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4"/>
  </p:sldMasterIdLst>
  <p:notesMasterIdLst>
    <p:notesMasterId r:id="rId66"/>
  </p:notesMasterIdLst>
  <p:sldIdLst>
    <p:sldId id="256" r:id="rId5"/>
    <p:sldId id="352" r:id="rId6"/>
    <p:sldId id="273" r:id="rId7"/>
    <p:sldId id="284" r:id="rId8"/>
    <p:sldId id="311" r:id="rId9"/>
    <p:sldId id="296" r:id="rId10"/>
    <p:sldId id="297" r:id="rId11"/>
    <p:sldId id="314" r:id="rId12"/>
    <p:sldId id="308" r:id="rId13"/>
    <p:sldId id="257" r:id="rId14"/>
    <p:sldId id="307" r:id="rId15"/>
    <p:sldId id="299" r:id="rId16"/>
    <p:sldId id="276" r:id="rId17"/>
    <p:sldId id="286" r:id="rId18"/>
    <p:sldId id="270" r:id="rId19"/>
    <p:sldId id="340" r:id="rId20"/>
    <p:sldId id="366" r:id="rId21"/>
    <p:sldId id="300" r:id="rId22"/>
    <p:sldId id="368" r:id="rId23"/>
    <p:sldId id="335" r:id="rId24"/>
    <p:sldId id="367" r:id="rId25"/>
    <p:sldId id="369" r:id="rId26"/>
    <p:sldId id="374" r:id="rId27"/>
    <p:sldId id="336" r:id="rId28"/>
    <p:sldId id="334" r:id="rId29"/>
    <p:sldId id="305" r:id="rId30"/>
    <p:sldId id="323" r:id="rId31"/>
    <p:sldId id="324" r:id="rId32"/>
    <p:sldId id="315" r:id="rId33"/>
    <p:sldId id="316" r:id="rId34"/>
    <p:sldId id="318" r:id="rId35"/>
    <p:sldId id="333" r:id="rId36"/>
    <p:sldId id="347" r:id="rId37"/>
    <p:sldId id="363" r:id="rId38"/>
    <p:sldId id="351" r:id="rId39"/>
    <p:sldId id="371" r:id="rId40"/>
    <p:sldId id="377" r:id="rId41"/>
    <p:sldId id="382" r:id="rId42"/>
    <p:sldId id="383" r:id="rId43"/>
    <p:sldId id="384" r:id="rId44"/>
    <p:sldId id="385" r:id="rId45"/>
    <p:sldId id="386" r:id="rId46"/>
    <p:sldId id="391" r:id="rId47"/>
    <p:sldId id="387" r:id="rId48"/>
    <p:sldId id="355" r:id="rId49"/>
    <p:sldId id="394" r:id="rId50"/>
    <p:sldId id="395" r:id="rId51"/>
    <p:sldId id="396" r:id="rId52"/>
    <p:sldId id="397" r:id="rId53"/>
    <p:sldId id="365" r:id="rId54"/>
    <p:sldId id="312" r:id="rId55"/>
    <p:sldId id="343" r:id="rId56"/>
    <p:sldId id="332" r:id="rId57"/>
    <p:sldId id="319" r:id="rId58"/>
    <p:sldId id="327" r:id="rId59"/>
    <p:sldId id="378" r:id="rId60"/>
    <p:sldId id="379" r:id="rId61"/>
    <p:sldId id="380" r:id="rId62"/>
    <p:sldId id="381" r:id="rId63"/>
    <p:sldId id="354" r:id="rId64"/>
    <p:sldId id="388"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and Intro" id="{FE40AF80-74B9-44A6-83C3-13704C8EEA82}">
          <p14:sldIdLst>
            <p14:sldId id="256"/>
            <p14:sldId id="352"/>
            <p14:sldId id="273"/>
          </p14:sldIdLst>
        </p14:section>
        <p14:section name="Motivation and Background" id="{8686576A-3190-42EB-96E4-1B70D4360F33}">
          <p14:sldIdLst>
            <p14:sldId id="284"/>
            <p14:sldId id="311"/>
            <p14:sldId id="296"/>
            <p14:sldId id="297"/>
            <p14:sldId id="314"/>
            <p14:sldId id="308"/>
            <p14:sldId id="257"/>
            <p14:sldId id="307"/>
            <p14:sldId id="299"/>
            <p14:sldId id="276"/>
            <p14:sldId id="286"/>
            <p14:sldId id="270"/>
          </p14:sldIdLst>
        </p14:section>
        <p14:section name="Methodology" id="{62493324-5F49-4129-852D-9E5DBD694CC8}">
          <p14:sldIdLst>
            <p14:sldId id="340"/>
            <p14:sldId id="366"/>
            <p14:sldId id="300"/>
            <p14:sldId id="368"/>
            <p14:sldId id="335"/>
            <p14:sldId id="367"/>
            <p14:sldId id="369"/>
            <p14:sldId id="374"/>
          </p14:sldIdLst>
        </p14:section>
        <p14:section name="Implementation" id="{151B4A94-0ECA-42FB-BC67-F8BE4BA9BCE2}">
          <p14:sldIdLst>
            <p14:sldId id="336"/>
            <p14:sldId id="334"/>
            <p14:sldId id="305"/>
            <p14:sldId id="323"/>
            <p14:sldId id="324"/>
            <p14:sldId id="315"/>
            <p14:sldId id="316"/>
            <p14:sldId id="318"/>
            <p14:sldId id="333"/>
            <p14:sldId id="347"/>
            <p14:sldId id="363"/>
            <p14:sldId id="351"/>
            <p14:sldId id="371"/>
            <p14:sldId id="377"/>
            <p14:sldId id="382"/>
            <p14:sldId id="383"/>
            <p14:sldId id="384"/>
            <p14:sldId id="385"/>
            <p14:sldId id="386"/>
            <p14:sldId id="391"/>
            <p14:sldId id="387"/>
            <p14:sldId id="355"/>
            <p14:sldId id="394"/>
            <p14:sldId id="395"/>
            <p14:sldId id="396"/>
            <p14:sldId id="397"/>
            <p14:sldId id="365"/>
            <p14:sldId id="312"/>
            <p14:sldId id="343"/>
            <p14:sldId id="332"/>
            <p14:sldId id="319"/>
            <p14:sldId id="327"/>
            <p14:sldId id="378"/>
            <p14:sldId id="379"/>
            <p14:sldId id="380"/>
            <p14:sldId id="381"/>
            <p14:sldId id="354"/>
            <p14:sldId id="38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er Ostrow" initials="AO" lastIdx="1" clrIdx="0">
    <p:extLst>
      <p:ext uri="{19B8F6BF-5375-455C-9EA6-DF929625EA0E}">
        <p15:presenceInfo xmlns:p15="http://schemas.microsoft.com/office/powerpoint/2012/main" userId="Alexander Ostro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5B209"/>
    <a:srgbClr val="A6A6A6"/>
    <a:srgbClr val="002060"/>
    <a:srgbClr val="0E243A"/>
    <a:srgbClr val="DBDBDB"/>
    <a:srgbClr val="A5A5A5"/>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31"/>
  </p:normalViewPr>
  <p:slideViewPr>
    <p:cSldViewPr snapToGrid="0">
      <p:cViewPr varScale="1">
        <p:scale>
          <a:sx n="198" d="100"/>
          <a:sy n="198" d="100"/>
        </p:scale>
        <p:origin x="9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https://gtvault-my.sharepoint.com/personal/aostrow7_gatech_edu/Documents/Hourly_Airport_Demand.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gtvault-my.sharepoint.com/personal/sb277_gatech_edu/Documents/Air%20Mobility%20Research/SAAB%20GC%202019/Implementation/pareto_values_v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gtvault-my.sharepoint.com/personal/sb277_gatech_edu/Documents/Air%20Mobility%20Research/SAAB%20GC%202019/Implementation/pareto_values_v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gtvault-my.sharepoint.com/personal/sb277_gatech_edu/Documents/Air%20Mobility%20Research/SAAB%20GC%202019/Implementation/pareto_values_v4.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58958545596181"/>
          <c:y val="8.7857601506345931E-2"/>
          <c:w val="0.69797250547509726"/>
          <c:h val="0.61871058750132857"/>
        </c:manualLayout>
      </c:layout>
      <c:scatterChart>
        <c:scatterStyle val="lineMarker"/>
        <c:varyColors val="0"/>
        <c:ser>
          <c:idx val="0"/>
          <c:order val="0"/>
          <c:spPr>
            <a:ln w="25400" cap="rnd">
              <a:noFill/>
              <a:round/>
            </a:ln>
            <a:effectLst/>
          </c:spPr>
          <c:marker>
            <c:symbol val="circle"/>
            <c:size val="5"/>
            <c:spPr>
              <a:solidFill>
                <a:schemeClr val="accent4"/>
              </a:solidFill>
              <a:ln w="9525">
                <a:solidFill>
                  <a:schemeClr val="accent4"/>
                </a:solidFill>
              </a:ln>
              <a:effectLst/>
            </c:spPr>
          </c:marker>
          <c:xVal>
            <c:numRef>
              <c:f>Sheet1!$B$1:$Y$1</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Sheet1!$B$14:$Y$14</c:f>
              <c:numCache>
                <c:formatCode>General</c:formatCode>
                <c:ptCount val="24"/>
                <c:pt idx="0">
                  <c:v>0</c:v>
                </c:pt>
                <c:pt idx="1">
                  <c:v>0</c:v>
                </c:pt>
                <c:pt idx="2">
                  <c:v>0</c:v>
                </c:pt>
                <c:pt idx="3">
                  <c:v>8.2459732153168652E-3</c:v>
                </c:pt>
                <c:pt idx="4">
                  <c:v>1.6148767501819962E-2</c:v>
                </c:pt>
                <c:pt idx="5">
                  <c:v>4.0714439892426735E-2</c:v>
                </c:pt>
                <c:pt idx="6">
                  <c:v>8.4349471544856752E-2</c:v>
                </c:pt>
                <c:pt idx="7">
                  <c:v>9.3455177514751159E-2</c:v>
                </c:pt>
                <c:pt idx="8">
                  <c:v>9.3970133848239518E-2</c:v>
                </c:pt>
                <c:pt idx="9">
                  <c:v>5.9439868464365428E-2</c:v>
                </c:pt>
                <c:pt idx="10">
                  <c:v>7.4041887563043363E-2</c:v>
                </c:pt>
                <c:pt idx="11">
                  <c:v>6.5624042972918073E-2</c:v>
                </c:pt>
                <c:pt idx="12">
                  <c:v>5.8924912130877069E-2</c:v>
                </c:pt>
                <c:pt idx="13">
                  <c:v>8.3834515211368407E-2</c:v>
                </c:pt>
                <c:pt idx="14">
                  <c:v>7.3526931229555004E-2</c:v>
                </c:pt>
                <c:pt idx="15">
                  <c:v>6.3734303581229973E-2</c:v>
                </c:pt>
                <c:pt idx="16">
                  <c:v>4.2261188295568762E-2</c:v>
                </c:pt>
                <c:pt idx="17">
                  <c:v>4.4321953330860656E-2</c:v>
                </c:pt>
                <c:pt idx="18">
                  <c:v>2.336379437868779E-2</c:v>
                </c:pt>
                <c:pt idx="19">
                  <c:v>2.9204977898694365E-2</c:v>
                </c:pt>
                <c:pt idx="20">
                  <c:v>3.0578821255555617E-2</c:v>
                </c:pt>
                <c:pt idx="21">
                  <c:v>1.0307583981813393E-2</c:v>
                </c:pt>
                <c:pt idx="22">
                  <c:v>2.9204977898694361E-3</c:v>
                </c:pt>
                <c:pt idx="23">
                  <c:v>1.0307583981813391E-3</c:v>
                </c:pt>
              </c:numCache>
            </c:numRef>
          </c:yVal>
          <c:smooth val="0"/>
          <c:extLst>
            <c:ext xmlns:c16="http://schemas.microsoft.com/office/drawing/2014/chart" uri="{C3380CC4-5D6E-409C-BE32-E72D297353CC}">
              <c16:uniqueId val="{00000000-441D-42F8-821F-ACA2959E81E7}"/>
            </c:ext>
          </c:extLst>
        </c:ser>
        <c:dLbls>
          <c:showLegendKey val="0"/>
          <c:showVal val="0"/>
          <c:showCatName val="0"/>
          <c:showSerName val="0"/>
          <c:showPercent val="0"/>
          <c:showBubbleSize val="0"/>
        </c:dLbls>
        <c:axId val="522639288"/>
        <c:axId val="414040752"/>
      </c:scatterChart>
      <c:valAx>
        <c:axId val="522639288"/>
        <c:scaling>
          <c:orientation val="minMax"/>
          <c:max val="23"/>
          <c:min val="0"/>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crossAx val="414040752"/>
        <c:crosses val="autoZero"/>
        <c:crossBetween val="midCat"/>
        <c:majorUnit val="4"/>
      </c:valAx>
      <c:valAx>
        <c:axId val="414040752"/>
        <c:scaling>
          <c:orientation val="minMax"/>
        </c:scaling>
        <c:delete val="0"/>
        <c:axPos val="l"/>
        <c:majorGridlines>
          <c:spPr>
            <a:ln w="3175" cap="flat" cmpd="sng" algn="ctr">
              <a:solidFill>
                <a:schemeClr val="accent3"/>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crossAx val="522639288"/>
        <c:crosses val="autoZero"/>
        <c:crossBetween val="midCat"/>
        <c:majorUnit val="2.5000000000000005E-2"/>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v>$/RPM</c:v>
          </c:tx>
          <c:spPr>
            <a:solidFill>
              <a:schemeClr val="accent4"/>
            </a:solidFill>
            <a:ln w="25400">
              <a:solidFill>
                <a:sysClr val="windowText" lastClr="000000"/>
              </a:solidFill>
            </a:ln>
            <a:effectLst/>
          </c:spPr>
          <c:invertIfNegative val="0"/>
          <c:cat>
            <c:strRef>
              <c:f>'New Data Using Neural '!$B$35:$B$39</c:f>
              <c:strCache>
                <c:ptCount val="5"/>
                <c:pt idx="0">
                  <c:v>Vehicle</c:v>
                </c:pt>
                <c:pt idx="1">
                  <c:v>Economics</c:v>
                </c:pt>
                <c:pt idx="2">
                  <c:v>Airspace</c:v>
                </c:pt>
                <c:pt idx="3">
                  <c:v>Regulations </c:v>
                </c:pt>
                <c:pt idx="4">
                  <c:v>Infastructure</c:v>
                </c:pt>
              </c:strCache>
            </c:strRef>
          </c:cat>
          <c:val>
            <c:numRef>
              <c:f>'New Data Using Neural Part  2'!$D$35:$D$39</c:f>
              <c:numCache>
                <c:formatCode>General</c:formatCode>
                <c:ptCount val="5"/>
                <c:pt idx="0">
                  <c:v>1.2048778117864267</c:v>
                </c:pt>
                <c:pt idx="1">
                  <c:v>23.514550842928656</c:v>
                </c:pt>
                <c:pt idx="2">
                  <c:v>9.7167565466647315E-2</c:v>
                </c:pt>
                <c:pt idx="3">
                  <c:v>2.9150269639994189E-2</c:v>
                </c:pt>
                <c:pt idx="4">
                  <c:v>75.154253510178364</c:v>
                </c:pt>
              </c:numCache>
            </c:numRef>
          </c:val>
          <c:extLst>
            <c:ext xmlns:c16="http://schemas.microsoft.com/office/drawing/2014/chart" uri="{C3380CC4-5D6E-409C-BE32-E72D297353CC}">
              <c16:uniqueId val="{00000000-368E-4A0E-BF94-18D381BA7AE3}"/>
            </c:ext>
          </c:extLst>
        </c:ser>
        <c:dLbls>
          <c:showLegendKey val="0"/>
          <c:showVal val="0"/>
          <c:showCatName val="0"/>
          <c:showSerName val="0"/>
          <c:showPercent val="0"/>
          <c:showBubbleSize val="0"/>
        </c:dLbls>
        <c:gapWidth val="182"/>
        <c:axId val="567663952"/>
        <c:axId val="567665872"/>
      </c:barChart>
      <c:catAx>
        <c:axId val="567663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67665872"/>
        <c:crosses val="autoZero"/>
        <c:auto val="1"/>
        <c:lblAlgn val="ctr"/>
        <c:lblOffset val="100"/>
        <c:noMultiLvlLbl val="0"/>
      </c:catAx>
      <c:valAx>
        <c:axId val="567665872"/>
        <c:scaling>
          <c:orientation val="minMax"/>
          <c:max val="100"/>
        </c:scaling>
        <c:delete val="0"/>
        <c:axPos val="b"/>
        <c:majorGridlines>
          <c:spPr>
            <a:ln w="9525" cap="flat" cmpd="sng" algn="ctr">
              <a:solidFill>
                <a:schemeClr val="bg1"/>
              </a:solidFill>
              <a:round/>
            </a:ln>
            <a:effectLst/>
          </c:spPr>
        </c:majorGridlines>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b="0">
                    <a:solidFill>
                      <a:schemeClr val="bg1"/>
                    </a:solidFill>
                  </a:rPr>
                  <a:t>Percent Contribution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6766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733158355205601"/>
          <c:y val="6.1184532550171318E-2"/>
          <c:w val="0.56617381728062199"/>
          <c:h val="0.67278511992168377"/>
        </c:manualLayout>
      </c:layout>
      <c:barChart>
        <c:barDir val="bar"/>
        <c:grouping val="clustered"/>
        <c:varyColors val="0"/>
        <c:ser>
          <c:idx val="0"/>
          <c:order val="0"/>
          <c:tx>
            <c:v>PCTS</c:v>
          </c:tx>
          <c:spPr>
            <a:solidFill>
              <a:schemeClr val="accent4"/>
            </a:solidFill>
            <a:ln w="25400">
              <a:solidFill>
                <a:sysClr val="windowText" lastClr="000000"/>
              </a:solidFill>
            </a:ln>
            <a:effectLst/>
          </c:spPr>
          <c:invertIfNegative val="0"/>
          <c:cat>
            <c:strRef>
              <c:f>'New Data Using Neural '!$B$35:$B$39</c:f>
              <c:strCache>
                <c:ptCount val="5"/>
                <c:pt idx="0">
                  <c:v>Vehicle</c:v>
                </c:pt>
                <c:pt idx="1">
                  <c:v>Economics</c:v>
                </c:pt>
                <c:pt idx="2">
                  <c:v>Airspace</c:v>
                </c:pt>
                <c:pt idx="3">
                  <c:v>Regulations </c:v>
                </c:pt>
                <c:pt idx="4">
                  <c:v>Infastructure</c:v>
                </c:pt>
              </c:strCache>
            </c:strRef>
          </c:cat>
          <c:val>
            <c:numRef>
              <c:f>'New Data Using Neural Part  2'!$G$35:$G$39</c:f>
              <c:numCache>
                <c:formatCode>General</c:formatCode>
                <c:ptCount val="5"/>
                <c:pt idx="0">
                  <c:v>9.7741094700260697E-2</c:v>
                </c:pt>
                <c:pt idx="1">
                  <c:v>49.829199905220776</c:v>
                </c:pt>
                <c:pt idx="2">
                  <c:v>8.8855540636600637E-3</c:v>
                </c:pt>
                <c:pt idx="3">
                  <c:v>8.8855540636600637E-3</c:v>
                </c:pt>
                <c:pt idx="4">
                  <c:v>50.055287891951686</c:v>
                </c:pt>
              </c:numCache>
            </c:numRef>
          </c:val>
          <c:extLst>
            <c:ext xmlns:c16="http://schemas.microsoft.com/office/drawing/2014/chart" uri="{C3380CC4-5D6E-409C-BE32-E72D297353CC}">
              <c16:uniqueId val="{00000000-B9B3-424E-AA17-78F3F6F46284}"/>
            </c:ext>
          </c:extLst>
        </c:ser>
        <c:dLbls>
          <c:showLegendKey val="0"/>
          <c:showVal val="0"/>
          <c:showCatName val="0"/>
          <c:showSerName val="0"/>
          <c:showPercent val="0"/>
          <c:showBubbleSize val="0"/>
        </c:dLbls>
        <c:gapWidth val="182"/>
        <c:axId val="567663952"/>
        <c:axId val="567665872"/>
      </c:barChart>
      <c:catAx>
        <c:axId val="567663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67665872"/>
        <c:crosses val="autoZero"/>
        <c:auto val="1"/>
        <c:lblAlgn val="ctr"/>
        <c:lblOffset val="100"/>
        <c:noMultiLvlLbl val="0"/>
      </c:catAx>
      <c:valAx>
        <c:axId val="567665872"/>
        <c:scaling>
          <c:orientation val="minMax"/>
        </c:scaling>
        <c:delete val="0"/>
        <c:axPos val="b"/>
        <c:majorGridlines>
          <c:spPr>
            <a:ln w="9525" cap="flat" cmpd="sng" algn="ctr">
              <a:solidFill>
                <a:schemeClr val="bg1"/>
              </a:solidFill>
              <a:round/>
            </a:ln>
            <a:effectLst/>
          </c:spPr>
        </c:majorGridlines>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b="0">
                    <a:solidFill>
                      <a:schemeClr val="bg1"/>
                    </a:solidFill>
                  </a:rPr>
                  <a:t>Percent Contribution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6766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v>Pop_Effected</c:v>
          </c:tx>
          <c:spPr>
            <a:solidFill>
              <a:schemeClr val="accent4"/>
            </a:solidFill>
            <a:ln w="25400">
              <a:solidFill>
                <a:sysClr val="windowText" lastClr="000000"/>
              </a:solidFill>
            </a:ln>
            <a:effectLst/>
          </c:spPr>
          <c:invertIfNegative val="0"/>
          <c:cat>
            <c:strRef>
              <c:f>'New Data Using Neural '!$B$35:$B$39</c:f>
              <c:strCache>
                <c:ptCount val="5"/>
                <c:pt idx="0">
                  <c:v>Vehicle</c:v>
                </c:pt>
                <c:pt idx="1">
                  <c:v>Economics</c:v>
                </c:pt>
                <c:pt idx="2">
                  <c:v>Airspace</c:v>
                </c:pt>
                <c:pt idx="3">
                  <c:v>Regulations </c:v>
                </c:pt>
                <c:pt idx="4">
                  <c:v>Infastructure</c:v>
                </c:pt>
              </c:strCache>
            </c:strRef>
          </c:cat>
          <c:val>
            <c:numRef>
              <c:f>'New Data Using Neural Part  2'!$J$35:$J$39</c:f>
              <c:numCache>
                <c:formatCode>General</c:formatCode>
                <c:ptCount val="5"/>
                <c:pt idx="0">
                  <c:v>3.0477646459301075</c:v>
                </c:pt>
                <c:pt idx="1">
                  <c:v>0.1430783402912546</c:v>
                </c:pt>
                <c:pt idx="2">
                  <c:v>3.9199545285274695E-2</c:v>
                </c:pt>
                <c:pt idx="3">
                  <c:v>96.724877991415312</c:v>
                </c:pt>
                <c:pt idx="4">
                  <c:v>4.5079477078065894E-2</c:v>
                </c:pt>
              </c:numCache>
            </c:numRef>
          </c:val>
          <c:extLst>
            <c:ext xmlns:c16="http://schemas.microsoft.com/office/drawing/2014/chart" uri="{C3380CC4-5D6E-409C-BE32-E72D297353CC}">
              <c16:uniqueId val="{00000000-7CF0-4D0B-A65C-5AE0A3290396}"/>
            </c:ext>
          </c:extLst>
        </c:ser>
        <c:dLbls>
          <c:showLegendKey val="0"/>
          <c:showVal val="0"/>
          <c:showCatName val="0"/>
          <c:showSerName val="0"/>
          <c:showPercent val="0"/>
          <c:showBubbleSize val="0"/>
        </c:dLbls>
        <c:gapWidth val="182"/>
        <c:axId val="567663952"/>
        <c:axId val="567665872"/>
      </c:barChart>
      <c:catAx>
        <c:axId val="567663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67665872"/>
        <c:crosses val="autoZero"/>
        <c:auto val="1"/>
        <c:lblAlgn val="ctr"/>
        <c:lblOffset val="100"/>
        <c:noMultiLvlLbl val="0"/>
      </c:catAx>
      <c:valAx>
        <c:axId val="567665872"/>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b="0">
                    <a:solidFill>
                      <a:schemeClr val="bg1"/>
                    </a:solidFill>
                  </a:rPr>
                  <a:t>Percent Contribution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6766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0.22335</cdr:x>
      <cdr:y>0.82309</cdr:y>
    </cdr:from>
    <cdr:to>
      <cdr:x>0.94895</cdr:x>
      <cdr:y>0.95138</cdr:y>
    </cdr:to>
    <cdr:sp macro="" textlink="">
      <cdr:nvSpPr>
        <cdr:cNvPr id="2" name="Rectangle: Rounded Corners 1">
          <a:extLst xmlns:a="http://schemas.openxmlformats.org/drawingml/2006/main">
            <a:ext uri="{FF2B5EF4-FFF2-40B4-BE49-F238E27FC236}">
              <a16:creationId xmlns:a16="http://schemas.microsoft.com/office/drawing/2014/main" id="{320EC908-FEB3-49C3-9EBA-FE59D5D086F5}"/>
            </a:ext>
          </a:extLst>
        </cdr:cNvPr>
        <cdr:cNvSpPr/>
      </cdr:nvSpPr>
      <cdr:spPr>
        <a:xfrm xmlns:a="http://schemas.openxmlformats.org/drawingml/2006/main">
          <a:off x="500030" y="1308771"/>
          <a:ext cx="1624443" cy="203986"/>
        </a:xfrm>
        <a:prstGeom xmlns:a="http://schemas.openxmlformats.org/drawingml/2006/main" prst="roundRect">
          <a:avLst/>
        </a:prstGeom>
        <a:solidFill xmlns:a="http://schemas.openxmlformats.org/drawingml/2006/main">
          <a:schemeClr val="accent4"/>
        </a:solidFill>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pPr algn="ctr"/>
          <a:r>
            <a:rPr lang="en-US" sz="1050" b="1" i="1" dirty="0">
              <a:solidFill>
                <a:schemeClr val="tx1"/>
              </a:solidFill>
            </a:rPr>
            <a:t>Time of Day</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7823e811f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47823e811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Emerging designs differ both functionally and physically</a:t>
            </a:r>
          </a:p>
          <a:p>
            <a:r>
              <a:rPr lang="en-US"/>
              <a:t>Functional designs range from on demand services to scheduled services, flying defined routes or as true point-to-point air taxis</a:t>
            </a:r>
          </a:p>
          <a:p>
            <a:r>
              <a:rPr lang="en-US"/>
              <a:t>The vehicles themselves are very dissimilar as well, ranging from fully electric </a:t>
            </a:r>
            <a:r>
              <a:rPr lang="en-US" err="1"/>
              <a:t>multirotors</a:t>
            </a:r>
            <a:r>
              <a:rPr lang="en-US"/>
              <a:t> to hybrid electric tiltrotors</a:t>
            </a:r>
          </a:p>
        </p:txBody>
      </p:sp>
    </p:spTree>
    <p:extLst>
      <p:ext uri="{BB962C8B-B14F-4D97-AF65-F5344CB8AC3E}">
        <p14:creationId xmlns:p14="http://schemas.microsoft.com/office/powerpoint/2010/main" val="469539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Given that there are a large number of variables involved, this years GC attempted to capture a UAM SOS in a manageable way and evaluate it. </a:t>
            </a:r>
          </a:p>
        </p:txBody>
      </p:sp>
    </p:spTree>
    <p:extLst>
      <p:ext uri="{BB962C8B-B14F-4D97-AF65-F5344CB8AC3E}">
        <p14:creationId xmlns:p14="http://schemas.microsoft.com/office/powerpoint/2010/main" val="403144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lnSpc>
                <a:spcPct val="100000"/>
              </a:lnSpc>
              <a:spcBef>
                <a:spcPts val="0"/>
              </a:spcBef>
            </a:pPr>
            <a:r>
              <a:rPr lang="en-US" sz="1100">
                <a:latin typeface="Arial" panose="020B0604020202020204" pitchFamily="34" charset="0"/>
                <a:cs typeface="Arial" panose="020B0604020202020204" pitchFamily="34" charset="0"/>
              </a:rPr>
              <a:t>Scoping a general SOS problem would begin by providing the following context:</a:t>
            </a:r>
          </a:p>
          <a:p>
            <a:pPr marL="914400" lvl="1" indent="-298450">
              <a:lnSpc>
                <a:spcPct val="100000"/>
              </a:lnSpc>
              <a:spcBef>
                <a:spcPts val="0"/>
              </a:spcBef>
            </a:pPr>
            <a:r>
              <a:rPr lang="en-US" sz="1100">
                <a:latin typeface="Arial" panose="020B0604020202020204" pitchFamily="34" charset="0"/>
                <a:cs typeface="Arial" panose="020B0604020202020204" pitchFamily="34" charset="0"/>
              </a:rPr>
              <a:t>Overall purpose</a:t>
            </a:r>
          </a:p>
          <a:p>
            <a:pPr marL="914400" lvl="1" indent="-298450">
              <a:lnSpc>
                <a:spcPct val="100000"/>
              </a:lnSpc>
              <a:spcBef>
                <a:spcPts val="0"/>
              </a:spcBef>
            </a:pPr>
            <a:r>
              <a:rPr lang="en-US" sz="1100">
                <a:latin typeface="Arial" panose="020B0604020202020204" pitchFamily="34" charset="0"/>
                <a:cs typeface="Arial" panose="020B0604020202020204" pitchFamily="34" charset="0"/>
              </a:rPr>
              <a:t>Stakeholders</a:t>
            </a:r>
          </a:p>
          <a:p>
            <a:pPr marL="914400" lvl="1" indent="-298450">
              <a:lnSpc>
                <a:spcPct val="100000"/>
              </a:lnSpc>
              <a:spcBef>
                <a:spcPts val="0"/>
              </a:spcBef>
            </a:pPr>
            <a:r>
              <a:rPr lang="en-US" sz="1100">
                <a:latin typeface="Arial" panose="020B0604020202020204" pitchFamily="34" charset="0"/>
                <a:cs typeface="Arial" panose="020B0604020202020204" pitchFamily="34" charset="0"/>
              </a:rPr>
              <a:t>Elements (including interfaces, functions, and constraints)</a:t>
            </a:r>
          </a:p>
          <a:p>
            <a:pPr marL="914400" lvl="1" indent="-298450">
              <a:lnSpc>
                <a:spcPct val="100000"/>
              </a:lnSpc>
              <a:spcBef>
                <a:spcPts val="0"/>
              </a:spcBef>
            </a:pPr>
            <a:r>
              <a:rPr lang="en-US" sz="1100">
                <a:latin typeface="Arial" panose="020B0604020202020204" pitchFamily="34" charset="0"/>
                <a:cs typeface="Arial" panose="020B0604020202020204" pitchFamily="34" charset="0"/>
              </a:rPr>
              <a:t>Location and Layout</a:t>
            </a:r>
          </a:p>
          <a:p>
            <a:pPr marL="914400" lvl="1" indent="-298450">
              <a:lnSpc>
                <a:spcPct val="100000"/>
              </a:lnSpc>
              <a:spcBef>
                <a:spcPts val="0"/>
              </a:spcBef>
            </a:pPr>
            <a:r>
              <a:rPr lang="en-US" sz="1100">
                <a:latin typeface="Arial" panose="020B0604020202020204" pitchFamily="34" charset="0"/>
                <a:cs typeface="Arial" panose="020B0604020202020204" pitchFamily="34" charset="0"/>
              </a:rPr>
              <a:t>Technologies leveraged</a:t>
            </a:r>
          </a:p>
        </p:txBody>
      </p:sp>
    </p:spTree>
    <p:extLst>
      <p:ext uri="{BB962C8B-B14F-4D97-AF65-F5344CB8AC3E}">
        <p14:creationId xmlns:p14="http://schemas.microsoft.com/office/powerpoint/2010/main" val="4306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a:t>More context is required to scope a UAM SOS problem, falling into 5 key categories:</a:t>
            </a:r>
          </a:p>
          <a:p>
            <a:pPr marL="914400" lvl="1" indent="-298450"/>
            <a:r>
              <a:rPr lang="en-US"/>
              <a:t>Vehicle</a:t>
            </a:r>
          </a:p>
          <a:p>
            <a:pPr marL="914400" lvl="1" indent="-298450"/>
            <a:r>
              <a:rPr lang="en-US"/>
              <a:t>Infrastructure</a:t>
            </a:r>
          </a:p>
          <a:p>
            <a:pPr marL="914400" lvl="1" indent="-298450"/>
            <a:r>
              <a:rPr lang="en-US"/>
              <a:t>Airspace</a:t>
            </a:r>
          </a:p>
          <a:p>
            <a:pPr marL="914400" lvl="1" indent="-298450"/>
            <a:r>
              <a:rPr lang="en-US"/>
              <a:t>Regulations</a:t>
            </a:r>
          </a:p>
          <a:p>
            <a:pPr marL="914400" lvl="1" indent="-298450"/>
            <a:r>
              <a:rPr lang="en-US"/>
              <a:t>Economics</a:t>
            </a:r>
          </a:p>
        </p:txBody>
      </p:sp>
    </p:spTree>
    <p:extLst>
      <p:ext uri="{BB962C8B-B14F-4D97-AF65-F5344CB8AC3E}">
        <p14:creationId xmlns:p14="http://schemas.microsoft.com/office/powerpoint/2010/main" val="2106627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Research question attempts to intelligently restrict the design space so decision making and evaluation can be done for a UAM SOS</a:t>
            </a:r>
          </a:p>
        </p:txBody>
      </p:sp>
    </p:spTree>
    <p:extLst>
      <p:ext uri="{BB962C8B-B14F-4D97-AF65-F5344CB8AC3E}">
        <p14:creationId xmlns:p14="http://schemas.microsoft.com/office/powerpoint/2010/main" val="401325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Methodology must be defined early on in order for results to be meaningful and </a:t>
            </a:r>
            <a:r>
              <a:rPr lang="en-US" err="1"/>
              <a:t>reproducable</a:t>
            </a:r>
            <a:endParaRPr lang="en-US"/>
          </a:p>
          <a:p>
            <a:r>
              <a:rPr lang="en-US"/>
              <a:t>Methodology developed in UAM context, but for use across general SOS problems (not constrained to UAM)</a:t>
            </a:r>
          </a:p>
        </p:txBody>
      </p:sp>
    </p:spTree>
    <p:extLst>
      <p:ext uri="{BB962C8B-B14F-4D97-AF65-F5344CB8AC3E}">
        <p14:creationId xmlns:p14="http://schemas.microsoft.com/office/powerpoint/2010/main" val="1107222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Iterative process, illustrated in further detail</a:t>
            </a:r>
          </a:p>
        </p:txBody>
      </p:sp>
    </p:spTree>
    <p:extLst>
      <p:ext uri="{BB962C8B-B14F-4D97-AF65-F5344CB8AC3E}">
        <p14:creationId xmlns:p14="http://schemas.microsoft.com/office/powerpoint/2010/main" val="3112849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Different stakeholders will evaluate a SOS differently, so is important to select one early</a:t>
            </a:r>
          </a:p>
          <a:p>
            <a:r>
              <a:rPr lang="en-US"/>
              <a:t>This drives the SOS goals chosen and evaluation criteria</a:t>
            </a:r>
          </a:p>
        </p:txBody>
      </p:sp>
    </p:spTree>
    <p:extLst>
      <p:ext uri="{BB962C8B-B14F-4D97-AF65-F5344CB8AC3E}">
        <p14:creationId xmlns:p14="http://schemas.microsoft.com/office/powerpoint/2010/main" val="1213621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SOS alternatives can be very different, but achieve the same goal</a:t>
            </a:r>
          </a:p>
          <a:p>
            <a:r>
              <a:rPr lang="en-US"/>
              <a:t>Therefore the goal must be identified independent of a specific implementation, and mapped to evaluation criteria</a:t>
            </a:r>
          </a:p>
        </p:txBody>
      </p:sp>
    </p:spTree>
    <p:extLst>
      <p:ext uri="{BB962C8B-B14F-4D97-AF65-F5344CB8AC3E}">
        <p14:creationId xmlns:p14="http://schemas.microsoft.com/office/powerpoint/2010/main" val="3222781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a:t>Evaluation criteria are broken down to make up the SOS variable set, or the design variables that describe the SOS</a:t>
            </a:r>
          </a:p>
          <a:p>
            <a:pPr marL="457200" indent="-298450"/>
            <a:r>
              <a:rPr lang="en-US"/>
              <a:t>This breakdown exercise must be done in a systematic and structured way to retain only the appropriate variable set </a:t>
            </a:r>
          </a:p>
        </p:txBody>
      </p:sp>
    </p:spTree>
    <p:extLst>
      <p:ext uri="{BB962C8B-B14F-4D97-AF65-F5344CB8AC3E}">
        <p14:creationId xmlns:p14="http://schemas.microsoft.com/office/powerpoint/2010/main" val="41363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861630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a:t>After the evaluation criteria are broken down into variables and functions, they can be linked in a simulation environment</a:t>
            </a:r>
          </a:p>
        </p:txBody>
      </p:sp>
    </p:spTree>
    <p:extLst>
      <p:ext uri="{BB962C8B-B14F-4D97-AF65-F5344CB8AC3E}">
        <p14:creationId xmlns:p14="http://schemas.microsoft.com/office/powerpoint/2010/main" val="1883973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order to evaluate whether a model requires further fidelity, an initial design of experiments is performed over the entire design space</a:t>
            </a:r>
          </a:p>
          <a:p>
            <a:r>
              <a:rPr lang="en-US"/>
              <a:t>Examining trends, and sensitivities</a:t>
            </a:r>
          </a:p>
          <a:p>
            <a:r>
              <a:rPr lang="en-US"/>
              <a:t>If a response is highly sensitive to a simplistic model, it is a likely candidate for a further detailed model</a:t>
            </a:r>
          </a:p>
        </p:txBody>
      </p:sp>
    </p:spTree>
    <p:extLst>
      <p:ext uri="{BB962C8B-B14F-4D97-AF65-F5344CB8AC3E}">
        <p14:creationId xmlns:p14="http://schemas.microsoft.com/office/powerpoint/2010/main" val="4147263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Overall intended use of the methodology is to produce a decision-making tool to select between CONOPS </a:t>
            </a:r>
          </a:p>
        </p:txBody>
      </p:sp>
    </p:spTree>
    <p:extLst>
      <p:ext uri="{BB962C8B-B14F-4D97-AF65-F5344CB8AC3E}">
        <p14:creationId xmlns:p14="http://schemas.microsoft.com/office/powerpoint/2010/main" val="407529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a:t>Selected point of view of a city council decision maker for implementation</a:t>
            </a:r>
          </a:p>
          <a:p>
            <a:pPr marL="457200" indent="-298450"/>
            <a:r>
              <a:rPr lang="en-US"/>
              <a:t>Imagining city this decision maker is going to be making a series of cost vs benefit assessments regarding implementing this </a:t>
            </a:r>
            <a:r>
              <a:rPr lang="en-US" err="1"/>
              <a:t>SoS</a:t>
            </a:r>
            <a:endParaRPr lang="en-US"/>
          </a:p>
        </p:txBody>
      </p:sp>
    </p:spTree>
    <p:extLst>
      <p:ext uri="{BB962C8B-B14F-4D97-AF65-F5344CB8AC3E}">
        <p14:creationId xmlns:p14="http://schemas.microsoft.com/office/powerpoint/2010/main" val="922793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Explored DODAF and FAA EA to better understand </a:t>
            </a:r>
            <a:r>
              <a:rPr lang="en-US" err="1"/>
              <a:t>SoS</a:t>
            </a:r>
            <a:endParaRPr lang="en-US"/>
          </a:p>
          <a:p>
            <a:r>
              <a:rPr lang="en-US"/>
              <a:t>Not very useful since they’re focused on static products</a:t>
            </a:r>
          </a:p>
          <a:p>
            <a:r>
              <a:rPr lang="en-US"/>
              <a:t>Interested in the ARCHITECT process where there is a focus on an executable product</a:t>
            </a:r>
          </a:p>
          <a:p>
            <a:endParaRPr lang="en-US"/>
          </a:p>
        </p:txBody>
      </p:sp>
    </p:spTree>
    <p:extLst>
      <p:ext uri="{BB962C8B-B14F-4D97-AF65-F5344CB8AC3E}">
        <p14:creationId xmlns:p14="http://schemas.microsoft.com/office/powerpoint/2010/main" val="1361483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Returning to the original motivation statement for UAM</a:t>
            </a:r>
          </a:p>
          <a:p>
            <a:r>
              <a:rPr lang="en-US"/>
              <a:t>From this statement, there are three goals that can be translated to evaluation criteria</a:t>
            </a:r>
          </a:p>
        </p:txBody>
      </p:sp>
    </p:spTree>
    <p:extLst>
      <p:ext uri="{BB962C8B-B14F-4D97-AF65-F5344CB8AC3E}">
        <p14:creationId xmlns:p14="http://schemas.microsoft.com/office/powerpoint/2010/main" val="2549582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Explored a top down approach to decompose the evaluation criteria into the </a:t>
            </a:r>
            <a:r>
              <a:rPr lang="en-US" err="1"/>
              <a:t>SoS</a:t>
            </a:r>
            <a:r>
              <a:rPr lang="en-US"/>
              <a:t> variables</a:t>
            </a:r>
          </a:p>
          <a:p>
            <a:r>
              <a:rPr lang="en-US"/>
              <a:t>Step to this approach shown</a:t>
            </a:r>
          </a:p>
          <a:p>
            <a:r>
              <a:rPr lang="en-US"/>
              <a:t>Ultimately deemed this approach to be inadequate</a:t>
            </a:r>
          </a:p>
        </p:txBody>
      </p:sp>
    </p:spTree>
    <p:extLst>
      <p:ext uri="{BB962C8B-B14F-4D97-AF65-F5344CB8AC3E}">
        <p14:creationId xmlns:p14="http://schemas.microsoft.com/office/powerpoint/2010/main" val="3097842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Reasons for deeming the bottom-up approach to be inadequate shown</a:t>
            </a:r>
          </a:p>
          <a:p>
            <a:r>
              <a:rPr lang="en-US"/>
              <a:t>Thus, switch to using a top-down approach</a:t>
            </a:r>
          </a:p>
          <a:p>
            <a:r>
              <a:rPr lang="en-US"/>
              <a:t>Steps to top-down approach shown</a:t>
            </a:r>
          </a:p>
        </p:txBody>
      </p:sp>
    </p:spTree>
    <p:extLst>
      <p:ext uri="{BB962C8B-B14F-4D97-AF65-F5344CB8AC3E}">
        <p14:creationId xmlns:p14="http://schemas.microsoft.com/office/powerpoint/2010/main" val="4261610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Selected three shown evaluation criteria for the remainder of this implementation</a:t>
            </a:r>
          </a:p>
        </p:txBody>
      </p:sp>
    </p:spTree>
    <p:extLst>
      <p:ext uri="{BB962C8B-B14F-4D97-AF65-F5344CB8AC3E}">
        <p14:creationId xmlns:p14="http://schemas.microsoft.com/office/powerpoint/2010/main" val="2490565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Example of the mathematical relationships associated to each of the evaluation criteria</a:t>
            </a:r>
          </a:p>
          <a:p>
            <a:r>
              <a:rPr lang="en-US"/>
              <a:t>As seen, these can begin to be notionally decomposed</a:t>
            </a:r>
          </a:p>
        </p:txBody>
      </p:sp>
    </p:spTree>
    <p:extLst>
      <p:ext uri="{BB962C8B-B14F-4D97-AF65-F5344CB8AC3E}">
        <p14:creationId xmlns:p14="http://schemas.microsoft.com/office/powerpoint/2010/main" val="16774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Travel times within city limits are significantly longer than desired. Whereas it might have taken an hour to fly 600 miles to get into the city, it would take that same hour to travel the last 12 miles to the final destination. As such, there is clearly an issue with the given infrastructure. </a:t>
            </a:r>
          </a:p>
        </p:txBody>
      </p:sp>
    </p:spTree>
    <p:extLst>
      <p:ext uri="{BB962C8B-B14F-4D97-AF65-F5344CB8AC3E}">
        <p14:creationId xmlns:p14="http://schemas.microsoft.com/office/powerpoint/2010/main" val="47678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Societal impact is a more nuanced evaluation criteria to measure, many different possible meanings</a:t>
            </a:r>
          </a:p>
          <a:p>
            <a:r>
              <a:rPr lang="en-US"/>
              <a:t>Focusing on noise, specifically rotational noise for this implementation</a:t>
            </a:r>
          </a:p>
          <a:p>
            <a:r>
              <a:rPr lang="en-US"/>
              <a:t>Showing notional breakdown of noise</a:t>
            </a:r>
          </a:p>
        </p:txBody>
      </p:sp>
    </p:spTree>
    <p:extLst>
      <p:ext uri="{BB962C8B-B14F-4D97-AF65-F5344CB8AC3E}">
        <p14:creationId xmlns:p14="http://schemas.microsoft.com/office/powerpoint/2010/main" val="79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Leads to the question of how much information is needed</a:t>
            </a:r>
          </a:p>
          <a:p>
            <a:r>
              <a:rPr lang="en-US"/>
              <a:t>What is the necessary level of information fidelity ?</a:t>
            </a:r>
          </a:p>
          <a:p>
            <a:r>
              <a:rPr lang="en-US"/>
              <a:t>Different answers depending on the selected perspective</a:t>
            </a:r>
          </a:p>
        </p:txBody>
      </p:sp>
    </p:spTree>
    <p:extLst>
      <p:ext uri="{BB962C8B-B14F-4D97-AF65-F5344CB8AC3E}">
        <p14:creationId xmlns:p14="http://schemas.microsoft.com/office/powerpoint/2010/main" val="486179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Showing example of possible decomposition levels</a:t>
            </a:r>
          </a:p>
          <a:p>
            <a:r>
              <a:rPr lang="en-US"/>
              <a:t>Network is the highest level</a:t>
            </a:r>
          </a:p>
          <a:p>
            <a:r>
              <a:rPr lang="en-US"/>
              <a:t>Specific implementation contains high level variables</a:t>
            </a:r>
          </a:p>
          <a:p>
            <a:r>
              <a:rPr lang="en-US"/>
              <a:t>Engineering/Physics contains the lowest level, most granular variables</a:t>
            </a:r>
          </a:p>
        </p:txBody>
      </p:sp>
    </p:spTree>
    <p:extLst>
      <p:ext uri="{BB962C8B-B14F-4D97-AF65-F5344CB8AC3E}">
        <p14:creationId xmlns:p14="http://schemas.microsoft.com/office/powerpoint/2010/main" val="1251813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solidFill>
                  <a:srgbClr val="FF0000"/>
                </a:solidFill>
                <a:highlight>
                  <a:srgbClr val="00FFFF"/>
                </a:highlight>
              </a:rPr>
              <a:t>Need to develop modules that allow for the calculation of the evaluation criteria</a:t>
            </a:r>
          </a:p>
          <a:p>
            <a:r>
              <a:rPr lang="en-US" sz="1100">
                <a:solidFill>
                  <a:srgbClr val="FF0000"/>
                </a:solidFill>
                <a:highlight>
                  <a:srgbClr val="00FFFF"/>
                </a:highlight>
              </a:rPr>
              <a:t>Connect these modules to form an environment</a:t>
            </a:r>
          </a:p>
          <a:p>
            <a:r>
              <a:rPr lang="en-US" sz="1100">
                <a:solidFill>
                  <a:srgbClr val="FF0000"/>
                </a:solidFill>
                <a:highlight>
                  <a:srgbClr val="00FFFF"/>
                </a:highlight>
              </a:rPr>
              <a:t>Methodology is flexible to the user plugging in their own modules</a:t>
            </a:r>
          </a:p>
          <a:p>
            <a:r>
              <a:rPr lang="en-US" sz="1100">
                <a:solidFill>
                  <a:srgbClr val="FF0000"/>
                </a:solidFill>
                <a:highlight>
                  <a:srgbClr val="00FFFF"/>
                </a:highlight>
              </a:rPr>
              <a:t>Initially a static implementation but want to transition to being able to perform sensitivity studies</a:t>
            </a:r>
          </a:p>
          <a:p>
            <a:endParaRPr lang="en-US"/>
          </a:p>
        </p:txBody>
      </p:sp>
    </p:spTree>
    <p:extLst>
      <p:ext uri="{BB962C8B-B14F-4D97-AF65-F5344CB8AC3E}">
        <p14:creationId xmlns:p14="http://schemas.microsoft.com/office/powerpoint/2010/main" val="3982833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Set up a DOE around a fixed vertiport layout</a:t>
            </a:r>
          </a:p>
          <a:p>
            <a:r>
              <a:rPr lang="en-US"/>
              <a:t>±25% for most variables</a:t>
            </a:r>
          </a:p>
        </p:txBody>
      </p:sp>
    </p:spTree>
    <p:extLst>
      <p:ext uri="{BB962C8B-B14F-4D97-AF65-F5344CB8AC3E}">
        <p14:creationId xmlns:p14="http://schemas.microsoft.com/office/powerpoint/2010/main" val="2483665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From DoE, were able to obtain results that showed that the models were working as expected</a:t>
            </a:r>
          </a:p>
        </p:txBody>
      </p:sp>
    </p:spTree>
    <p:extLst>
      <p:ext uri="{BB962C8B-B14F-4D97-AF65-F5344CB8AC3E}">
        <p14:creationId xmlns:p14="http://schemas.microsoft.com/office/powerpoint/2010/main" val="198534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solidFill>
                <a:sysClr val="windowText" lastClr="000000"/>
              </a:solidFill>
            </a:endParaRPr>
          </a:p>
        </p:txBody>
      </p:sp>
    </p:spTree>
    <p:extLst>
      <p:ext uri="{BB962C8B-B14F-4D97-AF65-F5344CB8AC3E}">
        <p14:creationId xmlns:p14="http://schemas.microsoft.com/office/powerpoint/2010/main" val="3671421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Switching from a constant demand throughout the day to a time dependent demand, using departure data from Atlanta airport</a:t>
            </a:r>
          </a:p>
          <a:p>
            <a:r>
              <a:rPr lang="en-US"/>
              <a:t>Also model increase in travel time due to rush hour</a:t>
            </a:r>
          </a:p>
        </p:txBody>
      </p:sp>
    </p:spTree>
    <p:extLst>
      <p:ext uri="{BB962C8B-B14F-4D97-AF65-F5344CB8AC3E}">
        <p14:creationId xmlns:p14="http://schemas.microsoft.com/office/powerpoint/2010/main" val="4060063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Generated a series of 4 vertiport layout alternatives</a:t>
            </a:r>
          </a:p>
        </p:txBody>
      </p:sp>
    </p:spTree>
    <p:extLst>
      <p:ext uri="{BB962C8B-B14F-4D97-AF65-F5344CB8AC3E}">
        <p14:creationId xmlns:p14="http://schemas.microsoft.com/office/powerpoint/2010/main" val="3350529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Generated a series of 6 total vehicle alternatives, loosely based on existing designs</a:t>
            </a:r>
          </a:p>
        </p:txBody>
      </p:sp>
    </p:spTree>
    <p:extLst>
      <p:ext uri="{BB962C8B-B14F-4D97-AF65-F5344CB8AC3E}">
        <p14:creationId xmlns:p14="http://schemas.microsoft.com/office/powerpoint/2010/main" val="64352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These long times to travel short distances indicate shortcomings in the current transportation system, and are largely caused by limited public transportation or congested roadways. While improving the existing infrastructure is desirable, there are significant duration, investment, and disruption considerations that make it challenging. As such, a new method is needed for mobility in urban areas. </a:t>
            </a:r>
          </a:p>
        </p:txBody>
      </p:sp>
    </p:spTree>
    <p:extLst>
      <p:ext uri="{BB962C8B-B14F-4D97-AF65-F5344CB8AC3E}">
        <p14:creationId xmlns:p14="http://schemas.microsoft.com/office/powerpoint/2010/main" val="2000788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Total of 24 alternatives that were run through the environment in order to obtain the calculations for the evaluation criteria</a:t>
            </a:r>
          </a:p>
        </p:txBody>
      </p:sp>
    </p:spTree>
    <p:extLst>
      <p:ext uri="{BB962C8B-B14F-4D97-AF65-F5344CB8AC3E}">
        <p14:creationId xmlns:p14="http://schemas.microsoft.com/office/powerpoint/2010/main" val="831564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From the resulting 24 configurations some general trends were discovered, most notably depending on whether the operation is inside the perimeter or outside the perimeter significantly impacts the </a:t>
            </a:r>
            <a:r>
              <a:rPr lang="en-US" err="1"/>
              <a:t>PCTS</a:t>
            </a:r>
            <a:r>
              <a:rPr lang="en-US"/>
              <a:t>. $/RPM tends to decrease as vehicle size increases due to the dispersion of operating cost across more passengers. A larger vehicle is also correlated with a higher population effected. </a:t>
            </a:r>
          </a:p>
        </p:txBody>
      </p:sp>
    </p:spTree>
    <p:extLst>
      <p:ext uri="{BB962C8B-B14F-4D97-AF65-F5344CB8AC3E}">
        <p14:creationId xmlns:p14="http://schemas.microsoft.com/office/powerpoint/2010/main" val="1597194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Echoing the aforementioned trends, </a:t>
            </a:r>
            <a:r>
              <a:rPr lang="en-US" err="1"/>
              <a:t>PCTS</a:t>
            </a:r>
            <a:r>
              <a:rPr lang="en-US"/>
              <a:t> is significantly effected by the OTP routes as there is a much larger time savings per trip but at a lower demand level. </a:t>
            </a:r>
          </a:p>
        </p:txBody>
      </p:sp>
    </p:spTree>
    <p:extLst>
      <p:ext uri="{BB962C8B-B14F-4D97-AF65-F5344CB8AC3E}">
        <p14:creationId xmlns:p14="http://schemas.microsoft.com/office/powerpoint/2010/main" val="3086004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Selected the Autonomous ”med” vehicle as the most favorable alternative with the close/far vertiport config</a:t>
            </a:r>
          </a:p>
          <a:p>
            <a:r>
              <a:rPr lang="en-US"/>
              <a:t>Performed final DoE around this layout</a:t>
            </a:r>
          </a:p>
          <a:p>
            <a:r>
              <a:rPr lang="en-US"/>
              <a:t>Explaining necessary steps if we wanted to consider dissimilar CONOPS, comparing similar CONOPS for this implementation although methodology is flexible</a:t>
            </a:r>
          </a:p>
        </p:txBody>
      </p:sp>
    </p:spTree>
    <p:extLst>
      <p:ext uri="{BB962C8B-B14F-4D97-AF65-F5344CB8AC3E}">
        <p14:creationId xmlns:p14="http://schemas.microsoft.com/office/powerpoint/2010/main" val="3341612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rgbClr val="FF0000"/>
                </a:solidFill>
                <a:highlight>
                  <a:srgbClr val="00FFFF"/>
                </a:highlight>
              </a:rPr>
              <a:t>Also want to be able to aggregate the sensitivities of the evaluation criteria to the 5 key areas of UAM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rgbClr val="FF0000"/>
                </a:solidFill>
                <a:highlight>
                  <a:srgbClr val="00FFFF"/>
                </a:highlight>
              </a:rPr>
              <a:t>Showing results from aggregating sensitivities</a:t>
            </a:r>
          </a:p>
        </p:txBody>
      </p:sp>
    </p:spTree>
    <p:extLst>
      <p:ext uri="{BB962C8B-B14F-4D97-AF65-F5344CB8AC3E}">
        <p14:creationId xmlns:p14="http://schemas.microsoft.com/office/powerpoint/2010/main" val="3137356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Paired the developed environment with a GUI to facilitate decision-making</a:t>
            </a:r>
          </a:p>
          <a:p>
            <a:r>
              <a:rPr lang="en-US"/>
              <a:t>Follows 4-tabbed layout</a:t>
            </a:r>
          </a:p>
          <a:p>
            <a:r>
              <a:rPr lang="en-US"/>
              <a:t>Vertiport placement tab allows user to place any number of vertiports using </a:t>
            </a:r>
            <a:r>
              <a:rPr lang="en-US" err="1"/>
              <a:t>lat</a:t>
            </a:r>
            <a:r>
              <a:rPr lang="en-US"/>
              <a:t>/</a:t>
            </a:r>
            <a:r>
              <a:rPr lang="en-US" err="1"/>
              <a:t>lon</a:t>
            </a:r>
            <a:r>
              <a:rPr lang="en-US"/>
              <a:t> pairs</a:t>
            </a:r>
          </a:p>
        </p:txBody>
      </p:sp>
    </p:spTree>
    <p:extLst>
      <p:ext uri="{BB962C8B-B14F-4D97-AF65-F5344CB8AC3E}">
        <p14:creationId xmlns:p14="http://schemas.microsoft.com/office/powerpoint/2010/main" val="526584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SoS</a:t>
            </a:r>
            <a:r>
              <a:rPr lang="en-US"/>
              <a:t> design tab gives the user the ability to design any number of </a:t>
            </a:r>
            <a:r>
              <a:rPr lang="en-US" err="1"/>
              <a:t>SoS</a:t>
            </a:r>
            <a:r>
              <a:rPr lang="en-US"/>
              <a:t> alternatives using the provided sliders</a:t>
            </a:r>
          </a:p>
          <a:p>
            <a:endParaRPr lang="en-US"/>
          </a:p>
        </p:txBody>
      </p:sp>
    </p:spTree>
    <p:extLst>
      <p:ext uri="{BB962C8B-B14F-4D97-AF65-F5344CB8AC3E}">
        <p14:creationId xmlns:p14="http://schemas.microsoft.com/office/powerpoint/2010/main" val="4131841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Design Space exploration tab allows the user to visualize the performance of the different </a:t>
            </a:r>
            <a:r>
              <a:rPr lang="en-US" err="1"/>
              <a:t>SoS</a:t>
            </a:r>
            <a:r>
              <a:rPr lang="en-US"/>
              <a:t> alternatives from the point of view of the evaluation criteria</a:t>
            </a:r>
          </a:p>
        </p:txBody>
      </p:sp>
    </p:spTree>
    <p:extLst>
      <p:ext uri="{BB962C8B-B14F-4D97-AF65-F5344CB8AC3E}">
        <p14:creationId xmlns:p14="http://schemas.microsoft.com/office/powerpoint/2010/main" val="2340488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Design selection tab implements a MADM technique along with a user defined weighting scheme to recommend a design</a:t>
            </a:r>
          </a:p>
        </p:txBody>
      </p:sp>
    </p:spTree>
    <p:extLst>
      <p:ext uri="{BB962C8B-B14F-4D97-AF65-F5344CB8AC3E}">
        <p14:creationId xmlns:p14="http://schemas.microsoft.com/office/powerpoint/2010/main" val="3794018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rgbClr val="FF0000"/>
                </a:solidFill>
                <a:highlight>
                  <a:srgbClr val="00FFFF"/>
                </a:highlight>
              </a:rPr>
              <a:t>Developed a methodology to answer the original research question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rgbClr val="FF0000"/>
                </a:solidFill>
                <a:highlight>
                  <a:srgbClr val="00FFFF"/>
                </a:highlight>
              </a:rPr>
              <a:t>Implemented this methodology for the use case of a UAM airport shuttle, able to recommend a </a:t>
            </a:r>
            <a:r>
              <a:rPr lang="en-US" sz="1100" err="1">
                <a:solidFill>
                  <a:srgbClr val="FF0000"/>
                </a:solidFill>
                <a:highlight>
                  <a:srgbClr val="00FFFF"/>
                </a:highlight>
              </a:rPr>
              <a:t>SoS</a:t>
            </a:r>
            <a:r>
              <a:rPr lang="en-US" sz="1100">
                <a:solidFill>
                  <a:srgbClr val="FF0000"/>
                </a:solidFill>
                <a:highlight>
                  <a:srgbClr val="00FFFF"/>
                </a:highlight>
              </a:rPr>
              <a:t> design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rgbClr val="FF0000"/>
                </a:solidFill>
                <a:highlight>
                  <a:srgbClr val="00FFFF"/>
                </a:highlight>
              </a:rPr>
              <a:t>Also able to give insight into the sensitivities of the evaluation criteria with respect to the 5 key areas</a:t>
            </a:r>
          </a:p>
          <a:p>
            <a:endParaRPr lang="en-US"/>
          </a:p>
        </p:txBody>
      </p:sp>
    </p:spTree>
    <p:extLst>
      <p:ext uri="{BB962C8B-B14F-4D97-AF65-F5344CB8AC3E}">
        <p14:creationId xmlns:p14="http://schemas.microsoft.com/office/powerpoint/2010/main" val="563043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What if we were to add the third dimension to routes? After all, we have been flying between cities for many years. This is where urban air mobility, or UAM, fits in to the transportation infrastructure. </a:t>
            </a:r>
          </a:p>
        </p:txBody>
      </p:sp>
    </p:spTree>
    <p:extLst>
      <p:ext uri="{BB962C8B-B14F-4D97-AF65-F5344CB8AC3E}">
        <p14:creationId xmlns:p14="http://schemas.microsoft.com/office/powerpoint/2010/main" val="3107117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7823e811f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47823e811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178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3395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5771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3248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33773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81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solidFill>
                  <a:schemeClr val="bg1"/>
                </a:solidFill>
              </a:rPr>
              <a:t>UAM isn’t a fundamentally new idea. As early as the 1960s, companies have been offering services using conventional helicopters as air taxis. These services still exist today, but generally serve a niche market in a small number of cities. </a:t>
            </a:r>
          </a:p>
        </p:txBody>
      </p:sp>
    </p:spTree>
    <p:extLst>
      <p:ext uri="{BB962C8B-B14F-4D97-AF65-F5344CB8AC3E}">
        <p14:creationId xmlns:p14="http://schemas.microsoft.com/office/powerpoint/2010/main" val="823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Although conventional helicopters fulfil the UAM role, they are not the solution we are seeking due to affordability, noise, emission, and safety concerns. There is an increasing public resistance to helicopter operations, so much so that legislation is even being proposed to limit their activities. As such, a better solution and supporting infrastructure is needed. </a:t>
            </a:r>
          </a:p>
        </p:txBody>
      </p:sp>
    </p:spTree>
    <p:extLst>
      <p:ext uri="{BB962C8B-B14F-4D97-AF65-F5344CB8AC3E}">
        <p14:creationId xmlns:p14="http://schemas.microsoft.com/office/powerpoint/2010/main" val="4207859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solidFill>
                  <a:schemeClr val="bg1"/>
                </a:solidFill>
              </a:rPr>
              <a:t>Many emerging technologies allow </a:t>
            </a:r>
            <a:r>
              <a:rPr lang="en-US" err="1">
                <a:solidFill>
                  <a:schemeClr val="bg1"/>
                </a:solidFill>
              </a:rPr>
              <a:t>eVTOL</a:t>
            </a:r>
            <a:r>
              <a:rPr lang="en-US">
                <a:solidFill>
                  <a:schemeClr val="bg1"/>
                </a:solidFill>
              </a:rPr>
              <a:t> UAM to be considered as a viable alternative, as shown above. Some, like battery technology and autonomy, are propelled by the automotive industry, while others are more aerospace-centric. </a:t>
            </a:r>
          </a:p>
        </p:txBody>
      </p:sp>
    </p:spTree>
    <p:extLst>
      <p:ext uri="{BB962C8B-B14F-4D97-AF65-F5344CB8AC3E}">
        <p14:creationId xmlns:p14="http://schemas.microsoft.com/office/powerpoint/2010/main" val="2488215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7823e811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7823e811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Of course this is not the first time UAM has been analyzed. However, much of the analysis has been done with CONOPS/configuration selected at the start, evaluating specific elements. As such, this years GC project </a:t>
            </a:r>
            <a:r>
              <a:rPr lang="en-US" err="1"/>
              <a:t>seeked</a:t>
            </a:r>
            <a:r>
              <a:rPr lang="en-US"/>
              <a:t> to build upon these studies with a big picture framework to evaluate and compare CONOPS. </a:t>
            </a: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2.png"/><Relationship Id="rId16"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grpSp>
        <p:nvGrpSpPr>
          <p:cNvPr id="63" name="Google Shape;63;p14"/>
          <p:cNvGrpSpPr/>
          <p:nvPr/>
        </p:nvGrpSpPr>
        <p:grpSpPr>
          <a:xfrm>
            <a:off x="-244693" y="-564606"/>
            <a:ext cx="9708166" cy="6602146"/>
            <a:chOff x="-326257" y="-752808"/>
            <a:chExt cx="12944221" cy="8802862"/>
          </a:xfrm>
        </p:grpSpPr>
        <p:grpSp>
          <p:nvGrpSpPr>
            <p:cNvPr id="64" name="Google Shape;64;p14"/>
            <p:cNvGrpSpPr/>
            <p:nvPr/>
          </p:nvGrpSpPr>
          <p:grpSpPr>
            <a:xfrm>
              <a:off x="-1" y="-5"/>
              <a:ext cx="12192334" cy="5333965"/>
              <a:chOff x="-3224" y="-3892"/>
              <a:chExt cx="9147223" cy="2442292"/>
            </a:xfrm>
          </p:grpSpPr>
          <p:pic>
            <p:nvPicPr>
              <p:cNvPr id="65" name="Google Shape;65;p14"/>
              <p:cNvPicPr preferRelativeResize="0"/>
              <p:nvPr/>
            </p:nvPicPr>
            <p:blipFill rotWithShape="1">
              <a:blip r:embed="rId2">
                <a:alphaModFix/>
              </a:blip>
              <a:srcRect t="29903"/>
              <a:stretch/>
            </p:blipFill>
            <p:spPr>
              <a:xfrm>
                <a:off x="-3224" y="0"/>
                <a:ext cx="9147223" cy="2438400"/>
              </a:xfrm>
              <a:prstGeom prst="rect">
                <a:avLst/>
              </a:prstGeom>
              <a:noFill/>
              <a:ln>
                <a:noFill/>
              </a:ln>
            </p:spPr>
          </p:pic>
          <p:sp>
            <p:nvSpPr>
              <p:cNvPr id="66" name="Google Shape;66;p14"/>
              <p:cNvSpPr/>
              <p:nvPr/>
            </p:nvSpPr>
            <p:spPr>
              <a:xfrm>
                <a:off x="-3224" y="-3892"/>
                <a:ext cx="5725436" cy="918930"/>
              </a:xfrm>
              <a:custGeom>
                <a:avLst/>
                <a:gdLst/>
                <a:ahLst/>
                <a:cxnLst/>
                <a:rect l="l" t="t" r="r" b="b"/>
                <a:pathLst>
                  <a:path w="1803287" h="671978" extrusionOk="0">
                    <a:moveTo>
                      <a:pt x="266" y="0"/>
                    </a:moveTo>
                    <a:cubicBezTo>
                      <a:pt x="177" y="222250"/>
                      <a:pt x="89" y="449728"/>
                      <a:pt x="0" y="671978"/>
                    </a:cubicBezTo>
                    <a:cubicBezTo>
                      <a:pt x="260760" y="662164"/>
                      <a:pt x="514983" y="326859"/>
                      <a:pt x="813874" y="215337"/>
                    </a:cubicBezTo>
                    <a:cubicBezTo>
                      <a:pt x="1112765" y="103815"/>
                      <a:pt x="1900486" y="63720"/>
                      <a:pt x="1793347" y="2847"/>
                    </a:cubicBezTo>
                    <a:lnTo>
                      <a:pt x="266" y="0"/>
                    </a:lnTo>
                    <a:close/>
                  </a:path>
                </a:pathLst>
              </a:custGeom>
              <a:gradFill>
                <a:gsLst>
                  <a:gs pos="0">
                    <a:schemeClr val="lt1"/>
                  </a:gs>
                  <a:gs pos="15000">
                    <a:schemeClr val="lt1"/>
                  </a:gs>
                  <a:gs pos="42000">
                    <a:srgbClr val="FFFFFF">
                      <a:alpha val="0"/>
                    </a:srgbClr>
                  </a:gs>
                  <a:gs pos="100000">
                    <a:srgbClr val="FFFFFF">
                      <a:alpha val="0"/>
                    </a:srgbClr>
                  </a:gs>
                </a:gsLst>
                <a:lin ang="300012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b="0" i="0" u="none" strike="noStrike" cap="none">
                  <a:solidFill>
                    <a:srgbClr val="FFFFFF"/>
                  </a:solidFill>
                  <a:latin typeface="Calibri"/>
                  <a:ea typeface="Calibri"/>
                  <a:cs typeface="Calibri"/>
                  <a:sym typeface="Calibri"/>
                </a:endParaRPr>
              </a:p>
            </p:txBody>
          </p:sp>
        </p:grpSp>
        <p:sp>
          <p:nvSpPr>
            <p:cNvPr id="67" name="Google Shape;67;p14"/>
            <p:cNvSpPr/>
            <p:nvPr/>
          </p:nvSpPr>
          <p:spPr>
            <a:xfrm>
              <a:off x="2362200" y="3124200"/>
              <a:ext cx="9830873" cy="3737086"/>
            </a:xfrm>
            <a:custGeom>
              <a:avLst/>
              <a:gdLst/>
              <a:ahLst/>
              <a:cxnLst/>
              <a:rect l="l" t="t" r="r" b="b"/>
              <a:pathLst>
                <a:path w="1739208" h="1247775" extrusionOk="0">
                  <a:moveTo>
                    <a:pt x="0" y="1244600"/>
                  </a:moveTo>
                  <a:lnTo>
                    <a:pt x="1735724" y="1247775"/>
                  </a:lnTo>
                  <a:cubicBezTo>
                    <a:pt x="1734666" y="831850"/>
                    <a:pt x="1740130" y="415925"/>
                    <a:pt x="1739072" y="0"/>
                  </a:cubicBezTo>
                  <a:cubicBezTo>
                    <a:pt x="1169109" y="849639"/>
                    <a:pt x="408517" y="597958"/>
                    <a:pt x="0" y="1244600"/>
                  </a:cubicBezTo>
                  <a:close/>
                </a:path>
              </a:pathLst>
            </a:custGeom>
            <a:gradFill>
              <a:gsLst>
                <a:gs pos="0">
                  <a:srgbClr val="002852"/>
                </a:gs>
                <a:gs pos="63000">
                  <a:srgbClr val="000000"/>
                </a:gs>
                <a:gs pos="100000">
                  <a:srgbClr val="000000"/>
                </a:gs>
              </a:gsLst>
              <a:lin ang="2700006" scaled="0"/>
            </a:gradFill>
            <a:ln>
              <a:noFill/>
            </a:ln>
            <a:effectLst>
              <a:outerShdw blurRad="63500" dist="38100" dir="13500000" sx="116000" sy="116000" algn="br" rotWithShape="0">
                <a:srgbClr val="4F81BD">
                  <a:alpha val="6588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68" name="Google Shape;68;p14"/>
            <p:cNvSpPr/>
            <p:nvPr/>
          </p:nvSpPr>
          <p:spPr>
            <a:xfrm>
              <a:off x="-4" y="-50760"/>
              <a:ext cx="12211500" cy="6889500"/>
            </a:xfrm>
            <a:prstGeom prst="rect">
              <a:avLst/>
            </a:prstGeom>
            <a:gradFill>
              <a:gsLst>
                <a:gs pos="0">
                  <a:srgbClr val="002852">
                    <a:alpha val="69803"/>
                  </a:srgbClr>
                </a:gs>
                <a:gs pos="22000">
                  <a:srgbClr val="002852">
                    <a:alpha val="9803"/>
                  </a:srgbClr>
                </a:gs>
                <a:gs pos="41000">
                  <a:srgbClr val="000000"/>
                </a:gs>
                <a:gs pos="61000">
                  <a:srgbClr val="000C1A">
                    <a:alpha val="80000"/>
                  </a:srgbClr>
                </a:gs>
                <a:gs pos="81000">
                  <a:srgbClr val="002852">
                    <a:alpha val="9803"/>
                  </a:srgbClr>
                </a:gs>
                <a:gs pos="100000">
                  <a:srgbClr val="002852">
                    <a:alpha val="69803"/>
                  </a:srgbClr>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69" name="Google Shape;69;p14"/>
            <p:cNvSpPr/>
            <p:nvPr/>
          </p:nvSpPr>
          <p:spPr>
            <a:xfrm>
              <a:off x="1245746" y="5121935"/>
              <a:ext cx="10946111" cy="1747270"/>
            </a:xfrm>
            <a:custGeom>
              <a:avLst/>
              <a:gdLst/>
              <a:ahLst/>
              <a:cxnLst/>
              <a:rect l="l" t="t" r="r" b="b"/>
              <a:pathLst>
                <a:path w="1456084" h="1257029" extrusionOk="0">
                  <a:moveTo>
                    <a:pt x="0" y="1257028"/>
                  </a:moveTo>
                  <a:lnTo>
                    <a:pt x="1452600" y="1251765"/>
                  </a:lnTo>
                  <a:cubicBezTo>
                    <a:pt x="1451542" y="835840"/>
                    <a:pt x="1457006" y="419915"/>
                    <a:pt x="1455948" y="3990"/>
                  </a:cubicBezTo>
                  <a:cubicBezTo>
                    <a:pt x="660893" y="-73638"/>
                    <a:pt x="1019724" y="1004420"/>
                    <a:pt x="0" y="1257028"/>
                  </a:cubicBezTo>
                  <a:close/>
                </a:path>
              </a:pathLst>
            </a:custGeom>
            <a:gradFill>
              <a:gsLst>
                <a:gs pos="0">
                  <a:srgbClr val="002852"/>
                </a:gs>
                <a:gs pos="63000">
                  <a:srgbClr val="000000"/>
                </a:gs>
                <a:gs pos="100000">
                  <a:srgbClr val="000000"/>
                </a:gs>
              </a:gsLst>
              <a:lin ang="2700006" scaled="0"/>
            </a:gradFill>
            <a:ln>
              <a:noFill/>
            </a:ln>
            <a:effectLst>
              <a:outerShdw dist="38100" dir="13500000" sx="116000" sy="116000" algn="br" rotWithShape="0">
                <a:srgbClr val="4F81BD">
                  <a:alpha val="9569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70" name="Google Shape;70;p14"/>
            <p:cNvSpPr/>
            <p:nvPr/>
          </p:nvSpPr>
          <p:spPr>
            <a:xfrm>
              <a:off x="3658072" y="4114800"/>
              <a:ext cx="8535163" cy="2745105"/>
            </a:xfrm>
            <a:custGeom>
              <a:avLst/>
              <a:gdLst/>
              <a:ahLst/>
              <a:cxnLst/>
              <a:rect l="l" t="t" r="r" b="b"/>
              <a:pathLst>
                <a:path w="1739208" h="1247775" extrusionOk="0">
                  <a:moveTo>
                    <a:pt x="0" y="1244600"/>
                  </a:moveTo>
                  <a:lnTo>
                    <a:pt x="1735724" y="1247775"/>
                  </a:lnTo>
                  <a:cubicBezTo>
                    <a:pt x="1734666" y="831850"/>
                    <a:pt x="1740130" y="415925"/>
                    <a:pt x="1739072" y="0"/>
                  </a:cubicBezTo>
                  <a:cubicBezTo>
                    <a:pt x="870180" y="160867"/>
                    <a:pt x="408517" y="597958"/>
                    <a:pt x="0" y="1244600"/>
                  </a:cubicBezTo>
                  <a:close/>
                </a:path>
              </a:pathLst>
            </a:custGeom>
            <a:gradFill>
              <a:gsLst>
                <a:gs pos="0">
                  <a:srgbClr val="002852"/>
                </a:gs>
                <a:gs pos="63000">
                  <a:srgbClr val="000000"/>
                </a:gs>
                <a:gs pos="100000">
                  <a:srgbClr val="000000"/>
                </a:gs>
              </a:gsLst>
              <a:lin ang="2700006" scaled="0"/>
            </a:gradFill>
            <a:ln>
              <a:noFill/>
            </a:ln>
            <a:effectLst>
              <a:outerShdw blurRad="393700" dist="38100" dir="13500000" sx="116000" sy="116000" algn="br" rotWithShape="0">
                <a:srgbClr val="000000"/>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71" name="Google Shape;71;p14"/>
            <p:cNvSpPr/>
            <p:nvPr/>
          </p:nvSpPr>
          <p:spPr>
            <a:xfrm rot="10800000">
              <a:off x="-604" y="4025"/>
              <a:ext cx="2426195" cy="1753124"/>
            </a:xfrm>
            <a:custGeom>
              <a:avLst/>
              <a:gdLst/>
              <a:ahLst/>
              <a:cxnLst/>
              <a:rect l="l" t="t" r="r" b="b"/>
              <a:pathLst>
                <a:path w="1739208" h="1247775" extrusionOk="0">
                  <a:moveTo>
                    <a:pt x="0" y="1244600"/>
                  </a:moveTo>
                  <a:lnTo>
                    <a:pt x="1735724" y="1247775"/>
                  </a:lnTo>
                  <a:cubicBezTo>
                    <a:pt x="1734666" y="831850"/>
                    <a:pt x="1740130" y="415925"/>
                    <a:pt x="1739072" y="0"/>
                  </a:cubicBezTo>
                  <a:cubicBezTo>
                    <a:pt x="870180" y="160867"/>
                    <a:pt x="408517" y="597958"/>
                    <a:pt x="0" y="1244600"/>
                  </a:cubicBezTo>
                  <a:close/>
                </a:path>
              </a:pathLst>
            </a:custGeom>
            <a:gradFill>
              <a:gsLst>
                <a:gs pos="0">
                  <a:srgbClr val="000000"/>
                </a:gs>
                <a:gs pos="47000">
                  <a:srgbClr val="000000"/>
                </a:gs>
                <a:gs pos="67000">
                  <a:srgbClr val="000000"/>
                </a:gs>
                <a:gs pos="93000">
                  <a:srgbClr val="002852"/>
                </a:gs>
                <a:gs pos="100000">
                  <a:srgbClr val="002852"/>
                </a:gs>
              </a:gsLst>
              <a:lin ang="2700006" scaled="0"/>
            </a:gradFill>
            <a:ln>
              <a:noFill/>
            </a:ln>
            <a:effectLst>
              <a:outerShdw blurRad="50800" dist="38100" dir="2700000" sx="111000" sy="111000" algn="tl" rotWithShape="0">
                <a:srgbClr val="0070C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pic>
          <p:nvPicPr>
            <p:cNvPr id="72" name="Google Shape;72;p14"/>
            <p:cNvPicPr preferRelativeResize="0"/>
            <p:nvPr/>
          </p:nvPicPr>
          <p:blipFill rotWithShape="1">
            <a:blip r:embed="rId3">
              <a:alphaModFix/>
            </a:blip>
            <a:srcRect t="-2511" r="842"/>
            <a:stretch/>
          </p:blipFill>
          <p:spPr>
            <a:xfrm>
              <a:off x="10116789" y="-329375"/>
              <a:ext cx="2501175" cy="2226150"/>
            </a:xfrm>
            <a:prstGeom prst="rect">
              <a:avLst/>
            </a:prstGeom>
            <a:noFill/>
            <a:ln>
              <a:noFill/>
            </a:ln>
            <a:effectLst>
              <a:outerShdw blurRad="419100" sx="111000" sy="111000" algn="ctr" rotWithShape="0">
                <a:srgbClr val="000000"/>
              </a:outerShdw>
            </a:effectLst>
          </p:spPr>
        </p:pic>
        <p:pic>
          <p:nvPicPr>
            <p:cNvPr id="73" name="Google Shape;73;p14"/>
            <p:cNvPicPr preferRelativeResize="0"/>
            <p:nvPr/>
          </p:nvPicPr>
          <p:blipFill rotWithShape="1">
            <a:blip r:embed="rId4">
              <a:alphaModFix/>
            </a:blip>
            <a:srcRect r="-3327"/>
            <a:stretch/>
          </p:blipFill>
          <p:spPr>
            <a:xfrm>
              <a:off x="8551594" y="972330"/>
              <a:ext cx="2142416" cy="1740937"/>
            </a:xfrm>
            <a:prstGeom prst="rect">
              <a:avLst/>
            </a:prstGeom>
            <a:noFill/>
            <a:ln>
              <a:noFill/>
            </a:ln>
            <a:effectLst>
              <a:outerShdw blurRad="419100" sx="111000" sy="111000" algn="ctr" rotWithShape="0">
                <a:srgbClr val="000000"/>
              </a:outerShdw>
            </a:effectLst>
          </p:spPr>
        </p:pic>
        <p:pic>
          <p:nvPicPr>
            <p:cNvPr id="74" name="Google Shape;74;p14"/>
            <p:cNvPicPr preferRelativeResize="0"/>
            <p:nvPr/>
          </p:nvPicPr>
          <p:blipFill rotWithShape="1">
            <a:blip r:embed="rId5">
              <a:alphaModFix/>
            </a:blip>
            <a:srcRect/>
            <a:stretch/>
          </p:blipFill>
          <p:spPr>
            <a:xfrm>
              <a:off x="8199619" y="4925999"/>
              <a:ext cx="2474076" cy="2152407"/>
            </a:xfrm>
            <a:prstGeom prst="rect">
              <a:avLst/>
            </a:prstGeom>
            <a:noFill/>
            <a:ln>
              <a:noFill/>
            </a:ln>
            <a:effectLst>
              <a:outerShdw blurRad="419100" sx="111000" sy="111000" algn="ctr" rotWithShape="0">
                <a:srgbClr val="000000"/>
              </a:outerShdw>
            </a:effectLst>
          </p:spPr>
        </p:pic>
        <p:pic>
          <p:nvPicPr>
            <p:cNvPr id="75" name="Google Shape;75;p14"/>
            <p:cNvPicPr preferRelativeResize="0"/>
            <p:nvPr/>
          </p:nvPicPr>
          <p:blipFill rotWithShape="1">
            <a:blip r:embed="rId6">
              <a:alphaModFix/>
            </a:blip>
            <a:srcRect r="19" b="-2176"/>
            <a:stretch/>
          </p:blipFill>
          <p:spPr>
            <a:xfrm>
              <a:off x="10207009" y="1877081"/>
              <a:ext cx="2270723" cy="2032671"/>
            </a:xfrm>
            <a:prstGeom prst="rect">
              <a:avLst/>
            </a:prstGeom>
            <a:noFill/>
            <a:ln>
              <a:noFill/>
            </a:ln>
            <a:effectLst>
              <a:outerShdw blurRad="419100" sx="111000" sy="111000" algn="ctr" rotWithShape="0">
                <a:srgbClr val="000000"/>
              </a:outerShdw>
            </a:effectLst>
          </p:spPr>
        </p:pic>
        <p:pic>
          <p:nvPicPr>
            <p:cNvPr id="76" name="Google Shape;76;p14"/>
            <p:cNvPicPr preferRelativeResize="0"/>
            <p:nvPr/>
          </p:nvPicPr>
          <p:blipFill rotWithShape="1">
            <a:blip r:embed="rId7">
              <a:alphaModFix/>
            </a:blip>
            <a:srcRect t="-9325"/>
            <a:stretch/>
          </p:blipFill>
          <p:spPr>
            <a:xfrm>
              <a:off x="2464433" y="-239175"/>
              <a:ext cx="1491128" cy="1385182"/>
            </a:xfrm>
            <a:prstGeom prst="rect">
              <a:avLst/>
            </a:prstGeom>
            <a:noFill/>
            <a:ln>
              <a:noFill/>
            </a:ln>
            <a:effectLst>
              <a:outerShdw blurRad="215900" sx="108000" sy="108000" algn="ctr" rotWithShape="0">
                <a:srgbClr val="000000"/>
              </a:outerShdw>
            </a:effectLst>
          </p:spPr>
        </p:pic>
        <p:pic>
          <p:nvPicPr>
            <p:cNvPr id="77" name="Google Shape;77;p14"/>
            <p:cNvPicPr preferRelativeResize="0"/>
            <p:nvPr/>
          </p:nvPicPr>
          <p:blipFill rotWithShape="1">
            <a:blip r:embed="rId8">
              <a:alphaModFix/>
            </a:blip>
            <a:srcRect t="-12764"/>
            <a:stretch/>
          </p:blipFill>
          <p:spPr>
            <a:xfrm>
              <a:off x="8804349" y="-659780"/>
              <a:ext cx="1550418" cy="1552646"/>
            </a:xfrm>
            <a:prstGeom prst="rect">
              <a:avLst/>
            </a:prstGeom>
            <a:noFill/>
            <a:ln>
              <a:noFill/>
            </a:ln>
            <a:effectLst>
              <a:outerShdw blurRad="215900" sx="108000" sy="108000" algn="ctr" rotWithShape="0">
                <a:srgbClr val="000000"/>
              </a:outerShdw>
            </a:effectLst>
          </p:spPr>
        </p:pic>
        <p:pic>
          <p:nvPicPr>
            <p:cNvPr id="78" name="Google Shape;78;p14"/>
            <p:cNvPicPr preferRelativeResize="0"/>
            <p:nvPr/>
          </p:nvPicPr>
          <p:blipFill rotWithShape="1">
            <a:blip r:embed="rId9">
              <a:alphaModFix/>
            </a:blip>
            <a:srcRect t="3138"/>
            <a:stretch/>
          </p:blipFill>
          <p:spPr>
            <a:xfrm>
              <a:off x="-254910" y="1392620"/>
              <a:ext cx="1633678" cy="1344534"/>
            </a:xfrm>
            <a:prstGeom prst="rect">
              <a:avLst/>
            </a:prstGeom>
            <a:noFill/>
            <a:ln>
              <a:noFill/>
            </a:ln>
            <a:effectLst>
              <a:outerShdw blurRad="215900" sx="108000" sy="108000" algn="ctr" rotWithShape="0">
                <a:srgbClr val="000000"/>
              </a:outerShdw>
            </a:effectLst>
          </p:spPr>
        </p:pic>
        <p:pic>
          <p:nvPicPr>
            <p:cNvPr id="79" name="Google Shape;79;p14"/>
            <p:cNvPicPr preferRelativeResize="0"/>
            <p:nvPr/>
          </p:nvPicPr>
          <p:blipFill rotWithShape="1">
            <a:blip r:embed="rId10">
              <a:alphaModFix/>
            </a:blip>
            <a:srcRect/>
            <a:stretch/>
          </p:blipFill>
          <p:spPr>
            <a:xfrm>
              <a:off x="6552433" y="5873063"/>
              <a:ext cx="1959416" cy="1579794"/>
            </a:xfrm>
            <a:prstGeom prst="rect">
              <a:avLst/>
            </a:prstGeom>
            <a:noFill/>
            <a:ln>
              <a:noFill/>
            </a:ln>
            <a:effectLst>
              <a:outerShdw blurRad="215900" sx="108000" sy="108000" algn="ctr" rotWithShape="0">
                <a:srgbClr val="000000"/>
              </a:outerShdw>
            </a:effectLst>
          </p:spPr>
        </p:pic>
        <p:pic>
          <p:nvPicPr>
            <p:cNvPr id="80" name="Google Shape;80;p14"/>
            <p:cNvPicPr preferRelativeResize="0"/>
            <p:nvPr/>
          </p:nvPicPr>
          <p:blipFill rotWithShape="1">
            <a:blip r:embed="rId11">
              <a:alphaModFix/>
            </a:blip>
            <a:srcRect l="-2406"/>
            <a:stretch/>
          </p:blipFill>
          <p:spPr>
            <a:xfrm>
              <a:off x="-326257" y="4702925"/>
              <a:ext cx="2549330" cy="2158250"/>
            </a:xfrm>
            <a:prstGeom prst="rect">
              <a:avLst/>
            </a:prstGeom>
            <a:noFill/>
            <a:ln>
              <a:noFill/>
            </a:ln>
            <a:effectLst>
              <a:outerShdw blurRad="215900" sx="108000" sy="108000" algn="ctr" rotWithShape="0">
                <a:srgbClr val="000000"/>
              </a:outerShdw>
            </a:effectLst>
          </p:spPr>
        </p:pic>
        <p:pic>
          <p:nvPicPr>
            <p:cNvPr id="81" name="Google Shape;81;p14"/>
            <p:cNvPicPr preferRelativeResize="0"/>
            <p:nvPr/>
          </p:nvPicPr>
          <p:blipFill rotWithShape="1">
            <a:blip r:embed="rId12">
              <a:alphaModFix/>
            </a:blip>
            <a:srcRect/>
            <a:stretch/>
          </p:blipFill>
          <p:spPr>
            <a:xfrm>
              <a:off x="-235348" y="-103703"/>
              <a:ext cx="1563059" cy="1343254"/>
            </a:xfrm>
            <a:prstGeom prst="rect">
              <a:avLst/>
            </a:prstGeom>
            <a:noFill/>
            <a:ln>
              <a:noFill/>
            </a:ln>
            <a:effectLst>
              <a:outerShdw blurRad="215900" sx="108000" sy="108000" algn="ctr" rotWithShape="0">
                <a:srgbClr val="000000"/>
              </a:outerShdw>
            </a:effectLst>
          </p:spPr>
        </p:pic>
        <p:sp>
          <p:nvSpPr>
            <p:cNvPr id="82" name="Google Shape;82;p14"/>
            <p:cNvSpPr/>
            <p:nvPr/>
          </p:nvSpPr>
          <p:spPr>
            <a:xfrm>
              <a:off x="6952723" y="2011523"/>
              <a:ext cx="1944600" cy="1676400"/>
            </a:xfrm>
            <a:prstGeom prst="hexagon">
              <a:avLst>
                <a:gd name="adj" fmla="val 25000"/>
                <a:gd name="vf" fmla="val 115470"/>
              </a:avLst>
            </a:prstGeom>
            <a:noFill/>
            <a:ln w="25400" cap="flat" cmpd="sng">
              <a:solidFill>
                <a:srgbClr val="1F497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83" name="Google Shape;83;p14"/>
            <p:cNvSpPr/>
            <p:nvPr/>
          </p:nvSpPr>
          <p:spPr>
            <a:xfrm>
              <a:off x="8465325" y="2983257"/>
              <a:ext cx="2127300" cy="1833900"/>
            </a:xfrm>
            <a:prstGeom prst="hexagon">
              <a:avLst>
                <a:gd name="adj" fmla="val 25000"/>
                <a:gd name="vf" fmla="val 115470"/>
              </a:avLst>
            </a:prstGeom>
            <a:noFill/>
            <a:ln w="25400" cap="flat" cmpd="sng">
              <a:solidFill>
                <a:srgbClr val="1F497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84" name="Google Shape;84;p14"/>
            <p:cNvSpPr/>
            <p:nvPr/>
          </p:nvSpPr>
          <p:spPr>
            <a:xfrm>
              <a:off x="377637" y="6338195"/>
              <a:ext cx="1587900" cy="1368900"/>
            </a:xfrm>
            <a:prstGeom prst="hexagon">
              <a:avLst>
                <a:gd name="adj" fmla="val 25000"/>
                <a:gd name="vf" fmla="val 115470"/>
              </a:avLst>
            </a:prstGeom>
            <a:noFill/>
            <a:ln w="25400" cap="flat" cmpd="sng">
              <a:solidFill>
                <a:srgbClr val="1F497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85" name="Google Shape;85;p14"/>
            <p:cNvSpPr/>
            <p:nvPr/>
          </p:nvSpPr>
          <p:spPr>
            <a:xfrm>
              <a:off x="3620623" y="5645829"/>
              <a:ext cx="1199100" cy="1033800"/>
            </a:xfrm>
            <a:prstGeom prst="hexagon">
              <a:avLst>
                <a:gd name="adj" fmla="val 25000"/>
                <a:gd name="vf" fmla="val 115470"/>
              </a:avLst>
            </a:prstGeom>
            <a:noFill/>
            <a:ln w="25400" cap="flat" cmpd="sng">
              <a:solidFill>
                <a:srgbClr val="1F497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86" name="Google Shape;86;p14"/>
            <p:cNvSpPr/>
            <p:nvPr/>
          </p:nvSpPr>
          <p:spPr>
            <a:xfrm>
              <a:off x="7198742" y="4585171"/>
              <a:ext cx="1373700" cy="1145100"/>
            </a:xfrm>
            <a:prstGeom prst="hexagon">
              <a:avLst>
                <a:gd name="adj" fmla="val 25000"/>
                <a:gd name="vf" fmla="val 115470"/>
              </a:avLst>
            </a:prstGeom>
            <a:noFill/>
            <a:ln w="25400" cap="flat" cmpd="sng">
              <a:solidFill>
                <a:srgbClr val="1F497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87" name="Google Shape;87;p14"/>
            <p:cNvSpPr/>
            <p:nvPr/>
          </p:nvSpPr>
          <p:spPr>
            <a:xfrm>
              <a:off x="5547126" y="5557633"/>
              <a:ext cx="1199100" cy="1033800"/>
            </a:xfrm>
            <a:prstGeom prst="hexagon">
              <a:avLst>
                <a:gd name="adj" fmla="val 25000"/>
                <a:gd name="vf" fmla="val 115470"/>
              </a:avLst>
            </a:prstGeom>
            <a:noFill/>
            <a:ln w="25400" cap="flat" cmpd="sng">
              <a:solidFill>
                <a:srgbClr val="1F497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88" name="Google Shape;88;p14"/>
            <p:cNvSpPr/>
            <p:nvPr/>
          </p:nvSpPr>
          <p:spPr>
            <a:xfrm>
              <a:off x="4724518" y="6256866"/>
              <a:ext cx="979800" cy="844500"/>
            </a:xfrm>
            <a:prstGeom prst="hexagon">
              <a:avLst>
                <a:gd name="adj" fmla="val 25000"/>
                <a:gd name="vf" fmla="val 115470"/>
              </a:avLst>
            </a:prstGeom>
            <a:noFill/>
            <a:ln w="25400" cap="flat" cmpd="sng">
              <a:solidFill>
                <a:srgbClr val="1F497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nvGrpSpPr>
            <p:cNvPr id="89" name="Google Shape;89;p14"/>
            <p:cNvGrpSpPr/>
            <p:nvPr/>
          </p:nvGrpSpPr>
          <p:grpSpPr>
            <a:xfrm>
              <a:off x="10208768" y="5847917"/>
              <a:ext cx="2386176" cy="2202137"/>
              <a:chOff x="18886570" y="4280102"/>
              <a:chExt cx="2111100" cy="1948276"/>
            </a:xfrm>
          </p:grpSpPr>
          <p:sp>
            <p:nvSpPr>
              <p:cNvPr id="90" name="Google Shape;90;p14"/>
              <p:cNvSpPr/>
              <p:nvPr/>
            </p:nvSpPr>
            <p:spPr>
              <a:xfrm>
                <a:off x="18886570" y="4408278"/>
                <a:ext cx="2111100" cy="1820100"/>
              </a:xfrm>
              <a:prstGeom prst="hexagon">
                <a:avLst>
                  <a:gd name="adj" fmla="val 27050"/>
                  <a:gd name="vf" fmla="val 115470"/>
                </a:avLst>
              </a:prstGeom>
              <a:gradFill>
                <a:gsLst>
                  <a:gs pos="0">
                    <a:srgbClr val="9CC2E5"/>
                  </a:gs>
                  <a:gs pos="18000">
                    <a:srgbClr val="9CC2E5"/>
                  </a:gs>
                  <a:gs pos="84000">
                    <a:srgbClr val="0C0C0C">
                      <a:alpha val="40000"/>
                    </a:srgbClr>
                  </a:gs>
                  <a:gs pos="100000">
                    <a:srgbClr val="0C0C0C">
                      <a:alpha val="40000"/>
                    </a:srgbClr>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b="0" i="0" u="none" strike="noStrike" cap="none">
                  <a:solidFill>
                    <a:srgbClr val="FFFFFF"/>
                  </a:solidFill>
                  <a:latin typeface="Calibri"/>
                  <a:ea typeface="Calibri"/>
                  <a:cs typeface="Calibri"/>
                  <a:sym typeface="Calibri"/>
                </a:endParaRPr>
              </a:p>
            </p:txBody>
          </p:sp>
          <p:pic>
            <p:nvPicPr>
              <p:cNvPr id="91" name="Google Shape;91;p14"/>
              <p:cNvPicPr preferRelativeResize="0"/>
              <p:nvPr/>
            </p:nvPicPr>
            <p:blipFill rotWithShape="1">
              <a:blip r:embed="rId13">
                <a:alphaModFix/>
              </a:blip>
              <a:srcRect r="10055"/>
              <a:stretch/>
            </p:blipFill>
            <p:spPr>
              <a:xfrm>
                <a:off x="18929600" y="4280102"/>
                <a:ext cx="1835003" cy="1531499"/>
              </a:xfrm>
              <a:prstGeom prst="rect">
                <a:avLst/>
              </a:prstGeom>
              <a:noFill/>
              <a:ln>
                <a:noFill/>
              </a:ln>
              <a:effectLst>
                <a:outerShdw blurRad="165100" sx="102000" sy="102000" algn="ctr" rotWithShape="0">
                  <a:srgbClr val="000000"/>
                </a:outerShdw>
              </a:effectLst>
            </p:spPr>
          </p:pic>
        </p:grpSp>
        <p:pic>
          <p:nvPicPr>
            <p:cNvPr id="92" name="Google Shape;92;p14"/>
            <p:cNvPicPr preferRelativeResize="0"/>
            <p:nvPr/>
          </p:nvPicPr>
          <p:blipFill rotWithShape="1">
            <a:blip r:embed="rId14">
              <a:alphaModFix/>
            </a:blip>
            <a:srcRect r="2353"/>
            <a:stretch/>
          </p:blipFill>
          <p:spPr>
            <a:xfrm>
              <a:off x="10076490" y="3802971"/>
              <a:ext cx="2541473" cy="2220086"/>
            </a:xfrm>
            <a:prstGeom prst="rect">
              <a:avLst/>
            </a:prstGeom>
            <a:noFill/>
            <a:ln>
              <a:noFill/>
            </a:ln>
          </p:spPr>
        </p:pic>
        <p:pic>
          <p:nvPicPr>
            <p:cNvPr id="93" name="Google Shape;93;p14"/>
            <p:cNvPicPr preferRelativeResize="0"/>
            <p:nvPr/>
          </p:nvPicPr>
          <p:blipFill rotWithShape="1">
            <a:blip r:embed="rId15">
              <a:alphaModFix/>
            </a:blip>
            <a:srcRect/>
            <a:stretch/>
          </p:blipFill>
          <p:spPr>
            <a:xfrm>
              <a:off x="1604442" y="5310959"/>
              <a:ext cx="2019040" cy="1797248"/>
            </a:xfrm>
            <a:prstGeom prst="rect">
              <a:avLst/>
            </a:prstGeom>
            <a:noFill/>
            <a:ln>
              <a:noFill/>
            </a:ln>
            <a:effectLst>
              <a:outerShdw blurRad="736600" sx="102000" sy="102000" algn="ctr" rotWithShape="0">
                <a:srgbClr val="000000">
                  <a:alpha val="93730"/>
                </a:srgbClr>
              </a:outerShdw>
            </a:effectLst>
          </p:spPr>
        </p:pic>
        <p:sp>
          <p:nvSpPr>
            <p:cNvPr id="94" name="Google Shape;94;p14"/>
            <p:cNvSpPr/>
            <p:nvPr/>
          </p:nvSpPr>
          <p:spPr>
            <a:xfrm>
              <a:off x="3834785" y="-615986"/>
              <a:ext cx="1373700" cy="1145100"/>
            </a:xfrm>
            <a:prstGeom prst="hexagon">
              <a:avLst>
                <a:gd name="adj" fmla="val 25000"/>
                <a:gd name="vf" fmla="val 115470"/>
              </a:avLst>
            </a:prstGeom>
            <a:noFill/>
            <a:ln w="25400" cap="flat" cmpd="sng">
              <a:solidFill>
                <a:schemeClr val="lt1">
                  <a:alpha val="4667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pic>
          <p:nvPicPr>
            <p:cNvPr id="95" name="Google Shape;95;p14"/>
            <p:cNvPicPr preferRelativeResize="0"/>
            <p:nvPr/>
          </p:nvPicPr>
          <p:blipFill rotWithShape="1">
            <a:blip r:embed="rId16">
              <a:alphaModFix/>
            </a:blip>
            <a:srcRect/>
            <a:stretch/>
          </p:blipFill>
          <p:spPr>
            <a:xfrm>
              <a:off x="1078740" y="565332"/>
              <a:ext cx="1642661" cy="1395748"/>
            </a:xfrm>
            <a:prstGeom prst="rect">
              <a:avLst/>
            </a:prstGeom>
            <a:noFill/>
            <a:ln>
              <a:noFill/>
            </a:ln>
            <a:effectLst>
              <a:outerShdw blurRad="215900" sx="108000" sy="108000" algn="ctr" rotWithShape="0">
                <a:srgbClr val="000000"/>
              </a:outerShdw>
            </a:effectLst>
          </p:spPr>
        </p:pic>
        <p:pic>
          <p:nvPicPr>
            <p:cNvPr id="96" name="Google Shape;96;p14"/>
            <p:cNvPicPr preferRelativeResize="0"/>
            <p:nvPr/>
          </p:nvPicPr>
          <p:blipFill rotWithShape="1">
            <a:blip r:embed="rId17">
              <a:alphaModFix/>
            </a:blip>
            <a:srcRect t="1922"/>
            <a:stretch/>
          </p:blipFill>
          <p:spPr>
            <a:xfrm>
              <a:off x="6779386" y="-124025"/>
              <a:ext cx="2304200" cy="1994298"/>
            </a:xfrm>
            <a:prstGeom prst="rect">
              <a:avLst/>
            </a:prstGeom>
            <a:noFill/>
            <a:ln>
              <a:noFill/>
            </a:ln>
            <a:effectLst>
              <a:outerShdw blurRad="317500" sx="102000" sy="102000" algn="ctr" rotWithShape="0">
                <a:srgbClr val="000000"/>
              </a:outerShdw>
            </a:effectLst>
          </p:spPr>
        </p:pic>
        <p:sp>
          <p:nvSpPr>
            <p:cNvPr id="97" name="Google Shape;97;p14"/>
            <p:cNvSpPr/>
            <p:nvPr/>
          </p:nvSpPr>
          <p:spPr>
            <a:xfrm>
              <a:off x="1218522" y="-752808"/>
              <a:ext cx="1373700" cy="1145100"/>
            </a:xfrm>
            <a:prstGeom prst="hexagon">
              <a:avLst>
                <a:gd name="adj" fmla="val 25000"/>
                <a:gd name="vf" fmla="val 115470"/>
              </a:avLst>
            </a:prstGeom>
            <a:noFill/>
            <a:ln w="25400" cap="flat" cmpd="sng">
              <a:solidFill>
                <a:schemeClr val="lt1">
                  <a:alpha val="4667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sp>
        <p:nvSpPr>
          <p:cNvPr id="98" name="Google Shape;98;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lt1"/>
              </a:buClr>
              <a:buSzPts val="3600"/>
              <a:buFont typeface="Calibri"/>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9" name="Google Shape;99;p14"/>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lt1"/>
              </a:buClr>
              <a:buSzPts val="1800"/>
              <a:buNone/>
              <a:defRPr sz="1800"/>
            </a:lvl1pPr>
            <a:lvl2pPr lvl="1" algn="ctr" rtl="0">
              <a:lnSpc>
                <a:spcPct val="90000"/>
              </a:lnSpc>
              <a:spcBef>
                <a:spcPts val="400"/>
              </a:spcBef>
              <a:spcAft>
                <a:spcPts val="0"/>
              </a:spcAft>
              <a:buClr>
                <a:schemeClr val="lt1"/>
              </a:buClr>
              <a:buSzPts val="1500"/>
              <a:buNone/>
              <a:defRPr sz="1500"/>
            </a:lvl2pPr>
            <a:lvl3pPr lvl="2" algn="ctr" rtl="0">
              <a:lnSpc>
                <a:spcPct val="90000"/>
              </a:lnSpc>
              <a:spcBef>
                <a:spcPts val="400"/>
              </a:spcBef>
              <a:spcAft>
                <a:spcPts val="0"/>
              </a:spcAft>
              <a:buClr>
                <a:schemeClr val="lt1"/>
              </a:buClr>
              <a:buSzPts val="1400"/>
              <a:buNone/>
              <a:defRPr sz="1400"/>
            </a:lvl3pPr>
            <a:lvl4pPr lvl="3" algn="ctr" rtl="0">
              <a:lnSpc>
                <a:spcPct val="90000"/>
              </a:lnSpc>
              <a:spcBef>
                <a:spcPts val="400"/>
              </a:spcBef>
              <a:spcAft>
                <a:spcPts val="0"/>
              </a:spcAft>
              <a:buClr>
                <a:schemeClr val="lt1"/>
              </a:buClr>
              <a:buSzPts val="1200"/>
              <a:buNone/>
              <a:defRPr sz="1200"/>
            </a:lvl4pPr>
            <a:lvl5pPr lvl="4" algn="ctr" rtl="0">
              <a:lnSpc>
                <a:spcPct val="90000"/>
              </a:lnSpc>
              <a:spcBef>
                <a:spcPts val="400"/>
              </a:spcBef>
              <a:spcAft>
                <a:spcPts val="0"/>
              </a:spcAft>
              <a:buClr>
                <a:schemeClr val="lt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00" name="Google Shape;100;p14"/>
          <p:cNvSpPr/>
          <p:nvPr/>
        </p:nvSpPr>
        <p:spPr>
          <a:xfrm>
            <a:off x="1" y="-38071"/>
            <a:ext cx="9158700" cy="5229300"/>
          </a:xfrm>
          <a:prstGeom prst="rect">
            <a:avLst/>
          </a:prstGeom>
          <a:gradFill>
            <a:gsLst>
              <a:gs pos="0">
                <a:srgbClr val="1F497D">
                  <a:alpha val="29803"/>
                </a:srgbClr>
              </a:gs>
              <a:gs pos="30000">
                <a:srgbClr val="0C1D32">
                  <a:alpha val="48627"/>
                </a:srgbClr>
              </a:gs>
              <a:gs pos="74000">
                <a:srgbClr val="000000">
                  <a:alpha val="10980"/>
                </a:srgbClr>
              </a:gs>
              <a:gs pos="100000">
                <a:srgbClr val="4472C4">
                  <a:alpha val="50980"/>
                </a:srgbClr>
              </a:gs>
            </a:gsLst>
            <a:lin ang="810001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1431889" y="106204"/>
            <a:ext cx="70836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9" name="Google Shape;149;p23"/>
          <p:cNvSpPr txBox="1">
            <a:spLocks noGrp="1"/>
          </p:cNvSpPr>
          <p:nvPr>
            <p:ph type="body" idx="1"/>
          </p:nvPr>
        </p:nvSpPr>
        <p:spPr>
          <a:xfrm rot="5400000">
            <a:off x="3253799" y="-628989"/>
            <a:ext cx="3439500" cy="70836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0" name="Google Shape;150;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1" name="Google Shape;151;p23"/>
          <p:cNvSpPr txBox="1">
            <a:spLocks noGrp="1"/>
          </p:cNvSpPr>
          <p:nvPr>
            <p:ph type="ftr" idx="11"/>
          </p:nvPr>
        </p:nvSpPr>
        <p:spPr>
          <a:xfrm>
            <a:off x="2970887" y="4718963"/>
            <a:ext cx="2988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2" name="Google Shape;152;p23"/>
          <p:cNvSpPr txBox="1">
            <a:spLocks noGrp="1"/>
          </p:cNvSpPr>
          <p:nvPr>
            <p:ph type="sldNum" idx="12"/>
          </p:nvPr>
        </p:nvSpPr>
        <p:spPr>
          <a:xfrm>
            <a:off x="8756771" y="1217"/>
            <a:ext cx="380700" cy="336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1" i="0" u="none" strike="noStrike" cap="none">
                <a:solidFill>
                  <a:srgbClr val="A5A5A5"/>
                </a:solidFill>
                <a:latin typeface="Calibri"/>
                <a:ea typeface="Calibri"/>
                <a:cs typeface="Calibri"/>
                <a:sym typeface="Calibri"/>
              </a:defRPr>
            </a:lvl1pPr>
            <a:lvl2pPr marL="0" marR="0" lvl="1" indent="0" algn="ctr" rtl="0">
              <a:spcBef>
                <a:spcPts val="0"/>
              </a:spcBef>
              <a:buNone/>
              <a:defRPr sz="1200" b="1" i="0" u="none" strike="noStrike" cap="none">
                <a:solidFill>
                  <a:srgbClr val="A5A5A5"/>
                </a:solidFill>
                <a:latin typeface="Calibri"/>
                <a:ea typeface="Calibri"/>
                <a:cs typeface="Calibri"/>
                <a:sym typeface="Calibri"/>
              </a:defRPr>
            </a:lvl2pPr>
            <a:lvl3pPr marL="0" marR="0" lvl="2" indent="0" algn="ctr" rtl="0">
              <a:spcBef>
                <a:spcPts val="0"/>
              </a:spcBef>
              <a:buNone/>
              <a:defRPr sz="1200" b="1" i="0" u="none" strike="noStrike" cap="none">
                <a:solidFill>
                  <a:srgbClr val="A5A5A5"/>
                </a:solidFill>
                <a:latin typeface="Calibri"/>
                <a:ea typeface="Calibri"/>
                <a:cs typeface="Calibri"/>
                <a:sym typeface="Calibri"/>
              </a:defRPr>
            </a:lvl3pPr>
            <a:lvl4pPr marL="0" marR="0" lvl="3" indent="0" algn="ctr" rtl="0">
              <a:spcBef>
                <a:spcPts val="0"/>
              </a:spcBef>
              <a:buNone/>
              <a:defRPr sz="1200" b="1" i="0" u="none" strike="noStrike" cap="none">
                <a:solidFill>
                  <a:srgbClr val="A5A5A5"/>
                </a:solidFill>
                <a:latin typeface="Calibri"/>
                <a:ea typeface="Calibri"/>
                <a:cs typeface="Calibri"/>
                <a:sym typeface="Calibri"/>
              </a:defRPr>
            </a:lvl4pPr>
            <a:lvl5pPr marL="0" marR="0" lvl="4" indent="0" algn="ctr" rtl="0">
              <a:spcBef>
                <a:spcPts val="0"/>
              </a:spcBef>
              <a:buNone/>
              <a:defRPr sz="1200" b="1" i="0" u="none" strike="noStrike" cap="none">
                <a:solidFill>
                  <a:srgbClr val="A5A5A5"/>
                </a:solidFill>
                <a:latin typeface="Calibri"/>
                <a:ea typeface="Calibri"/>
                <a:cs typeface="Calibri"/>
                <a:sym typeface="Calibri"/>
              </a:defRPr>
            </a:lvl5pPr>
            <a:lvl6pPr marL="0" marR="0" lvl="5" indent="0" algn="ctr" rtl="0">
              <a:spcBef>
                <a:spcPts val="0"/>
              </a:spcBef>
              <a:buNone/>
              <a:defRPr sz="1200" b="1" i="0" u="none" strike="noStrike" cap="none">
                <a:solidFill>
                  <a:srgbClr val="A5A5A5"/>
                </a:solidFill>
                <a:latin typeface="Calibri"/>
                <a:ea typeface="Calibri"/>
                <a:cs typeface="Calibri"/>
                <a:sym typeface="Calibri"/>
              </a:defRPr>
            </a:lvl6pPr>
            <a:lvl7pPr marL="0" marR="0" lvl="6" indent="0" algn="ctr" rtl="0">
              <a:spcBef>
                <a:spcPts val="0"/>
              </a:spcBef>
              <a:buNone/>
              <a:defRPr sz="1200" b="1" i="0" u="none" strike="noStrike" cap="none">
                <a:solidFill>
                  <a:srgbClr val="A5A5A5"/>
                </a:solidFill>
                <a:latin typeface="Calibri"/>
                <a:ea typeface="Calibri"/>
                <a:cs typeface="Calibri"/>
                <a:sym typeface="Calibri"/>
              </a:defRPr>
            </a:lvl7pPr>
            <a:lvl8pPr marL="0" marR="0" lvl="7" indent="0" algn="ctr" rtl="0">
              <a:spcBef>
                <a:spcPts val="0"/>
              </a:spcBef>
              <a:buNone/>
              <a:defRPr sz="1200" b="1" i="0" u="none" strike="noStrike" cap="none">
                <a:solidFill>
                  <a:srgbClr val="A5A5A5"/>
                </a:solidFill>
                <a:latin typeface="Calibri"/>
                <a:ea typeface="Calibri"/>
                <a:cs typeface="Calibri"/>
                <a:sym typeface="Calibri"/>
              </a:defRPr>
            </a:lvl8pPr>
            <a:lvl9pPr marL="0" marR="0" lvl="8" indent="0" algn="ctr" rtl="0">
              <a:spcBef>
                <a:spcPts val="0"/>
              </a:spcBef>
              <a:buNone/>
              <a:defRPr sz="1200" b="1" i="0" u="none" strike="noStrike" cap="none">
                <a:solidFill>
                  <a:srgbClr val="A5A5A5"/>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5" name="Google Shape;155;p24"/>
          <p:cNvSpPr txBox="1">
            <a:spLocks noGrp="1"/>
          </p:cNvSpPr>
          <p:nvPr>
            <p:ph type="body" idx="1"/>
          </p:nvPr>
        </p:nvSpPr>
        <p:spPr>
          <a:xfrm rot="5400000">
            <a:off x="1781774" y="-14756"/>
            <a:ext cx="4359000" cy="49362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6" name="Google Shape;156;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7" name="Google Shape;157;p24"/>
          <p:cNvSpPr txBox="1">
            <a:spLocks noGrp="1"/>
          </p:cNvSpPr>
          <p:nvPr>
            <p:ph type="ftr" idx="11"/>
          </p:nvPr>
        </p:nvSpPr>
        <p:spPr>
          <a:xfrm>
            <a:off x="2970887" y="4718963"/>
            <a:ext cx="2988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8" name="Google Shape;158;p24"/>
          <p:cNvSpPr txBox="1">
            <a:spLocks noGrp="1"/>
          </p:cNvSpPr>
          <p:nvPr>
            <p:ph type="sldNum" idx="12"/>
          </p:nvPr>
        </p:nvSpPr>
        <p:spPr>
          <a:xfrm>
            <a:off x="8756771" y="1217"/>
            <a:ext cx="380700" cy="336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1" i="0" u="none" strike="noStrike" cap="none">
                <a:solidFill>
                  <a:srgbClr val="A5A5A5"/>
                </a:solidFill>
                <a:latin typeface="Calibri"/>
                <a:ea typeface="Calibri"/>
                <a:cs typeface="Calibri"/>
                <a:sym typeface="Calibri"/>
              </a:defRPr>
            </a:lvl1pPr>
            <a:lvl2pPr marL="0" marR="0" lvl="1" indent="0" algn="ctr" rtl="0">
              <a:spcBef>
                <a:spcPts val="0"/>
              </a:spcBef>
              <a:buNone/>
              <a:defRPr sz="1200" b="1" i="0" u="none" strike="noStrike" cap="none">
                <a:solidFill>
                  <a:srgbClr val="A5A5A5"/>
                </a:solidFill>
                <a:latin typeface="Calibri"/>
                <a:ea typeface="Calibri"/>
                <a:cs typeface="Calibri"/>
                <a:sym typeface="Calibri"/>
              </a:defRPr>
            </a:lvl2pPr>
            <a:lvl3pPr marL="0" marR="0" lvl="2" indent="0" algn="ctr" rtl="0">
              <a:spcBef>
                <a:spcPts val="0"/>
              </a:spcBef>
              <a:buNone/>
              <a:defRPr sz="1200" b="1" i="0" u="none" strike="noStrike" cap="none">
                <a:solidFill>
                  <a:srgbClr val="A5A5A5"/>
                </a:solidFill>
                <a:latin typeface="Calibri"/>
                <a:ea typeface="Calibri"/>
                <a:cs typeface="Calibri"/>
                <a:sym typeface="Calibri"/>
              </a:defRPr>
            </a:lvl3pPr>
            <a:lvl4pPr marL="0" marR="0" lvl="3" indent="0" algn="ctr" rtl="0">
              <a:spcBef>
                <a:spcPts val="0"/>
              </a:spcBef>
              <a:buNone/>
              <a:defRPr sz="1200" b="1" i="0" u="none" strike="noStrike" cap="none">
                <a:solidFill>
                  <a:srgbClr val="A5A5A5"/>
                </a:solidFill>
                <a:latin typeface="Calibri"/>
                <a:ea typeface="Calibri"/>
                <a:cs typeface="Calibri"/>
                <a:sym typeface="Calibri"/>
              </a:defRPr>
            </a:lvl4pPr>
            <a:lvl5pPr marL="0" marR="0" lvl="4" indent="0" algn="ctr" rtl="0">
              <a:spcBef>
                <a:spcPts val="0"/>
              </a:spcBef>
              <a:buNone/>
              <a:defRPr sz="1200" b="1" i="0" u="none" strike="noStrike" cap="none">
                <a:solidFill>
                  <a:srgbClr val="A5A5A5"/>
                </a:solidFill>
                <a:latin typeface="Calibri"/>
                <a:ea typeface="Calibri"/>
                <a:cs typeface="Calibri"/>
                <a:sym typeface="Calibri"/>
              </a:defRPr>
            </a:lvl5pPr>
            <a:lvl6pPr marL="0" marR="0" lvl="5" indent="0" algn="ctr" rtl="0">
              <a:spcBef>
                <a:spcPts val="0"/>
              </a:spcBef>
              <a:buNone/>
              <a:defRPr sz="1200" b="1" i="0" u="none" strike="noStrike" cap="none">
                <a:solidFill>
                  <a:srgbClr val="A5A5A5"/>
                </a:solidFill>
                <a:latin typeface="Calibri"/>
                <a:ea typeface="Calibri"/>
                <a:cs typeface="Calibri"/>
                <a:sym typeface="Calibri"/>
              </a:defRPr>
            </a:lvl6pPr>
            <a:lvl7pPr marL="0" marR="0" lvl="6" indent="0" algn="ctr" rtl="0">
              <a:spcBef>
                <a:spcPts val="0"/>
              </a:spcBef>
              <a:buNone/>
              <a:defRPr sz="1200" b="1" i="0" u="none" strike="noStrike" cap="none">
                <a:solidFill>
                  <a:srgbClr val="A5A5A5"/>
                </a:solidFill>
                <a:latin typeface="Calibri"/>
                <a:ea typeface="Calibri"/>
                <a:cs typeface="Calibri"/>
                <a:sym typeface="Calibri"/>
              </a:defRPr>
            </a:lvl7pPr>
            <a:lvl8pPr marL="0" marR="0" lvl="7" indent="0" algn="ctr" rtl="0">
              <a:spcBef>
                <a:spcPts val="0"/>
              </a:spcBef>
              <a:buNone/>
              <a:defRPr sz="1200" b="1" i="0" u="none" strike="noStrike" cap="none">
                <a:solidFill>
                  <a:srgbClr val="A5A5A5"/>
                </a:solidFill>
                <a:latin typeface="Calibri"/>
                <a:ea typeface="Calibri"/>
                <a:cs typeface="Calibri"/>
                <a:sym typeface="Calibri"/>
              </a:defRPr>
            </a:lvl8pPr>
            <a:lvl9pPr marL="0" marR="0" lvl="8" indent="0" algn="ctr" rtl="0">
              <a:spcBef>
                <a:spcPts val="0"/>
              </a:spcBef>
              <a:buNone/>
              <a:defRPr sz="1200" b="1" i="0" u="none" strike="noStrike" cap="none">
                <a:solidFill>
                  <a:srgbClr val="A5A5A5"/>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1431889" y="106204"/>
            <a:ext cx="70836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3" name="Google Shape;103;p15"/>
          <p:cNvSpPr txBox="1">
            <a:spLocks noGrp="1"/>
          </p:cNvSpPr>
          <p:nvPr>
            <p:ph type="body" idx="1"/>
          </p:nvPr>
        </p:nvSpPr>
        <p:spPr>
          <a:xfrm>
            <a:off x="1431889" y="1193061"/>
            <a:ext cx="7083600" cy="34395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42900" algn="l" rtl="0">
              <a:lnSpc>
                <a:spcPct val="90000"/>
              </a:lnSpc>
              <a:spcBef>
                <a:spcPts val="400"/>
              </a:spcBef>
              <a:spcAft>
                <a:spcPts val="0"/>
              </a:spcAft>
              <a:buClr>
                <a:schemeClr val="lt1"/>
              </a:buClr>
              <a:buSzPts val="1800"/>
              <a:buFont typeface="Calibri"/>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Font typeface="Calibri"/>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4" name="Google Shape;104;p15"/>
          <p:cNvSpPr txBox="1">
            <a:spLocks noGrp="1"/>
          </p:cNvSpPr>
          <p:nvPr>
            <p:ph type="ftr" idx="11"/>
          </p:nvPr>
        </p:nvSpPr>
        <p:spPr>
          <a:xfrm>
            <a:off x="2970887" y="4718963"/>
            <a:ext cx="2988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15"/>
          <p:cNvSpPr txBox="1">
            <a:spLocks noGrp="1"/>
          </p:cNvSpPr>
          <p:nvPr>
            <p:ph type="sldNum" idx="12"/>
          </p:nvPr>
        </p:nvSpPr>
        <p:spPr>
          <a:xfrm>
            <a:off x="8756771" y="1217"/>
            <a:ext cx="380700" cy="336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1" i="0" u="none" strike="noStrike" cap="none">
                <a:solidFill>
                  <a:srgbClr val="A5A5A5"/>
                </a:solidFill>
                <a:latin typeface="Calibri"/>
                <a:ea typeface="Calibri"/>
                <a:cs typeface="Calibri"/>
                <a:sym typeface="Calibri"/>
              </a:defRPr>
            </a:lvl1pPr>
            <a:lvl2pPr marL="0" marR="0" lvl="1" indent="0" algn="ctr" rtl="0">
              <a:spcBef>
                <a:spcPts val="0"/>
              </a:spcBef>
              <a:buNone/>
              <a:defRPr sz="1200" b="1" i="0" u="none" strike="noStrike" cap="none">
                <a:solidFill>
                  <a:srgbClr val="A5A5A5"/>
                </a:solidFill>
                <a:latin typeface="Calibri"/>
                <a:ea typeface="Calibri"/>
                <a:cs typeface="Calibri"/>
                <a:sym typeface="Calibri"/>
              </a:defRPr>
            </a:lvl2pPr>
            <a:lvl3pPr marL="0" marR="0" lvl="2" indent="0" algn="ctr" rtl="0">
              <a:spcBef>
                <a:spcPts val="0"/>
              </a:spcBef>
              <a:buNone/>
              <a:defRPr sz="1200" b="1" i="0" u="none" strike="noStrike" cap="none">
                <a:solidFill>
                  <a:srgbClr val="A5A5A5"/>
                </a:solidFill>
                <a:latin typeface="Calibri"/>
                <a:ea typeface="Calibri"/>
                <a:cs typeface="Calibri"/>
                <a:sym typeface="Calibri"/>
              </a:defRPr>
            </a:lvl3pPr>
            <a:lvl4pPr marL="0" marR="0" lvl="3" indent="0" algn="ctr" rtl="0">
              <a:spcBef>
                <a:spcPts val="0"/>
              </a:spcBef>
              <a:buNone/>
              <a:defRPr sz="1200" b="1" i="0" u="none" strike="noStrike" cap="none">
                <a:solidFill>
                  <a:srgbClr val="A5A5A5"/>
                </a:solidFill>
                <a:latin typeface="Calibri"/>
                <a:ea typeface="Calibri"/>
                <a:cs typeface="Calibri"/>
                <a:sym typeface="Calibri"/>
              </a:defRPr>
            </a:lvl4pPr>
            <a:lvl5pPr marL="0" marR="0" lvl="4" indent="0" algn="ctr" rtl="0">
              <a:spcBef>
                <a:spcPts val="0"/>
              </a:spcBef>
              <a:buNone/>
              <a:defRPr sz="1200" b="1" i="0" u="none" strike="noStrike" cap="none">
                <a:solidFill>
                  <a:srgbClr val="A5A5A5"/>
                </a:solidFill>
                <a:latin typeface="Calibri"/>
                <a:ea typeface="Calibri"/>
                <a:cs typeface="Calibri"/>
                <a:sym typeface="Calibri"/>
              </a:defRPr>
            </a:lvl5pPr>
            <a:lvl6pPr marL="0" marR="0" lvl="5" indent="0" algn="ctr" rtl="0">
              <a:spcBef>
                <a:spcPts val="0"/>
              </a:spcBef>
              <a:buNone/>
              <a:defRPr sz="1200" b="1" i="0" u="none" strike="noStrike" cap="none">
                <a:solidFill>
                  <a:srgbClr val="A5A5A5"/>
                </a:solidFill>
                <a:latin typeface="Calibri"/>
                <a:ea typeface="Calibri"/>
                <a:cs typeface="Calibri"/>
                <a:sym typeface="Calibri"/>
              </a:defRPr>
            </a:lvl6pPr>
            <a:lvl7pPr marL="0" marR="0" lvl="6" indent="0" algn="ctr" rtl="0">
              <a:spcBef>
                <a:spcPts val="0"/>
              </a:spcBef>
              <a:buNone/>
              <a:defRPr sz="1200" b="1" i="0" u="none" strike="noStrike" cap="none">
                <a:solidFill>
                  <a:srgbClr val="A5A5A5"/>
                </a:solidFill>
                <a:latin typeface="Calibri"/>
                <a:ea typeface="Calibri"/>
                <a:cs typeface="Calibri"/>
                <a:sym typeface="Calibri"/>
              </a:defRPr>
            </a:lvl7pPr>
            <a:lvl8pPr marL="0" marR="0" lvl="7" indent="0" algn="ctr" rtl="0">
              <a:spcBef>
                <a:spcPts val="0"/>
              </a:spcBef>
              <a:buNone/>
              <a:defRPr sz="1200" b="1" i="0" u="none" strike="noStrike" cap="none">
                <a:solidFill>
                  <a:srgbClr val="A5A5A5"/>
                </a:solidFill>
                <a:latin typeface="Calibri"/>
                <a:ea typeface="Calibri"/>
                <a:cs typeface="Calibri"/>
                <a:sym typeface="Calibri"/>
              </a:defRPr>
            </a:lvl8pPr>
            <a:lvl9pPr marL="0" marR="0" lvl="8" indent="0" algn="ctr" rtl="0">
              <a:spcBef>
                <a:spcPts val="0"/>
              </a:spcBef>
              <a:buNone/>
              <a:defRPr sz="1200" b="1" i="0" u="none" strike="noStrike" cap="none">
                <a:solidFill>
                  <a:srgbClr val="A5A5A5"/>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16"/>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431889" y="106204"/>
            <a:ext cx="70836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1" name="Google Shape;111;p17"/>
          <p:cNvSpPr txBox="1">
            <a:spLocks noGrp="1"/>
          </p:cNvSpPr>
          <p:nvPr>
            <p:ph type="body" idx="1"/>
          </p:nvPr>
        </p:nvSpPr>
        <p:spPr>
          <a:xfrm>
            <a:off x="1431889" y="1369219"/>
            <a:ext cx="35181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2" name="Google Shape;112;p17"/>
          <p:cNvSpPr txBox="1">
            <a:spLocks noGrp="1"/>
          </p:cNvSpPr>
          <p:nvPr>
            <p:ph type="body" idx="2"/>
          </p:nvPr>
        </p:nvSpPr>
        <p:spPr>
          <a:xfrm>
            <a:off x="4997196" y="1369219"/>
            <a:ext cx="35181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3" name="Google Shape;113;p17"/>
          <p:cNvSpPr txBox="1">
            <a:spLocks noGrp="1"/>
          </p:cNvSpPr>
          <p:nvPr>
            <p:ph type="ftr" idx="11"/>
          </p:nvPr>
        </p:nvSpPr>
        <p:spPr>
          <a:xfrm>
            <a:off x="3077850" y="4764643"/>
            <a:ext cx="2988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17"/>
          <p:cNvSpPr txBox="1">
            <a:spLocks noGrp="1"/>
          </p:cNvSpPr>
          <p:nvPr>
            <p:ph type="sldNum" idx="12"/>
          </p:nvPr>
        </p:nvSpPr>
        <p:spPr>
          <a:xfrm>
            <a:off x="8756771" y="1217"/>
            <a:ext cx="380700" cy="336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1" i="0" u="none" strike="noStrike" cap="none">
                <a:solidFill>
                  <a:srgbClr val="A5A5A5"/>
                </a:solidFill>
                <a:latin typeface="Calibri"/>
                <a:ea typeface="Calibri"/>
                <a:cs typeface="Calibri"/>
                <a:sym typeface="Calibri"/>
              </a:defRPr>
            </a:lvl1pPr>
            <a:lvl2pPr marL="0" marR="0" lvl="1" indent="0" algn="ctr" rtl="0">
              <a:spcBef>
                <a:spcPts val="0"/>
              </a:spcBef>
              <a:buNone/>
              <a:defRPr sz="1200" b="1" i="0" u="none" strike="noStrike" cap="none">
                <a:solidFill>
                  <a:srgbClr val="A5A5A5"/>
                </a:solidFill>
                <a:latin typeface="Calibri"/>
                <a:ea typeface="Calibri"/>
                <a:cs typeface="Calibri"/>
                <a:sym typeface="Calibri"/>
              </a:defRPr>
            </a:lvl2pPr>
            <a:lvl3pPr marL="0" marR="0" lvl="2" indent="0" algn="ctr" rtl="0">
              <a:spcBef>
                <a:spcPts val="0"/>
              </a:spcBef>
              <a:buNone/>
              <a:defRPr sz="1200" b="1" i="0" u="none" strike="noStrike" cap="none">
                <a:solidFill>
                  <a:srgbClr val="A5A5A5"/>
                </a:solidFill>
                <a:latin typeface="Calibri"/>
                <a:ea typeface="Calibri"/>
                <a:cs typeface="Calibri"/>
                <a:sym typeface="Calibri"/>
              </a:defRPr>
            </a:lvl3pPr>
            <a:lvl4pPr marL="0" marR="0" lvl="3" indent="0" algn="ctr" rtl="0">
              <a:spcBef>
                <a:spcPts val="0"/>
              </a:spcBef>
              <a:buNone/>
              <a:defRPr sz="1200" b="1" i="0" u="none" strike="noStrike" cap="none">
                <a:solidFill>
                  <a:srgbClr val="A5A5A5"/>
                </a:solidFill>
                <a:latin typeface="Calibri"/>
                <a:ea typeface="Calibri"/>
                <a:cs typeface="Calibri"/>
                <a:sym typeface="Calibri"/>
              </a:defRPr>
            </a:lvl4pPr>
            <a:lvl5pPr marL="0" marR="0" lvl="4" indent="0" algn="ctr" rtl="0">
              <a:spcBef>
                <a:spcPts val="0"/>
              </a:spcBef>
              <a:buNone/>
              <a:defRPr sz="1200" b="1" i="0" u="none" strike="noStrike" cap="none">
                <a:solidFill>
                  <a:srgbClr val="A5A5A5"/>
                </a:solidFill>
                <a:latin typeface="Calibri"/>
                <a:ea typeface="Calibri"/>
                <a:cs typeface="Calibri"/>
                <a:sym typeface="Calibri"/>
              </a:defRPr>
            </a:lvl5pPr>
            <a:lvl6pPr marL="0" marR="0" lvl="5" indent="0" algn="ctr" rtl="0">
              <a:spcBef>
                <a:spcPts val="0"/>
              </a:spcBef>
              <a:buNone/>
              <a:defRPr sz="1200" b="1" i="0" u="none" strike="noStrike" cap="none">
                <a:solidFill>
                  <a:srgbClr val="A5A5A5"/>
                </a:solidFill>
                <a:latin typeface="Calibri"/>
                <a:ea typeface="Calibri"/>
                <a:cs typeface="Calibri"/>
                <a:sym typeface="Calibri"/>
              </a:defRPr>
            </a:lvl6pPr>
            <a:lvl7pPr marL="0" marR="0" lvl="6" indent="0" algn="ctr" rtl="0">
              <a:spcBef>
                <a:spcPts val="0"/>
              </a:spcBef>
              <a:buNone/>
              <a:defRPr sz="1200" b="1" i="0" u="none" strike="noStrike" cap="none">
                <a:solidFill>
                  <a:srgbClr val="A5A5A5"/>
                </a:solidFill>
                <a:latin typeface="Calibri"/>
                <a:ea typeface="Calibri"/>
                <a:cs typeface="Calibri"/>
                <a:sym typeface="Calibri"/>
              </a:defRPr>
            </a:lvl7pPr>
            <a:lvl8pPr marL="0" marR="0" lvl="7" indent="0" algn="ctr" rtl="0">
              <a:spcBef>
                <a:spcPts val="0"/>
              </a:spcBef>
              <a:buNone/>
              <a:defRPr sz="1200" b="1" i="0" u="none" strike="noStrike" cap="none">
                <a:solidFill>
                  <a:srgbClr val="A5A5A5"/>
                </a:solidFill>
                <a:latin typeface="Calibri"/>
                <a:ea typeface="Calibri"/>
                <a:cs typeface="Calibri"/>
                <a:sym typeface="Calibri"/>
              </a:defRPr>
            </a:lvl8pPr>
            <a:lvl9pPr marL="0" marR="0" lvl="8" indent="0" algn="ctr" rtl="0">
              <a:spcBef>
                <a:spcPts val="0"/>
              </a:spcBef>
              <a:buNone/>
              <a:defRPr sz="1200" b="1" i="0" u="none" strike="noStrike" cap="none">
                <a:solidFill>
                  <a:srgbClr val="A5A5A5"/>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443038" y="273844"/>
            <a:ext cx="70845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7" name="Google Shape;117;p18"/>
          <p:cNvSpPr txBox="1">
            <a:spLocks noGrp="1"/>
          </p:cNvSpPr>
          <p:nvPr>
            <p:ph type="body" idx="1"/>
          </p:nvPr>
        </p:nvSpPr>
        <p:spPr>
          <a:xfrm>
            <a:off x="1443038" y="1316156"/>
            <a:ext cx="3511200" cy="534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lt1"/>
              </a:buClr>
              <a:buSzPts val="1800"/>
              <a:buNone/>
              <a:defRPr sz="1800" b="1"/>
            </a:lvl1pPr>
            <a:lvl2pPr marL="914400" lvl="1" indent="-228600" algn="l" rtl="0">
              <a:lnSpc>
                <a:spcPct val="90000"/>
              </a:lnSpc>
              <a:spcBef>
                <a:spcPts val="400"/>
              </a:spcBef>
              <a:spcAft>
                <a:spcPts val="0"/>
              </a:spcAft>
              <a:buClr>
                <a:schemeClr val="lt1"/>
              </a:buClr>
              <a:buSzPts val="1500"/>
              <a:buNone/>
              <a:defRPr sz="1500" b="1"/>
            </a:lvl2pPr>
            <a:lvl3pPr marL="1371600" lvl="2" indent="-228600" algn="l" rtl="0">
              <a:lnSpc>
                <a:spcPct val="90000"/>
              </a:lnSpc>
              <a:spcBef>
                <a:spcPts val="400"/>
              </a:spcBef>
              <a:spcAft>
                <a:spcPts val="0"/>
              </a:spcAft>
              <a:buClr>
                <a:schemeClr val="lt1"/>
              </a:buClr>
              <a:buSzPts val="1400"/>
              <a:buNone/>
              <a:defRPr sz="1400" b="1"/>
            </a:lvl3pPr>
            <a:lvl4pPr marL="1828800" lvl="3" indent="-228600" algn="l" rtl="0">
              <a:lnSpc>
                <a:spcPct val="90000"/>
              </a:lnSpc>
              <a:spcBef>
                <a:spcPts val="400"/>
              </a:spcBef>
              <a:spcAft>
                <a:spcPts val="0"/>
              </a:spcAft>
              <a:buClr>
                <a:schemeClr val="lt1"/>
              </a:buClr>
              <a:buSzPts val="1200"/>
              <a:buNone/>
              <a:defRPr sz="1200" b="1"/>
            </a:lvl4pPr>
            <a:lvl5pPr marL="2286000" lvl="4" indent="-228600" algn="l" rtl="0">
              <a:lnSpc>
                <a:spcPct val="90000"/>
              </a:lnSpc>
              <a:spcBef>
                <a:spcPts val="400"/>
              </a:spcBef>
              <a:spcAft>
                <a:spcPts val="0"/>
              </a:spcAft>
              <a:buClr>
                <a:schemeClr val="lt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18" name="Google Shape;118;p18"/>
          <p:cNvSpPr txBox="1">
            <a:spLocks noGrp="1"/>
          </p:cNvSpPr>
          <p:nvPr>
            <p:ph type="body" idx="2"/>
          </p:nvPr>
        </p:nvSpPr>
        <p:spPr>
          <a:xfrm>
            <a:off x="1443038" y="1898371"/>
            <a:ext cx="35112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9" name="Google Shape;119;p18"/>
          <p:cNvSpPr txBox="1">
            <a:spLocks noGrp="1"/>
          </p:cNvSpPr>
          <p:nvPr>
            <p:ph type="body" idx="3"/>
          </p:nvPr>
        </p:nvSpPr>
        <p:spPr>
          <a:xfrm>
            <a:off x="5016056" y="1316156"/>
            <a:ext cx="3511200" cy="534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lt1"/>
              </a:buClr>
              <a:buSzPts val="1800"/>
              <a:buNone/>
              <a:defRPr sz="1800" b="1"/>
            </a:lvl1pPr>
            <a:lvl2pPr marL="914400" lvl="1" indent="-228600" algn="l" rtl="0">
              <a:lnSpc>
                <a:spcPct val="90000"/>
              </a:lnSpc>
              <a:spcBef>
                <a:spcPts val="400"/>
              </a:spcBef>
              <a:spcAft>
                <a:spcPts val="0"/>
              </a:spcAft>
              <a:buClr>
                <a:schemeClr val="lt1"/>
              </a:buClr>
              <a:buSzPts val="1500"/>
              <a:buNone/>
              <a:defRPr sz="1500" b="1"/>
            </a:lvl2pPr>
            <a:lvl3pPr marL="1371600" lvl="2" indent="-228600" algn="l" rtl="0">
              <a:lnSpc>
                <a:spcPct val="90000"/>
              </a:lnSpc>
              <a:spcBef>
                <a:spcPts val="400"/>
              </a:spcBef>
              <a:spcAft>
                <a:spcPts val="0"/>
              </a:spcAft>
              <a:buClr>
                <a:schemeClr val="lt1"/>
              </a:buClr>
              <a:buSzPts val="1400"/>
              <a:buNone/>
              <a:defRPr sz="1400" b="1"/>
            </a:lvl3pPr>
            <a:lvl4pPr marL="1828800" lvl="3" indent="-228600" algn="l" rtl="0">
              <a:lnSpc>
                <a:spcPct val="90000"/>
              </a:lnSpc>
              <a:spcBef>
                <a:spcPts val="400"/>
              </a:spcBef>
              <a:spcAft>
                <a:spcPts val="0"/>
              </a:spcAft>
              <a:buClr>
                <a:schemeClr val="lt1"/>
              </a:buClr>
              <a:buSzPts val="1200"/>
              <a:buNone/>
              <a:defRPr sz="1200" b="1"/>
            </a:lvl4pPr>
            <a:lvl5pPr marL="2286000" lvl="4" indent="-228600" algn="l" rtl="0">
              <a:lnSpc>
                <a:spcPct val="90000"/>
              </a:lnSpc>
              <a:spcBef>
                <a:spcPts val="400"/>
              </a:spcBef>
              <a:spcAft>
                <a:spcPts val="0"/>
              </a:spcAft>
              <a:buClr>
                <a:schemeClr val="lt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20" name="Google Shape;120;p18"/>
          <p:cNvSpPr txBox="1">
            <a:spLocks noGrp="1"/>
          </p:cNvSpPr>
          <p:nvPr>
            <p:ph type="body" idx="4"/>
          </p:nvPr>
        </p:nvSpPr>
        <p:spPr>
          <a:xfrm>
            <a:off x="5016056" y="1898371"/>
            <a:ext cx="35112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1" name="Google Shape;121;p18"/>
          <p:cNvSpPr txBox="1">
            <a:spLocks noGrp="1"/>
          </p:cNvSpPr>
          <p:nvPr>
            <p:ph type="ftr" idx="11"/>
          </p:nvPr>
        </p:nvSpPr>
        <p:spPr>
          <a:xfrm>
            <a:off x="2970887" y="4718963"/>
            <a:ext cx="2988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2" name="Google Shape;122;p18"/>
          <p:cNvSpPr txBox="1">
            <a:spLocks noGrp="1"/>
          </p:cNvSpPr>
          <p:nvPr>
            <p:ph type="sldNum" idx="12"/>
          </p:nvPr>
        </p:nvSpPr>
        <p:spPr>
          <a:xfrm>
            <a:off x="8756771" y="1217"/>
            <a:ext cx="380700" cy="336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1" i="0" u="none" strike="noStrike" cap="none">
                <a:solidFill>
                  <a:srgbClr val="A5A5A5"/>
                </a:solidFill>
                <a:latin typeface="Calibri"/>
                <a:ea typeface="Calibri"/>
                <a:cs typeface="Calibri"/>
                <a:sym typeface="Calibri"/>
              </a:defRPr>
            </a:lvl1pPr>
            <a:lvl2pPr marL="0" marR="0" lvl="1" indent="0" algn="ctr" rtl="0">
              <a:spcBef>
                <a:spcPts val="0"/>
              </a:spcBef>
              <a:buNone/>
              <a:defRPr sz="1200" b="1" i="0" u="none" strike="noStrike" cap="none">
                <a:solidFill>
                  <a:srgbClr val="A5A5A5"/>
                </a:solidFill>
                <a:latin typeface="Calibri"/>
                <a:ea typeface="Calibri"/>
                <a:cs typeface="Calibri"/>
                <a:sym typeface="Calibri"/>
              </a:defRPr>
            </a:lvl2pPr>
            <a:lvl3pPr marL="0" marR="0" lvl="2" indent="0" algn="ctr" rtl="0">
              <a:spcBef>
                <a:spcPts val="0"/>
              </a:spcBef>
              <a:buNone/>
              <a:defRPr sz="1200" b="1" i="0" u="none" strike="noStrike" cap="none">
                <a:solidFill>
                  <a:srgbClr val="A5A5A5"/>
                </a:solidFill>
                <a:latin typeface="Calibri"/>
                <a:ea typeface="Calibri"/>
                <a:cs typeface="Calibri"/>
                <a:sym typeface="Calibri"/>
              </a:defRPr>
            </a:lvl3pPr>
            <a:lvl4pPr marL="0" marR="0" lvl="3" indent="0" algn="ctr" rtl="0">
              <a:spcBef>
                <a:spcPts val="0"/>
              </a:spcBef>
              <a:buNone/>
              <a:defRPr sz="1200" b="1" i="0" u="none" strike="noStrike" cap="none">
                <a:solidFill>
                  <a:srgbClr val="A5A5A5"/>
                </a:solidFill>
                <a:latin typeface="Calibri"/>
                <a:ea typeface="Calibri"/>
                <a:cs typeface="Calibri"/>
                <a:sym typeface="Calibri"/>
              </a:defRPr>
            </a:lvl4pPr>
            <a:lvl5pPr marL="0" marR="0" lvl="4" indent="0" algn="ctr" rtl="0">
              <a:spcBef>
                <a:spcPts val="0"/>
              </a:spcBef>
              <a:buNone/>
              <a:defRPr sz="1200" b="1" i="0" u="none" strike="noStrike" cap="none">
                <a:solidFill>
                  <a:srgbClr val="A5A5A5"/>
                </a:solidFill>
                <a:latin typeface="Calibri"/>
                <a:ea typeface="Calibri"/>
                <a:cs typeface="Calibri"/>
                <a:sym typeface="Calibri"/>
              </a:defRPr>
            </a:lvl5pPr>
            <a:lvl6pPr marL="0" marR="0" lvl="5" indent="0" algn="ctr" rtl="0">
              <a:spcBef>
                <a:spcPts val="0"/>
              </a:spcBef>
              <a:buNone/>
              <a:defRPr sz="1200" b="1" i="0" u="none" strike="noStrike" cap="none">
                <a:solidFill>
                  <a:srgbClr val="A5A5A5"/>
                </a:solidFill>
                <a:latin typeface="Calibri"/>
                <a:ea typeface="Calibri"/>
                <a:cs typeface="Calibri"/>
                <a:sym typeface="Calibri"/>
              </a:defRPr>
            </a:lvl6pPr>
            <a:lvl7pPr marL="0" marR="0" lvl="6" indent="0" algn="ctr" rtl="0">
              <a:spcBef>
                <a:spcPts val="0"/>
              </a:spcBef>
              <a:buNone/>
              <a:defRPr sz="1200" b="1" i="0" u="none" strike="noStrike" cap="none">
                <a:solidFill>
                  <a:srgbClr val="A5A5A5"/>
                </a:solidFill>
                <a:latin typeface="Calibri"/>
                <a:ea typeface="Calibri"/>
                <a:cs typeface="Calibri"/>
                <a:sym typeface="Calibri"/>
              </a:defRPr>
            </a:lvl7pPr>
            <a:lvl8pPr marL="0" marR="0" lvl="7" indent="0" algn="ctr" rtl="0">
              <a:spcBef>
                <a:spcPts val="0"/>
              </a:spcBef>
              <a:buNone/>
              <a:defRPr sz="1200" b="1" i="0" u="none" strike="noStrike" cap="none">
                <a:solidFill>
                  <a:srgbClr val="A5A5A5"/>
                </a:solidFill>
                <a:latin typeface="Calibri"/>
                <a:ea typeface="Calibri"/>
                <a:cs typeface="Calibri"/>
                <a:sym typeface="Calibri"/>
              </a:defRPr>
            </a:lvl8pPr>
            <a:lvl9pPr marL="0" marR="0" lvl="8" indent="0" algn="ctr" rtl="0">
              <a:spcBef>
                <a:spcPts val="0"/>
              </a:spcBef>
              <a:buNone/>
              <a:defRPr sz="1200" b="1" i="0" u="none" strike="noStrike" cap="none">
                <a:solidFill>
                  <a:srgbClr val="A5A5A5"/>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1431889" y="106204"/>
            <a:ext cx="70836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5" name="Google Shape;125;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6" name="Google Shape;126;p19"/>
          <p:cNvSpPr txBox="1">
            <a:spLocks noGrp="1"/>
          </p:cNvSpPr>
          <p:nvPr>
            <p:ph type="ftr" idx="11"/>
          </p:nvPr>
        </p:nvSpPr>
        <p:spPr>
          <a:xfrm>
            <a:off x="2970887" y="4718963"/>
            <a:ext cx="2988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7" name="Google Shape;127;p19"/>
          <p:cNvSpPr txBox="1">
            <a:spLocks noGrp="1"/>
          </p:cNvSpPr>
          <p:nvPr>
            <p:ph type="sldNum" idx="12"/>
          </p:nvPr>
        </p:nvSpPr>
        <p:spPr>
          <a:xfrm>
            <a:off x="8756771" y="1217"/>
            <a:ext cx="380700" cy="336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1" i="0" u="none" strike="noStrike" cap="none">
                <a:solidFill>
                  <a:srgbClr val="A5A5A5"/>
                </a:solidFill>
                <a:latin typeface="Calibri"/>
                <a:ea typeface="Calibri"/>
                <a:cs typeface="Calibri"/>
                <a:sym typeface="Calibri"/>
              </a:defRPr>
            </a:lvl1pPr>
            <a:lvl2pPr marL="0" marR="0" lvl="1" indent="0" algn="ctr" rtl="0">
              <a:spcBef>
                <a:spcPts val="0"/>
              </a:spcBef>
              <a:buNone/>
              <a:defRPr sz="1200" b="1" i="0" u="none" strike="noStrike" cap="none">
                <a:solidFill>
                  <a:srgbClr val="A5A5A5"/>
                </a:solidFill>
                <a:latin typeface="Calibri"/>
                <a:ea typeface="Calibri"/>
                <a:cs typeface="Calibri"/>
                <a:sym typeface="Calibri"/>
              </a:defRPr>
            </a:lvl2pPr>
            <a:lvl3pPr marL="0" marR="0" lvl="2" indent="0" algn="ctr" rtl="0">
              <a:spcBef>
                <a:spcPts val="0"/>
              </a:spcBef>
              <a:buNone/>
              <a:defRPr sz="1200" b="1" i="0" u="none" strike="noStrike" cap="none">
                <a:solidFill>
                  <a:srgbClr val="A5A5A5"/>
                </a:solidFill>
                <a:latin typeface="Calibri"/>
                <a:ea typeface="Calibri"/>
                <a:cs typeface="Calibri"/>
                <a:sym typeface="Calibri"/>
              </a:defRPr>
            </a:lvl3pPr>
            <a:lvl4pPr marL="0" marR="0" lvl="3" indent="0" algn="ctr" rtl="0">
              <a:spcBef>
                <a:spcPts val="0"/>
              </a:spcBef>
              <a:buNone/>
              <a:defRPr sz="1200" b="1" i="0" u="none" strike="noStrike" cap="none">
                <a:solidFill>
                  <a:srgbClr val="A5A5A5"/>
                </a:solidFill>
                <a:latin typeface="Calibri"/>
                <a:ea typeface="Calibri"/>
                <a:cs typeface="Calibri"/>
                <a:sym typeface="Calibri"/>
              </a:defRPr>
            </a:lvl4pPr>
            <a:lvl5pPr marL="0" marR="0" lvl="4" indent="0" algn="ctr" rtl="0">
              <a:spcBef>
                <a:spcPts val="0"/>
              </a:spcBef>
              <a:buNone/>
              <a:defRPr sz="1200" b="1" i="0" u="none" strike="noStrike" cap="none">
                <a:solidFill>
                  <a:srgbClr val="A5A5A5"/>
                </a:solidFill>
                <a:latin typeface="Calibri"/>
                <a:ea typeface="Calibri"/>
                <a:cs typeface="Calibri"/>
                <a:sym typeface="Calibri"/>
              </a:defRPr>
            </a:lvl5pPr>
            <a:lvl6pPr marL="0" marR="0" lvl="5" indent="0" algn="ctr" rtl="0">
              <a:spcBef>
                <a:spcPts val="0"/>
              </a:spcBef>
              <a:buNone/>
              <a:defRPr sz="1200" b="1" i="0" u="none" strike="noStrike" cap="none">
                <a:solidFill>
                  <a:srgbClr val="A5A5A5"/>
                </a:solidFill>
                <a:latin typeface="Calibri"/>
                <a:ea typeface="Calibri"/>
                <a:cs typeface="Calibri"/>
                <a:sym typeface="Calibri"/>
              </a:defRPr>
            </a:lvl6pPr>
            <a:lvl7pPr marL="0" marR="0" lvl="6" indent="0" algn="ctr" rtl="0">
              <a:spcBef>
                <a:spcPts val="0"/>
              </a:spcBef>
              <a:buNone/>
              <a:defRPr sz="1200" b="1" i="0" u="none" strike="noStrike" cap="none">
                <a:solidFill>
                  <a:srgbClr val="A5A5A5"/>
                </a:solidFill>
                <a:latin typeface="Calibri"/>
                <a:ea typeface="Calibri"/>
                <a:cs typeface="Calibri"/>
                <a:sym typeface="Calibri"/>
              </a:defRPr>
            </a:lvl7pPr>
            <a:lvl8pPr marL="0" marR="0" lvl="7" indent="0" algn="ctr" rtl="0">
              <a:spcBef>
                <a:spcPts val="0"/>
              </a:spcBef>
              <a:buNone/>
              <a:defRPr sz="1200" b="1" i="0" u="none" strike="noStrike" cap="none">
                <a:solidFill>
                  <a:srgbClr val="A5A5A5"/>
                </a:solidFill>
                <a:latin typeface="Calibri"/>
                <a:ea typeface="Calibri"/>
                <a:cs typeface="Calibri"/>
                <a:sym typeface="Calibri"/>
              </a:defRPr>
            </a:lvl8pPr>
            <a:lvl9pPr marL="0" marR="0" lvl="8" indent="0" algn="ctr" rtl="0">
              <a:spcBef>
                <a:spcPts val="0"/>
              </a:spcBef>
              <a:buNone/>
              <a:defRPr sz="1200" b="1" i="0" u="none" strike="noStrike" cap="none">
                <a:solidFill>
                  <a:srgbClr val="A5A5A5"/>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0" name="Google Shape;130;p20"/>
          <p:cNvSpPr txBox="1">
            <a:spLocks noGrp="1"/>
          </p:cNvSpPr>
          <p:nvPr>
            <p:ph type="ftr" idx="11"/>
          </p:nvPr>
        </p:nvSpPr>
        <p:spPr>
          <a:xfrm>
            <a:off x="2970887" y="4718963"/>
            <a:ext cx="2988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1" name="Google Shape;131;p20"/>
          <p:cNvSpPr txBox="1">
            <a:spLocks noGrp="1"/>
          </p:cNvSpPr>
          <p:nvPr>
            <p:ph type="sldNum" idx="12"/>
          </p:nvPr>
        </p:nvSpPr>
        <p:spPr>
          <a:xfrm>
            <a:off x="8756771" y="-19023"/>
            <a:ext cx="380700" cy="336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solidFill>
                  <a:srgbClr val="000000"/>
                </a:solidFill>
              </a:defRPr>
            </a:lvl1pPr>
            <a:lvl2pPr marL="0" lvl="1" indent="0" algn="ctr" rtl="0">
              <a:spcBef>
                <a:spcPts val="0"/>
              </a:spcBef>
              <a:buNone/>
              <a:defRPr>
                <a:solidFill>
                  <a:srgbClr val="000000"/>
                </a:solidFill>
              </a:defRPr>
            </a:lvl2pPr>
            <a:lvl3pPr marL="0" lvl="2" indent="0" algn="ctr" rtl="0">
              <a:spcBef>
                <a:spcPts val="0"/>
              </a:spcBef>
              <a:buNone/>
              <a:defRPr>
                <a:solidFill>
                  <a:srgbClr val="000000"/>
                </a:solidFill>
              </a:defRPr>
            </a:lvl3pPr>
            <a:lvl4pPr marL="0" lvl="3" indent="0" algn="ctr" rtl="0">
              <a:spcBef>
                <a:spcPts val="0"/>
              </a:spcBef>
              <a:buNone/>
              <a:defRPr>
                <a:solidFill>
                  <a:srgbClr val="000000"/>
                </a:solidFill>
              </a:defRPr>
            </a:lvl4pPr>
            <a:lvl5pPr marL="0" lvl="4" indent="0" algn="ctr" rtl="0">
              <a:spcBef>
                <a:spcPts val="0"/>
              </a:spcBef>
              <a:buNone/>
              <a:defRPr>
                <a:solidFill>
                  <a:srgbClr val="000000"/>
                </a:solidFill>
              </a:defRPr>
            </a:lvl5pPr>
            <a:lvl6pPr marL="0" lvl="5" indent="0" algn="ctr" rtl="0">
              <a:spcBef>
                <a:spcPts val="0"/>
              </a:spcBef>
              <a:buNone/>
              <a:defRPr>
                <a:solidFill>
                  <a:srgbClr val="000000"/>
                </a:solidFill>
              </a:defRPr>
            </a:lvl6pPr>
            <a:lvl7pPr marL="0" lvl="6" indent="0" algn="ctr" rtl="0">
              <a:spcBef>
                <a:spcPts val="0"/>
              </a:spcBef>
              <a:buNone/>
              <a:defRPr>
                <a:solidFill>
                  <a:srgbClr val="000000"/>
                </a:solidFill>
              </a:defRPr>
            </a:lvl7pPr>
            <a:lvl8pPr marL="0" lvl="7" indent="0" algn="ctr" rtl="0">
              <a:spcBef>
                <a:spcPts val="0"/>
              </a:spcBef>
              <a:buNone/>
              <a:defRPr>
                <a:solidFill>
                  <a:srgbClr val="000000"/>
                </a:solidFill>
              </a:defRPr>
            </a:lvl8pPr>
            <a:lvl9pPr marL="0" lvl="8" indent="0" algn="ctr" rtl="0">
              <a:spcBef>
                <a:spcPts val="0"/>
              </a:spcBef>
              <a:buNone/>
              <a:defRPr>
                <a:solidFill>
                  <a:srgbClr val="000000"/>
                </a:solidFill>
              </a:defRPr>
            </a:lvl9pPr>
          </a:lstStyle>
          <a:p>
            <a:pPr marL="0" lvl="0" indent="0" algn="ctr" rtl="0">
              <a:spcBef>
                <a:spcPts val="0"/>
              </a:spcBef>
              <a:spcAft>
                <a:spcPts val="0"/>
              </a:spcAft>
              <a:buNone/>
            </a:pPr>
            <a:fld id="{00000000-1234-1234-1234-123412341234}" type="slidenum">
              <a:rPr lang="fr"/>
              <a:t>‹#›</a:t>
            </a:fld>
            <a:endParaRPr/>
          </a:p>
        </p:txBody>
      </p:sp>
      <p:sp>
        <p:nvSpPr>
          <p:cNvPr id="132" name="Google Shape;132;p20"/>
          <p:cNvSpPr/>
          <p:nvPr/>
        </p:nvSpPr>
        <p:spPr>
          <a:xfrm>
            <a:off x="0" y="0"/>
            <a:ext cx="9137400" cy="5143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1496298" y="336947"/>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5" name="Google Shape;135;p21"/>
          <p:cNvSpPr txBox="1">
            <a:spLocks noGrp="1"/>
          </p:cNvSpPr>
          <p:nvPr>
            <p:ph type="body" idx="1"/>
          </p:nvPr>
        </p:nvSpPr>
        <p:spPr>
          <a:xfrm>
            <a:off x="4572000" y="740569"/>
            <a:ext cx="39444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lt1"/>
              </a:buClr>
              <a:buSzPts val="2400"/>
              <a:buChar char="•"/>
              <a:defRPr sz="2400"/>
            </a:lvl1pPr>
            <a:lvl2pPr marL="914400" lvl="1" indent="-361950" algn="l" rtl="0">
              <a:lnSpc>
                <a:spcPct val="90000"/>
              </a:lnSpc>
              <a:spcBef>
                <a:spcPts val="400"/>
              </a:spcBef>
              <a:spcAft>
                <a:spcPts val="0"/>
              </a:spcAft>
              <a:buClr>
                <a:schemeClr val="lt1"/>
              </a:buClr>
              <a:buSzPts val="2100"/>
              <a:buChar char="•"/>
              <a:defRPr sz="2100"/>
            </a:lvl2pPr>
            <a:lvl3pPr marL="1371600" lvl="2" indent="-342900" algn="l" rtl="0">
              <a:lnSpc>
                <a:spcPct val="90000"/>
              </a:lnSpc>
              <a:spcBef>
                <a:spcPts val="400"/>
              </a:spcBef>
              <a:spcAft>
                <a:spcPts val="0"/>
              </a:spcAft>
              <a:buClr>
                <a:schemeClr val="lt1"/>
              </a:buClr>
              <a:buSzPts val="1800"/>
              <a:buChar char="•"/>
              <a:defRPr sz="1800"/>
            </a:lvl3pPr>
            <a:lvl4pPr marL="1828800" lvl="3" indent="-323850" algn="l" rtl="0">
              <a:lnSpc>
                <a:spcPct val="90000"/>
              </a:lnSpc>
              <a:spcBef>
                <a:spcPts val="400"/>
              </a:spcBef>
              <a:spcAft>
                <a:spcPts val="0"/>
              </a:spcAft>
              <a:buClr>
                <a:schemeClr val="lt1"/>
              </a:buClr>
              <a:buSzPts val="1500"/>
              <a:buChar char="•"/>
              <a:defRPr sz="1500"/>
            </a:lvl4pPr>
            <a:lvl5pPr marL="2286000" lvl="4" indent="-323850" algn="l" rtl="0">
              <a:lnSpc>
                <a:spcPct val="90000"/>
              </a:lnSpc>
              <a:spcBef>
                <a:spcPts val="400"/>
              </a:spcBef>
              <a:spcAft>
                <a:spcPts val="0"/>
              </a:spcAft>
              <a:buClr>
                <a:schemeClr val="lt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36" name="Google Shape;136;p21"/>
          <p:cNvSpPr txBox="1">
            <a:spLocks noGrp="1"/>
          </p:cNvSpPr>
          <p:nvPr>
            <p:ph type="body" idx="2"/>
          </p:nvPr>
        </p:nvSpPr>
        <p:spPr>
          <a:xfrm>
            <a:off x="1496298" y="1537097"/>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lt1"/>
              </a:buClr>
              <a:buSzPts val="1200"/>
              <a:buNone/>
              <a:defRPr sz="1200"/>
            </a:lvl1pPr>
            <a:lvl2pPr marL="914400" lvl="1" indent="-228600" algn="l" rtl="0">
              <a:lnSpc>
                <a:spcPct val="90000"/>
              </a:lnSpc>
              <a:spcBef>
                <a:spcPts val="400"/>
              </a:spcBef>
              <a:spcAft>
                <a:spcPts val="0"/>
              </a:spcAft>
              <a:buClr>
                <a:schemeClr val="lt1"/>
              </a:buClr>
              <a:buSzPts val="1100"/>
              <a:buNone/>
              <a:defRPr sz="1100"/>
            </a:lvl2pPr>
            <a:lvl3pPr marL="1371600" lvl="2" indent="-228600" algn="l" rtl="0">
              <a:lnSpc>
                <a:spcPct val="90000"/>
              </a:lnSpc>
              <a:spcBef>
                <a:spcPts val="400"/>
              </a:spcBef>
              <a:spcAft>
                <a:spcPts val="0"/>
              </a:spcAft>
              <a:buClr>
                <a:schemeClr val="lt1"/>
              </a:buClr>
              <a:buSzPts val="900"/>
              <a:buNone/>
              <a:defRPr sz="900"/>
            </a:lvl3pPr>
            <a:lvl4pPr marL="1828800" lvl="3" indent="-228600" algn="l" rtl="0">
              <a:lnSpc>
                <a:spcPct val="90000"/>
              </a:lnSpc>
              <a:spcBef>
                <a:spcPts val="400"/>
              </a:spcBef>
              <a:spcAft>
                <a:spcPts val="0"/>
              </a:spcAft>
              <a:buClr>
                <a:schemeClr val="lt1"/>
              </a:buClr>
              <a:buSzPts val="800"/>
              <a:buNone/>
              <a:defRPr sz="800"/>
            </a:lvl4pPr>
            <a:lvl5pPr marL="2286000" lvl="4" indent="-228600" algn="l" rtl="0">
              <a:lnSpc>
                <a:spcPct val="90000"/>
              </a:lnSpc>
              <a:spcBef>
                <a:spcPts val="400"/>
              </a:spcBef>
              <a:spcAft>
                <a:spcPts val="0"/>
              </a:spcAft>
              <a:buClr>
                <a:schemeClr val="lt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37" name="Google Shape;137;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8" name="Google Shape;138;p21"/>
          <p:cNvSpPr txBox="1">
            <a:spLocks noGrp="1"/>
          </p:cNvSpPr>
          <p:nvPr>
            <p:ph type="ftr" idx="11"/>
          </p:nvPr>
        </p:nvSpPr>
        <p:spPr>
          <a:xfrm>
            <a:off x="2970887" y="4718963"/>
            <a:ext cx="2988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21"/>
          <p:cNvSpPr txBox="1">
            <a:spLocks noGrp="1"/>
          </p:cNvSpPr>
          <p:nvPr>
            <p:ph type="sldNum" idx="12"/>
          </p:nvPr>
        </p:nvSpPr>
        <p:spPr>
          <a:xfrm>
            <a:off x="8756771" y="1217"/>
            <a:ext cx="380700" cy="336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1" i="0" u="none" strike="noStrike" cap="none">
                <a:solidFill>
                  <a:srgbClr val="A5A5A5"/>
                </a:solidFill>
                <a:latin typeface="Calibri"/>
                <a:ea typeface="Calibri"/>
                <a:cs typeface="Calibri"/>
                <a:sym typeface="Calibri"/>
              </a:defRPr>
            </a:lvl1pPr>
            <a:lvl2pPr marL="0" marR="0" lvl="1" indent="0" algn="ctr" rtl="0">
              <a:spcBef>
                <a:spcPts val="0"/>
              </a:spcBef>
              <a:buNone/>
              <a:defRPr sz="1200" b="1" i="0" u="none" strike="noStrike" cap="none">
                <a:solidFill>
                  <a:srgbClr val="A5A5A5"/>
                </a:solidFill>
                <a:latin typeface="Calibri"/>
                <a:ea typeface="Calibri"/>
                <a:cs typeface="Calibri"/>
                <a:sym typeface="Calibri"/>
              </a:defRPr>
            </a:lvl2pPr>
            <a:lvl3pPr marL="0" marR="0" lvl="2" indent="0" algn="ctr" rtl="0">
              <a:spcBef>
                <a:spcPts val="0"/>
              </a:spcBef>
              <a:buNone/>
              <a:defRPr sz="1200" b="1" i="0" u="none" strike="noStrike" cap="none">
                <a:solidFill>
                  <a:srgbClr val="A5A5A5"/>
                </a:solidFill>
                <a:latin typeface="Calibri"/>
                <a:ea typeface="Calibri"/>
                <a:cs typeface="Calibri"/>
                <a:sym typeface="Calibri"/>
              </a:defRPr>
            </a:lvl3pPr>
            <a:lvl4pPr marL="0" marR="0" lvl="3" indent="0" algn="ctr" rtl="0">
              <a:spcBef>
                <a:spcPts val="0"/>
              </a:spcBef>
              <a:buNone/>
              <a:defRPr sz="1200" b="1" i="0" u="none" strike="noStrike" cap="none">
                <a:solidFill>
                  <a:srgbClr val="A5A5A5"/>
                </a:solidFill>
                <a:latin typeface="Calibri"/>
                <a:ea typeface="Calibri"/>
                <a:cs typeface="Calibri"/>
                <a:sym typeface="Calibri"/>
              </a:defRPr>
            </a:lvl4pPr>
            <a:lvl5pPr marL="0" marR="0" lvl="4" indent="0" algn="ctr" rtl="0">
              <a:spcBef>
                <a:spcPts val="0"/>
              </a:spcBef>
              <a:buNone/>
              <a:defRPr sz="1200" b="1" i="0" u="none" strike="noStrike" cap="none">
                <a:solidFill>
                  <a:srgbClr val="A5A5A5"/>
                </a:solidFill>
                <a:latin typeface="Calibri"/>
                <a:ea typeface="Calibri"/>
                <a:cs typeface="Calibri"/>
                <a:sym typeface="Calibri"/>
              </a:defRPr>
            </a:lvl5pPr>
            <a:lvl6pPr marL="0" marR="0" lvl="5" indent="0" algn="ctr" rtl="0">
              <a:spcBef>
                <a:spcPts val="0"/>
              </a:spcBef>
              <a:buNone/>
              <a:defRPr sz="1200" b="1" i="0" u="none" strike="noStrike" cap="none">
                <a:solidFill>
                  <a:srgbClr val="A5A5A5"/>
                </a:solidFill>
                <a:latin typeface="Calibri"/>
                <a:ea typeface="Calibri"/>
                <a:cs typeface="Calibri"/>
                <a:sym typeface="Calibri"/>
              </a:defRPr>
            </a:lvl6pPr>
            <a:lvl7pPr marL="0" marR="0" lvl="6" indent="0" algn="ctr" rtl="0">
              <a:spcBef>
                <a:spcPts val="0"/>
              </a:spcBef>
              <a:buNone/>
              <a:defRPr sz="1200" b="1" i="0" u="none" strike="noStrike" cap="none">
                <a:solidFill>
                  <a:srgbClr val="A5A5A5"/>
                </a:solidFill>
                <a:latin typeface="Calibri"/>
                <a:ea typeface="Calibri"/>
                <a:cs typeface="Calibri"/>
                <a:sym typeface="Calibri"/>
              </a:defRPr>
            </a:lvl7pPr>
            <a:lvl8pPr marL="0" marR="0" lvl="7" indent="0" algn="ctr" rtl="0">
              <a:spcBef>
                <a:spcPts val="0"/>
              </a:spcBef>
              <a:buNone/>
              <a:defRPr sz="1200" b="1" i="0" u="none" strike="noStrike" cap="none">
                <a:solidFill>
                  <a:srgbClr val="A5A5A5"/>
                </a:solidFill>
                <a:latin typeface="Calibri"/>
                <a:ea typeface="Calibri"/>
                <a:cs typeface="Calibri"/>
                <a:sym typeface="Calibri"/>
              </a:defRPr>
            </a:lvl8pPr>
            <a:lvl9pPr marL="0" marR="0" lvl="8" indent="0" algn="ctr" rtl="0">
              <a:spcBef>
                <a:spcPts val="0"/>
              </a:spcBef>
              <a:buNone/>
              <a:defRPr sz="1200" b="1" i="0" u="none" strike="noStrike" cap="none">
                <a:solidFill>
                  <a:srgbClr val="A5A5A5"/>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1444229" y="337981"/>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2" name="Google Shape;142;p22"/>
          <p:cNvSpPr>
            <a:spLocks noGrp="1"/>
          </p:cNvSpPr>
          <p:nvPr>
            <p:ph type="pic" idx="2"/>
          </p:nvPr>
        </p:nvSpPr>
        <p:spPr>
          <a:xfrm>
            <a:off x="4500563" y="740569"/>
            <a:ext cx="40161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43" name="Google Shape;143;p22"/>
          <p:cNvSpPr txBox="1">
            <a:spLocks noGrp="1"/>
          </p:cNvSpPr>
          <p:nvPr>
            <p:ph type="body" idx="1"/>
          </p:nvPr>
        </p:nvSpPr>
        <p:spPr>
          <a:xfrm>
            <a:off x="1444229" y="1538131"/>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lt1"/>
              </a:buClr>
              <a:buSzPts val="1200"/>
              <a:buNone/>
              <a:defRPr sz="1200"/>
            </a:lvl1pPr>
            <a:lvl2pPr marL="914400" lvl="1" indent="-228600" algn="l" rtl="0">
              <a:lnSpc>
                <a:spcPct val="90000"/>
              </a:lnSpc>
              <a:spcBef>
                <a:spcPts val="400"/>
              </a:spcBef>
              <a:spcAft>
                <a:spcPts val="0"/>
              </a:spcAft>
              <a:buClr>
                <a:schemeClr val="lt1"/>
              </a:buClr>
              <a:buSzPts val="1100"/>
              <a:buNone/>
              <a:defRPr sz="1100"/>
            </a:lvl2pPr>
            <a:lvl3pPr marL="1371600" lvl="2" indent="-228600" algn="l" rtl="0">
              <a:lnSpc>
                <a:spcPct val="90000"/>
              </a:lnSpc>
              <a:spcBef>
                <a:spcPts val="400"/>
              </a:spcBef>
              <a:spcAft>
                <a:spcPts val="0"/>
              </a:spcAft>
              <a:buClr>
                <a:schemeClr val="lt1"/>
              </a:buClr>
              <a:buSzPts val="900"/>
              <a:buNone/>
              <a:defRPr sz="900"/>
            </a:lvl3pPr>
            <a:lvl4pPr marL="1828800" lvl="3" indent="-228600" algn="l" rtl="0">
              <a:lnSpc>
                <a:spcPct val="90000"/>
              </a:lnSpc>
              <a:spcBef>
                <a:spcPts val="400"/>
              </a:spcBef>
              <a:spcAft>
                <a:spcPts val="0"/>
              </a:spcAft>
              <a:buClr>
                <a:schemeClr val="lt1"/>
              </a:buClr>
              <a:buSzPts val="800"/>
              <a:buNone/>
              <a:defRPr sz="800"/>
            </a:lvl4pPr>
            <a:lvl5pPr marL="2286000" lvl="4" indent="-228600" algn="l" rtl="0">
              <a:lnSpc>
                <a:spcPct val="90000"/>
              </a:lnSpc>
              <a:spcBef>
                <a:spcPts val="400"/>
              </a:spcBef>
              <a:spcAft>
                <a:spcPts val="0"/>
              </a:spcAft>
              <a:buClr>
                <a:schemeClr val="lt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44" name="Google Shape;144;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5" name="Google Shape;145;p22"/>
          <p:cNvSpPr txBox="1">
            <a:spLocks noGrp="1"/>
          </p:cNvSpPr>
          <p:nvPr>
            <p:ph type="ftr" idx="11"/>
          </p:nvPr>
        </p:nvSpPr>
        <p:spPr>
          <a:xfrm>
            <a:off x="2970887" y="4718963"/>
            <a:ext cx="2988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2"/>
          <p:cNvSpPr txBox="1">
            <a:spLocks noGrp="1"/>
          </p:cNvSpPr>
          <p:nvPr>
            <p:ph type="sldNum" idx="12"/>
          </p:nvPr>
        </p:nvSpPr>
        <p:spPr>
          <a:xfrm>
            <a:off x="8756771" y="1217"/>
            <a:ext cx="380700" cy="336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1" i="0" u="none" strike="noStrike" cap="none">
                <a:solidFill>
                  <a:srgbClr val="A5A5A5"/>
                </a:solidFill>
                <a:latin typeface="Calibri"/>
                <a:ea typeface="Calibri"/>
                <a:cs typeface="Calibri"/>
                <a:sym typeface="Calibri"/>
              </a:defRPr>
            </a:lvl1pPr>
            <a:lvl2pPr marL="0" marR="0" lvl="1" indent="0" algn="ctr" rtl="0">
              <a:spcBef>
                <a:spcPts val="0"/>
              </a:spcBef>
              <a:buNone/>
              <a:defRPr sz="1200" b="1" i="0" u="none" strike="noStrike" cap="none">
                <a:solidFill>
                  <a:srgbClr val="A5A5A5"/>
                </a:solidFill>
                <a:latin typeface="Calibri"/>
                <a:ea typeface="Calibri"/>
                <a:cs typeface="Calibri"/>
                <a:sym typeface="Calibri"/>
              </a:defRPr>
            </a:lvl2pPr>
            <a:lvl3pPr marL="0" marR="0" lvl="2" indent="0" algn="ctr" rtl="0">
              <a:spcBef>
                <a:spcPts val="0"/>
              </a:spcBef>
              <a:buNone/>
              <a:defRPr sz="1200" b="1" i="0" u="none" strike="noStrike" cap="none">
                <a:solidFill>
                  <a:srgbClr val="A5A5A5"/>
                </a:solidFill>
                <a:latin typeface="Calibri"/>
                <a:ea typeface="Calibri"/>
                <a:cs typeface="Calibri"/>
                <a:sym typeface="Calibri"/>
              </a:defRPr>
            </a:lvl3pPr>
            <a:lvl4pPr marL="0" marR="0" lvl="3" indent="0" algn="ctr" rtl="0">
              <a:spcBef>
                <a:spcPts val="0"/>
              </a:spcBef>
              <a:buNone/>
              <a:defRPr sz="1200" b="1" i="0" u="none" strike="noStrike" cap="none">
                <a:solidFill>
                  <a:srgbClr val="A5A5A5"/>
                </a:solidFill>
                <a:latin typeface="Calibri"/>
                <a:ea typeface="Calibri"/>
                <a:cs typeface="Calibri"/>
                <a:sym typeface="Calibri"/>
              </a:defRPr>
            </a:lvl4pPr>
            <a:lvl5pPr marL="0" marR="0" lvl="4" indent="0" algn="ctr" rtl="0">
              <a:spcBef>
                <a:spcPts val="0"/>
              </a:spcBef>
              <a:buNone/>
              <a:defRPr sz="1200" b="1" i="0" u="none" strike="noStrike" cap="none">
                <a:solidFill>
                  <a:srgbClr val="A5A5A5"/>
                </a:solidFill>
                <a:latin typeface="Calibri"/>
                <a:ea typeface="Calibri"/>
                <a:cs typeface="Calibri"/>
                <a:sym typeface="Calibri"/>
              </a:defRPr>
            </a:lvl5pPr>
            <a:lvl6pPr marL="0" marR="0" lvl="5" indent="0" algn="ctr" rtl="0">
              <a:spcBef>
                <a:spcPts val="0"/>
              </a:spcBef>
              <a:buNone/>
              <a:defRPr sz="1200" b="1" i="0" u="none" strike="noStrike" cap="none">
                <a:solidFill>
                  <a:srgbClr val="A5A5A5"/>
                </a:solidFill>
                <a:latin typeface="Calibri"/>
                <a:ea typeface="Calibri"/>
                <a:cs typeface="Calibri"/>
                <a:sym typeface="Calibri"/>
              </a:defRPr>
            </a:lvl6pPr>
            <a:lvl7pPr marL="0" marR="0" lvl="6" indent="0" algn="ctr" rtl="0">
              <a:spcBef>
                <a:spcPts val="0"/>
              </a:spcBef>
              <a:buNone/>
              <a:defRPr sz="1200" b="1" i="0" u="none" strike="noStrike" cap="none">
                <a:solidFill>
                  <a:srgbClr val="A5A5A5"/>
                </a:solidFill>
                <a:latin typeface="Calibri"/>
                <a:ea typeface="Calibri"/>
                <a:cs typeface="Calibri"/>
                <a:sym typeface="Calibri"/>
              </a:defRPr>
            </a:lvl7pPr>
            <a:lvl8pPr marL="0" marR="0" lvl="7" indent="0" algn="ctr" rtl="0">
              <a:spcBef>
                <a:spcPts val="0"/>
              </a:spcBef>
              <a:buNone/>
              <a:defRPr sz="1200" b="1" i="0" u="none" strike="noStrike" cap="none">
                <a:solidFill>
                  <a:srgbClr val="A5A5A5"/>
                </a:solidFill>
                <a:latin typeface="Calibri"/>
                <a:ea typeface="Calibri"/>
                <a:cs typeface="Calibri"/>
                <a:sym typeface="Calibri"/>
              </a:defRPr>
            </a:lvl8pPr>
            <a:lvl9pPr marL="0" marR="0" lvl="8" indent="0" algn="ctr" rtl="0">
              <a:spcBef>
                <a:spcPts val="0"/>
              </a:spcBef>
              <a:buNone/>
              <a:defRPr sz="1200" b="1" i="0" u="none" strike="noStrike" cap="none">
                <a:solidFill>
                  <a:srgbClr val="A5A5A5"/>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43B"/>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13">
            <a:alphaModFix/>
          </a:blip>
          <a:srcRect/>
          <a:stretch/>
        </p:blipFill>
        <p:spPr>
          <a:xfrm>
            <a:off x="0" y="3707745"/>
            <a:ext cx="9143999" cy="1435756"/>
          </a:xfrm>
          <a:prstGeom prst="rect">
            <a:avLst/>
          </a:prstGeom>
          <a:noFill/>
          <a:ln>
            <a:noFill/>
          </a:ln>
        </p:spPr>
      </p:pic>
      <p:grpSp>
        <p:nvGrpSpPr>
          <p:cNvPr id="52" name="Google Shape;52;p13"/>
          <p:cNvGrpSpPr/>
          <p:nvPr/>
        </p:nvGrpSpPr>
        <p:grpSpPr>
          <a:xfrm>
            <a:off x="-2418" y="-2919"/>
            <a:ext cx="6860418" cy="2231766"/>
            <a:chOff x="-3224" y="-3892"/>
            <a:chExt cx="9147224" cy="2442292"/>
          </a:xfrm>
        </p:grpSpPr>
        <p:pic>
          <p:nvPicPr>
            <p:cNvPr id="53" name="Google Shape;53;p13"/>
            <p:cNvPicPr preferRelativeResize="0"/>
            <p:nvPr/>
          </p:nvPicPr>
          <p:blipFill rotWithShape="1">
            <a:blip r:embed="rId14">
              <a:alphaModFix/>
            </a:blip>
            <a:srcRect t="29903"/>
            <a:stretch/>
          </p:blipFill>
          <p:spPr>
            <a:xfrm>
              <a:off x="8626" y="0"/>
              <a:ext cx="9135374" cy="2438400"/>
            </a:xfrm>
            <a:prstGeom prst="rect">
              <a:avLst/>
            </a:prstGeom>
            <a:noFill/>
            <a:ln>
              <a:noFill/>
            </a:ln>
          </p:spPr>
        </p:pic>
        <p:sp>
          <p:nvSpPr>
            <p:cNvPr id="54" name="Google Shape;54;p13"/>
            <p:cNvSpPr/>
            <p:nvPr/>
          </p:nvSpPr>
          <p:spPr>
            <a:xfrm>
              <a:off x="-3224" y="-3892"/>
              <a:ext cx="5725436" cy="918930"/>
            </a:xfrm>
            <a:custGeom>
              <a:avLst/>
              <a:gdLst/>
              <a:ahLst/>
              <a:cxnLst/>
              <a:rect l="l" t="t" r="r" b="b"/>
              <a:pathLst>
                <a:path w="1803287" h="671978" extrusionOk="0">
                  <a:moveTo>
                    <a:pt x="266" y="0"/>
                  </a:moveTo>
                  <a:cubicBezTo>
                    <a:pt x="177" y="222250"/>
                    <a:pt x="89" y="449728"/>
                    <a:pt x="0" y="671978"/>
                  </a:cubicBezTo>
                  <a:cubicBezTo>
                    <a:pt x="260760" y="662164"/>
                    <a:pt x="514983" y="326859"/>
                    <a:pt x="813874" y="215337"/>
                  </a:cubicBezTo>
                  <a:cubicBezTo>
                    <a:pt x="1112765" y="103815"/>
                    <a:pt x="1900486" y="63720"/>
                    <a:pt x="1793347" y="2847"/>
                  </a:cubicBezTo>
                  <a:lnTo>
                    <a:pt x="266" y="0"/>
                  </a:lnTo>
                  <a:close/>
                </a:path>
              </a:pathLst>
            </a:custGeom>
            <a:gradFill>
              <a:gsLst>
                <a:gs pos="0">
                  <a:schemeClr val="lt1"/>
                </a:gs>
                <a:gs pos="15000">
                  <a:schemeClr val="lt1"/>
                </a:gs>
                <a:gs pos="42000">
                  <a:srgbClr val="FFFFFF">
                    <a:alpha val="0"/>
                  </a:srgbClr>
                </a:gs>
                <a:gs pos="100000">
                  <a:srgbClr val="FFFFFF">
                    <a:alpha val="0"/>
                  </a:srgbClr>
                </a:gs>
              </a:gsLst>
              <a:lin ang="300012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b="0" i="0" u="none" strike="noStrike" cap="none">
                <a:solidFill>
                  <a:srgbClr val="FFFFFF"/>
                </a:solidFill>
                <a:latin typeface="Calibri"/>
                <a:ea typeface="Calibri"/>
                <a:cs typeface="Calibri"/>
                <a:sym typeface="Calibri"/>
              </a:endParaRPr>
            </a:p>
          </p:txBody>
        </p:sp>
      </p:grpSp>
      <p:sp>
        <p:nvSpPr>
          <p:cNvPr id="55" name="Google Shape;55;p13"/>
          <p:cNvSpPr/>
          <p:nvPr/>
        </p:nvSpPr>
        <p:spPr>
          <a:xfrm>
            <a:off x="0" y="0"/>
            <a:ext cx="9144000" cy="1542300"/>
          </a:xfrm>
          <a:prstGeom prst="rect">
            <a:avLst/>
          </a:prstGeom>
          <a:gradFill>
            <a:gsLst>
              <a:gs pos="0">
                <a:srgbClr val="000000">
                  <a:alpha val="45882"/>
                </a:srgbClr>
              </a:gs>
              <a:gs pos="27000">
                <a:srgbClr val="0C1F33">
                  <a:alpha val="64705"/>
                </a:srgbClr>
              </a:gs>
              <a:gs pos="71000">
                <a:srgbClr val="0E243B"/>
              </a:gs>
              <a:gs pos="100000">
                <a:srgbClr val="0E243B"/>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b="0" i="0" u="none" strike="noStrike" cap="none">
              <a:solidFill>
                <a:srgbClr val="FFFFFF"/>
              </a:solidFill>
              <a:latin typeface="Calibri"/>
              <a:ea typeface="Calibri"/>
              <a:cs typeface="Calibri"/>
              <a:sym typeface="Calibri"/>
            </a:endParaRPr>
          </a:p>
        </p:txBody>
      </p:sp>
      <p:sp>
        <p:nvSpPr>
          <p:cNvPr id="56" name="Google Shape;56;p13"/>
          <p:cNvSpPr txBox="1">
            <a:spLocks noGrp="1"/>
          </p:cNvSpPr>
          <p:nvPr>
            <p:ph type="title"/>
          </p:nvPr>
        </p:nvSpPr>
        <p:spPr>
          <a:xfrm>
            <a:off x="1431889" y="106204"/>
            <a:ext cx="70836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lt1"/>
              </a:buClr>
              <a:buSzPts val="4100"/>
              <a:buFont typeface="Calibri"/>
              <a:buNone/>
              <a:defRPr sz="4100" b="1" i="0" u="none" strike="noStrike" cap="none">
                <a:solidFill>
                  <a:schemeClr val="l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7" name="Google Shape;57;p13"/>
          <p:cNvSpPr txBox="1">
            <a:spLocks noGrp="1"/>
          </p:cNvSpPr>
          <p:nvPr>
            <p:ph type="body" idx="1"/>
          </p:nvPr>
        </p:nvSpPr>
        <p:spPr>
          <a:xfrm>
            <a:off x="1431889" y="1193061"/>
            <a:ext cx="7083600" cy="34395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ftr" idx="11"/>
          </p:nvPr>
        </p:nvSpPr>
        <p:spPr>
          <a:xfrm>
            <a:off x="2970887" y="4718963"/>
            <a:ext cx="29883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9" name="Google Shape;59;p13"/>
          <p:cNvSpPr txBox="1">
            <a:spLocks noGrp="1"/>
          </p:cNvSpPr>
          <p:nvPr>
            <p:ph type="sldNum" idx="12"/>
          </p:nvPr>
        </p:nvSpPr>
        <p:spPr>
          <a:xfrm>
            <a:off x="8756771" y="1217"/>
            <a:ext cx="380700" cy="336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1" i="0" u="none" strike="noStrike" cap="none">
                <a:solidFill>
                  <a:srgbClr val="A5A5A5"/>
                </a:solidFill>
                <a:latin typeface="Calibri"/>
                <a:ea typeface="Calibri"/>
                <a:cs typeface="Calibri"/>
                <a:sym typeface="Calibri"/>
              </a:defRPr>
            </a:lvl1pPr>
            <a:lvl2pPr marL="0" marR="0" lvl="1" indent="0" algn="ctr" rtl="0">
              <a:spcBef>
                <a:spcPts val="0"/>
              </a:spcBef>
              <a:buNone/>
              <a:defRPr sz="1200" b="1" i="0" u="none" strike="noStrike" cap="none">
                <a:solidFill>
                  <a:srgbClr val="A5A5A5"/>
                </a:solidFill>
                <a:latin typeface="Calibri"/>
                <a:ea typeface="Calibri"/>
                <a:cs typeface="Calibri"/>
                <a:sym typeface="Calibri"/>
              </a:defRPr>
            </a:lvl2pPr>
            <a:lvl3pPr marL="0" marR="0" lvl="2" indent="0" algn="ctr" rtl="0">
              <a:spcBef>
                <a:spcPts val="0"/>
              </a:spcBef>
              <a:buNone/>
              <a:defRPr sz="1200" b="1" i="0" u="none" strike="noStrike" cap="none">
                <a:solidFill>
                  <a:srgbClr val="A5A5A5"/>
                </a:solidFill>
                <a:latin typeface="Calibri"/>
                <a:ea typeface="Calibri"/>
                <a:cs typeface="Calibri"/>
                <a:sym typeface="Calibri"/>
              </a:defRPr>
            </a:lvl3pPr>
            <a:lvl4pPr marL="0" marR="0" lvl="3" indent="0" algn="ctr" rtl="0">
              <a:spcBef>
                <a:spcPts val="0"/>
              </a:spcBef>
              <a:buNone/>
              <a:defRPr sz="1200" b="1" i="0" u="none" strike="noStrike" cap="none">
                <a:solidFill>
                  <a:srgbClr val="A5A5A5"/>
                </a:solidFill>
                <a:latin typeface="Calibri"/>
                <a:ea typeface="Calibri"/>
                <a:cs typeface="Calibri"/>
                <a:sym typeface="Calibri"/>
              </a:defRPr>
            </a:lvl4pPr>
            <a:lvl5pPr marL="0" marR="0" lvl="4" indent="0" algn="ctr" rtl="0">
              <a:spcBef>
                <a:spcPts val="0"/>
              </a:spcBef>
              <a:buNone/>
              <a:defRPr sz="1200" b="1" i="0" u="none" strike="noStrike" cap="none">
                <a:solidFill>
                  <a:srgbClr val="A5A5A5"/>
                </a:solidFill>
                <a:latin typeface="Calibri"/>
                <a:ea typeface="Calibri"/>
                <a:cs typeface="Calibri"/>
                <a:sym typeface="Calibri"/>
              </a:defRPr>
            </a:lvl5pPr>
            <a:lvl6pPr marL="0" marR="0" lvl="5" indent="0" algn="ctr" rtl="0">
              <a:spcBef>
                <a:spcPts val="0"/>
              </a:spcBef>
              <a:buNone/>
              <a:defRPr sz="1200" b="1" i="0" u="none" strike="noStrike" cap="none">
                <a:solidFill>
                  <a:srgbClr val="A5A5A5"/>
                </a:solidFill>
                <a:latin typeface="Calibri"/>
                <a:ea typeface="Calibri"/>
                <a:cs typeface="Calibri"/>
                <a:sym typeface="Calibri"/>
              </a:defRPr>
            </a:lvl6pPr>
            <a:lvl7pPr marL="0" marR="0" lvl="6" indent="0" algn="ctr" rtl="0">
              <a:spcBef>
                <a:spcPts val="0"/>
              </a:spcBef>
              <a:buNone/>
              <a:defRPr sz="1200" b="1" i="0" u="none" strike="noStrike" cap="none">
                <a:solidFill>
                  <a:srgbClr val="A5A5A5"/>
                </a:solidFill>
                <a:latin typeface="Calibri"/>
                <a:ea typeface="Calibri"/>
                <a:cs typeface="Calibri"/>
                <a:sym typeface="Calibri"/>
              </a:defRPr>
            </a:lvl7pPr>
            <a:lvl8pPr marL="0" marR="0" lvl="7" indent="0" algn="ctr" rtl="0">
              <a:spcBef>
                <a:spcPts val="0"/>
              </a:spcBef>
              <a:buNone/>
              <a:defRPr sz="1200" b="1" i="0" u="none" strike="noStrike" cap="none">
                <a:solidFill>
                  <a:srgbClr val="A5A5A5"/>
                </a:solidFill>
                <a:latin typeface="Calibri"/>
                <a:ea typeface="Calibri"/>
                <a:cs typeface="Calibri"/>
                <a:sym typeface="Calibri"/>
              </a:defRPr>
            </a:lvl8pPr>
            <a:lvl9pPr marL="0" marR="0" lvl="8" indent="0" algn="ctr" rtl="0">
              <a:spcBef>
                <a:spcPts val="0"/>
              </a:spcBef>
              <a:buNone/>
              <a:defRPr sz="1200" b="1" i="0" u="none" strike="noStrike" cap="none">
                <a:solidFill>
                  <a:srgbClr val="A5A5A5"/>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
              <a:t>‹#›</a:t>
            </a:fld>
            <a:endParaRPr/>
          </a:p>
        </p:txBody>
      </p:sp>
      <p:pic>
        <p:nvPicPr>
          <p:cNvPr id="61" name="Google Shape;61;p13" descr="image003"/>
          <p:cNvPicPr preferRelativeResize="0"/>
          <p:nvPr/>
        </p:nvPicPr>
        <p:blipFill rotWithShape="1">
          <a:blip r:embed="rId15">
            <a:alphaModFix/>
          </a:blip>
          <a:srcRect/>
          <a:stretch/>
        </p:blipFill>
        <p:spPr>
          <a:xfrm>
            <a:off x="96101" y="4664614"/>
            <a:ext cx="2778685" cy="38254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png"/><Relationship Id="rId9"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svg"/><Relationship Id="rId17" Type="http://schemas.openxmlformats.org/officeDocument/2006/relationships/image" Target="../media/image84.png"/><Relationship Id="rId2" Type="http://schemas.openxmlformats.org/officeDocument/2006/relationships/notesSlide" Target="../notesSlides/notesSlide12.xml"/><Relationship Id="rId16" Type="http://schemas.openxmlformats.org/officeDocument/2006/relationships/image" Target="../media/image83.svg"/><Relationship Id="rId20" Type="http://schemas.openxmlformats.org/officeDocument/2006/relationships/image" Target="../media/image87.svg"/><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image" Target="../media/image78.png"/><Relationship Id="rId24" Type="http://schemas.openxmlformats.org/officeDocument/2006/relationships/image" Target="../media/image91.sv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svg"/><Relationship Id="rId19" Type="http://schemas.openxmlformats.org/officeDocument/2006/relationships/image" Target="../media/image86.pn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 Id="rId22" Type="http://schemas.openxmlformats.org/officeDocument/2006/relationships/image" Target="../media/image89.svg"/></Relationships>
</file>

<file path=ppt/slides/_rels/slide14.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tiff"/><Relationship Id="rId9" Type="http://schemas.openxmlformats.org/officeDocument/2006/relationships/image" Target="../media/image2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slides/_rels/slide2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16.png"/><Relationship Id="rId11" Type="http://schemas.openxmlformats.org/officeDocument/2006/relationships/image" Target="../media/image121.svg"/><Relationship Id="rId5" Type="http://schemas.openxmlformats.org/officeDocument/2006/relationships/image" Target="../media/image115.svg"/><Relationship Id="rId10" Type="http://schemas.openxmlformats.org/officeDocument/2006/relationships/image" Target="../media/image120.png"/><Relationship Id="rId4" Type="http://schemas.openxmlformats.org/officeDocument/2006/relationships/image" Target="../media/image40.png"/><Relationship Id="rId9" Type="http://schemas.openxmlformats.org/officeDocument/2006/relationships/image" Target="../media/image11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image" Target="../media/image130.png"/><Relationship Id="rId7" Type="http://schemas.openxmlformats.org/officeDocument/2006/relationships/image" Target="../media/image134.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png"/></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image" Target="../media/image144.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png"/></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43.jpeg"/></Relationships>
</file>

<file path=ppt/slides/_rels/slide45.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chart" Target="../charts/chart2.xml"/><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chart" Target="../charts/chart4.xml"/><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chart" Target="../charts/char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72.png"/><Relationship Id="rId18" Type="http://schemas.openxmlformats.org/officeDocument/2006/relationships/image" Target="../media/image158.svg"/><Relationship Id="rId3" Type="http://schemas.openxmlformats.org/officeDocument/2006/relationships/image" Target="../media/image92.png"/><Relationship Id="rId21" Type="http://schemas.openxmlformats.org/officeDocument/2006/relationships/image" Target="../media/image160.tiff"/><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82.png"/><Relationship Id="rId2" Type="http://schemas.openxmlformats.org/officeDocument/2006/relationships/notesSlide" Target="../notesSlides/notesSlide49.xml"/><Relationship Id="rId16" Type="http://schemas.openxmlformats.org/officeDocument/2006/relationships/image" Target="../media/image157.svg"/><Relationship Id="rId20" Type="http://schemas.openxmlformats.org/officeDocument/2006/relationships/image" Target="../media/image159.svg"/><Relationship Id="rId1" Type="http://schemas.openxmlformats.org/officeDocument/2006/relationships/slideLayout" Target="../slideLayouts/slideLayout2.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80.png"/><Relationship Id="rId10" Type="http://schemas.openxmlformats.org/officeDocument/2006/relationships/image" Target="../media/image99.svg"/><Relationship Id="rId19" Type="http://schemas.openxmlformats.org/officeDocument/2006/relationships/image" Target="../media/image88.pn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56.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63.svg"/><Relationship Id="rId4" Type="http://schemas.openxmlformats.org/officeDocument/2006/relationships/image" Target="../media/image16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70.sv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svg"/><Relationship Id="rId9" Type="http://schemas.openxmlformats.org/officeDocument/2006/relationships/image" Target="../media/image173.png"/></Relationships>
</file>

<file path=ppt/slides/_rels/slide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notesSlide" Target="../notesSlides/notesSlide8.xml"/><Relationship Id="rId16" Type="http://schemas.openxmlformats.org/officeDocument/2006/relationships/image" Target="../media/image51.svg"/><Relationship Id="rId20"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19" Type="http://schemas.openxmlformats.org/officeDocument/2006/relationships/image" Target="../media/image5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 Id="rId22"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ctrTitle"/>
          </p:nvPr>
        </p:nvSpPr>
        <p:spPr>
          <a:xfrm>
            <a:off x="880800" y="101169"/>
            <a:ext cx="7382400" cy="2898306"/>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1"/>
              </a:buClr>
              <a:buSzPts val="800"/>
              <a:buFont typeface="Arial"/>
              <a:buNone/>
            </a:pPr>
            <a:endParaRPr sz="2700">
              <a:solidFill>
                <a:srgbClr val="FFFFFF"/>
              </a:solidFill>
              <a:latin typeface="Arial" panose="020B0604020202020204" pitchFamily="34" charset="0"/>
              <a:cs typeface="Arial" panose="020B0604020202020204" pitchFamily="34" charset="0"/>
            </a:endParaRPr>
          </a:p>
          <a:p>
            <a:pPr marL="0" lvl="0" indent="0" algn="ctr" rtl="0">
              <a:lnSpc>
                <a:spcPct val="100000"/>
              </a:lnSpc>
              <a:spcBef>
                <a:spcPts val="0"/>
              </a:spcBef>
              <a:spcAft>
                <a:spcPts val="0"/>
              </a:spcAft>
              <a:buClr>
                <a:schemeClr val="dk1"/>
              </a:buClr>
              <a:buSzPts val="800"/>
              <a:buFont typeface="Arial"/>
              <a:buNone/>
            </a:pPr>
            <a:endParaRPr sz="2700" b="0">
              <a:solidFill>
                <a:srgbClr val="FFFFFF"/>
              </a:solidFill>
              <a:latin typeface="Arial" panose="020B0604020202020204" pitchFamily="34" charset="0"/>
              <a:cs typeface="Arial" panose="020B0604020202020204" pitchFamily="34" charset="0"/>
            </a:endParaRPr>
          </a:p>
          <a:p>
            <a:pPr>
              <a:lnSpc>
                <a:spcPct val="100000"/>
              </a:lnSpc>
              <a:buClr>
                <a:schemeClr val="dk1"/>
              </a:buClr>
              <a:buSzPts val="800"/>
            </a:pPr>
            <a:br>
              <a:rPr lang="en-US" sz="3000" b="0">
                <a:latin typeface="Arial" panose="020B0604020202020204" pitchFamily="34" charset="0"/>
                <a:cs typeface="Arial" panose="020B0604020202020204" pitchFamily="34" charset="0"/>
              </a:rPr>
            </a:br>
            <a:r>
              <a:rPr lang="en-US" sz="4400">
                <a:solidFill>
                  <a:srgbClr val="FFC000"/>
                </a:solidFill>
                <a:latin typeface="Arial"/>
                <a:cs typeface="Arial"/>
              </a:rPr>
              <a:t>FASE</a:t>
            </a:r>
            <a:br>
              <a:rPr lang="en-US" sz="3000" b="0">
                <a:latin typeface="Arial" panose="020B0604020202020204" pitchFamily="34" charset="0"/>
                <a:cs typeface="Arial" panose="020B0604020202020204" pitchFamily="34" charset="0"/>
              </a:rPr>
            </a:br>
            <a:r>
              <a:rPr lang="en-US" sz="3000">
                <a:solidFill>
                  <a:srgbClr val="FFC000"/>
                </a:solidFill>
                <a:latin typeface="Arial"/>
                <a:cs typeface="Arial"/>
              </a:rPr>
              <a:t>F</a:t>
            </a:r>
            <a:r>
              <a:rPr lang="en-US" sz="3000" b="0">
                <a:latin typeface="Arial"/>
                <a:cs typeface="Arial"/>
              </a:rPr>
              <a:t>ramework for </a:t>
            </a:r>
            <a:r>
              <a:rPr lang="en-US" sz="3000">
                <a:solidFill>
                  <a:srgbClr val="FFC000"/>
                </a:solidFill>
                <a:latin typeface="Arial"/>
                <a:cs typeface="Arial"/>
              </a:rPr>
              <a:t>A</a:t>
            </a:r>
            <a:r>
              <a:rPr lang="en-US" sz="3000" b="0">
                <a:latin typeface="Arial"/>
                <a:cs typeface="Arial"/>
              </a:rPr>
              <a:t>ir-Mobility </a:t>
            </a:r>
            <a:r>
              <a:rPr lang="en-US" sz="3000" err="1">
                <a:solidFill>
                  <a:srgbClr val="FFC000"/>
                </a:solidFill>
                <a:latin typeface="Arial"/>
                <a:cs typeface="Arial"/>
              </a:rPr>
              <a:t>S</a:t>
            </a:r>
            <a:r>
              <a:rPr lang="en-US" sz="3000" b="0" err="1">
                <a:latin typeface="Arial"/>
                <a:cs typeface="Arial"/>
              </a:rPr>
              <a:t>oS</a:t>
            </a:r>
            <a:r>
              <a:rPr lang="en-US" sz="3000" b="0">
                <a:latin typeface="Arial"/>
                <a:cs typeface="Arial"/>
              </a:rPr>
              <a:t> </a:t>
            </a:r>
            <a:r>
              <a:rPr lang="en-US" sz="3000">
                <a:solidFill>
                  <a:srgbClr val="FFC000"/>
                </a:solidFill>
                <a:latin typeface="Arial"/>
                <a:cs typeface="Arial"/>
              </a:rPr>
              <a:t>E</a:t>
            </a:r>
            <a:r>
              <a:rPr lang="en-US" sz="3000" b="0">
                <a:solidFill>
                  <a:schemeClr val="bg1"/>
                </a:solidFill>
                <a:latin typeface="Arial"/>
                <a:cs typeface="Arial"/>
              </a:rPr>
              <a:t>valuation</a:t>
            </a:r>
            <a:br>
              <a:rPr lang="en-US" sz="3000" b="0">
                <a:latin typeface="Arial" panose="020B0604020202020204" pitchFamily="34" charset="0"/>
                <a:cs typeface="Arial" panose="020B0604020202020204" pitchFamily="34" charset="0"/>
              </a:rPr>
            </a:br>
            <a:endParaRPr sz="3000" b="0">
              <a:solidFill>
                <a:srgbClr val="FFFFFF"/>
              </a:solidFill>
              <a:latin typeface="Arial" panose="020B0604020202020204" pitchFamily="34" charset="0"/>
              <a:cs typeface="Arial" panose="020B0604020202020204" pitchFamily="34" charset="0"/>
            </a:endParaRPr>
          </a:p>
        </p:txBody>
      </p:sp>
      <p:sp>
        <p:nvSpPr>
          <p:cNvPr id="164" name="Google Shape;164;p25"/>
          <p:cNvSpPr txBox="1">
            <a:spLocks noGrp="1"/>
          </p:cNvSpPr>
          <p:nvPr>
            <p:ph type="subTitle" idx="1"/>
          </p:nvPr>
        </p:nvSpPr>
        <p:spPr>
          <a:xfrm>
            <a:off x="1143000" y="2777728"/>
            <a:ext cx="6858000" cy="1241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Clr>
                <a:schemeClr val="lt1"/>
              </a:buClr>
              <a:buSzPts val="1800"/>
              <a:buNone/>
            </a:pPr>
            <a:r>
              <a:rPr lang="fr" sz="1400"/>
              <a:t>Victor Petitgenet - (vpetitgenet@gatech.edu)</a:t>
            </a:r>
            <a:endParaRPr sz="1400"/>
          </a:p>
          <a:p>
            <a:pPr marL="0" lvl="0" indent="0" algn="ctr" rtl="0">
              <a:lnSpc>
                <a:spcPct val="90000"/>
              </a:lnSpc>
              <a:spcBef>
                <a:spcPts val="800"/>
              </a:spcBef>
              <a:spcAft>
                <a:spcPts val="0"/>
              </a:spcAft>
              <a:buClr>
                <a:schemeClr val="lt1"/>
              </a:buClr>
              <a:buSzPts val="1800"/>
              <a:buNone/>
            </a:pPr>
            <a:r>
              <a:rPr lang="fr" sz="1400"/>
              <a:t>Alex Ostrow - (aostrow7@gatech.edu)</a:t>
            </a:r>
            <a:endParaRPr sz="1400"/>
          </a:p>
          <a:p>
            <a:pPr marL="0" lvl="0" indent="0" algn="ctr" rtl="0">
              <a:lnSpc>
                <a:spcPct val="90000"/>
              </a:lnSpc>
              <a:spcBef>
                <a:spcPts val="800"/>
              </a:spcBef>
              <a:spcAft>
                <a:spcPts val="0"/>
              </a:spcAft>
              <a:buClr>
                <a:schemeClr val="lt1"/>
              </a:buClr>
              <a:buSzPts val="1800"/>
              <a:buNone/>
            </a:pPr>
            <a:r>
              <a:rPr lang="fr" sz="1400"/>
              <a:t>Nadir Ougazzaden - (nadirougazzaden@gatech.edu)</a:t>
            </a:r>
          </a:p>
          <a:p>
            <a:pPr marL="0" lvl="0" indent="0"/>
            <a:r>
              <a:rPr lang="fr" sz="1400"/>
              <a:t>Kaleb Cornick - (kcornick3@gatech.edu)</a:t>
            </a:r>
            <a:endParaRPr sz="1400"/>
          </a:p>
        </p:txBody>
      </p:sp>
      <p:pic>
        <p:nvPicPr>
          <p:cNvPr id="165" name="Google Shape;165;p25"/>
          <p:cNvPicPr preferRelativeResize="0"/>
          <p:nvPr/>
        </p:nvPicPr>
        <p:blipFill>
          <a:blip r:embed="rId3">
            <a:alphaModFix/>
          </a:blip>
          <a:stretch>
            <a:fillRect/>
          </a:stretch>
        </p:blipFill>
        <p:spPr>
          <a:xfrm>
            <a:off x="7933026" y="32472"/>
            <a:ext cx="1155825" cy="1155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5547479" y="1504749"/>
            <a:ext cx="1568593" cy="864187"/>
          </a:xfrm>
          <a:prstGeom prst="rect">
            <a:avLst/>
          </a:prstGeom>
          <a:noFill/>
          <a:ln w="25400">
            <a:solidFill>
              <a:schemeClr val="tx1"/>
            </a:solidFill>
          </a:ln>
        </p:spPr>
      </p:pic>
      <p:pic>
        <p:nvPicPr>
          <p:cNvPr id="174" name="Google Shape;174;p26"/>
          <p:cNvPicPr preferRelativeResize="0"/>
          <p:nvPr/>
        </p:nvPicPr>
        <p:blipFill>
          <a:blip r:embed="rId4">
            <a:alphaModFix/>
          </a:blip>
          <a:stretch>
            <a:fillRect/>
          </a:stretch>
        </p:blipFill>
        <p:spPr>
          <a:xfrm>
            <a:off x="7832224" y="2353216"/>
            <a:ext cx="914009" cy="427298"/>
          </a:xfrm>
          <a:prstGeom prst="rect">
            <a:avLst/>
          </a:prstGeom>
          <a:noFill/>
          <a:ln>
            <a:solidFill>
              <a:schemeClr val="tx1"/>
            </a:solidFill>
          </a:ln>
        </p:spPr>
      </p:pic>
      <p:pic>
        <p:nvPicPr>
          <p:cNvPr id="175" name="Google Shape;175;p26"/>
          <p:cNvPicPr preferRelativeResize="0"/>
          <p:nvPr/>
        </p:nvPicPr>
        <p:blipFill>
          <a:blip r:embed="rId5">
            <a:alphaModFix/>
          </a:blip>
          <a:stretch>
            <a:fillRect/>
          </a:stretch>
        </p:blipFill>
        <p:spPr>
          <a:xfrm>
            <a:off x="7832224" y="1790279"/>
            <a:ext cx="914009" cy="562898"/>
          </a:xfrm>
          <a:prstGeom prst="rect">
            <a:avLst/>
          </a:prstGeom>
          <a:noFill/>
          <a:ln>
            <a:solidFill>
              <a:schemeClr val="tx1"/>
            </a:solidFill>
          </a:ln>
        </p:spPr>
      </p:pic>
      <p:pic>
        <p:nvPicPr>
          <p:cNvPr id="176" name="Google Shape;176;p26"/>
          <p:cNvPicPr preferRelativeResize="0"/>
          <p:nvPr/>
        </p:nvPicPr>
        <p:blipFill>
          <a:blip r:embed="rId6">
            <a:alphaModFix/>
          </a:blip>
          <a:stretch>
            <a:fillRect/>
          </a:stretch>
        </p:blipFill>
        <p:spPr>
          <a:xfrm>
            <a:off x="7835043" y="2785859"/>
            <a:ext cx="911190" cy="515092"/>
          </a:xfrm>
          <a:prstGeom prst="rect">
            <a:avLst/>
          </a:prstGeom>
          <a:noFill/>
          <a:ln>
            <a:solidFill>
              <a:schemeClr val="tx1"/>
            </a:solidFill>
          </a:ln>
        </p:spPr>
      </p:pic>
      <p:sp>
        <p:nvSpPr>
          <p:cNvPr id="23" name="Rectangle: Rounded Corners 22">
            <a:extLst>
              <a:ext uri="{FF2B5EF4-FFF2-40B4-BE49-F238E27FC236}">
                <a16:creationId xmlns:a16="http://schemas.microsoft.com/office/drawing/2014/main" id="{1EBF8408-64C7-455F-9C89-FF1545D05F4E}"/>
              </a:ext>
            </a:extLst>
          </p:cNvPr>
          <p:cNvSpPr/>
          <p:nvPr/>
        </p:nvSpPr>
        <p:spPr>
          <a:xfrm>
            <a:off x="1466903" y="4052479"/>
            <a:ext cx="7245617" cy="600823"/>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Want to expand upon these studies with</a:t>
            </a:r>
          </a:p>
          <a:p>
            <a:pPr algn="ctr"/>
            <a:r>
              <a:rPr lang="en-US" sz="1600">
                <a:solidFill>
                  <a:schemeClr val="tx1"/>
                </a:solidFill>
              </a:rPr>
              <a:t> </a:t>
            </a:r>
            <a:r>
              <a:rPr lang="en-US" sz="1600" b="1" u="sng">
                <a:solidFill>
                  <a:schemeClr val="tx1"/>
                </a:solidFill>
              </a:rPr>
              <a:t>big-picture</a:t>
            </a:r>
            <a:r>
              <a:rPr lang="en-US" sz="1600">
                <a:solidFill>
                  <a:schemeClr val="tx1"/>
                </a:solidFill>
              </a:rPr>
              <a:t> framework that </a:t>
            </a:r>
            <a:r>
              <a:rPr lang="en-US" sz="1600" b="1" u="sng">
                <a:solidFill>
                  <a:schemeClr val="tx1"/>
                </a:solidFill>
              </a:rPr>
              <a:t>evaluates and compares CONOPS</a:t>
            </a:r>
          </a:p>
        </p:txBody>
      </p:sp>
      <p:pic>
        <p:nvPicPr>
          <p:cNvPr id="6" name="Graphic 5" descr="Stopwatch">
            <a:extLst>
              <a:ext uri="{FF2B5EF4-FFF2-40B4-BE49-F238E27FC236}">
                <a16:creationId xmlns:a16="http://schemas.microsoft.com/office/drawing/2014/main" id="{FA176FA3-99A7-4A3C-B35D-B1FFCF9F0C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5975" y="2743598"/>
            <a:ext cx="752030" cy="752030"/>
          </a:xfrm>
          <a:prstGeom prst="rect">
            <a:avLst/>
          </a:prstGeom>
        </p:spPr>
      </p:pic>
      <p:pic>
        <p:nvPicPr>
          <p:cNvPr id="64" name="Graphic 63" descr="Lightning">
            <a:extLst>
              <a:ext uri="{FF2B5EF4-FFF2-40B4-BE49-F238E27FC236}">
                <a16:creationId xmlns:a16="http://schemas.microsoft.com/office/drawing/2014/main" id="{A7E47FCF-88E3-4CF2-9BFF-514D5389CB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8779" y="3340893"/>
            <a:ext cx="752031" cy="752031"/>
          </a:xfrm>
          <a:prstGeom prst="rect">
            <a:avLst/>
          </a:prstGeom>
        </p:spPr>
      </p:pic>
      <p:sp>
        <p:nvSpPr>
          <p:cNvPr id="66" name="Slide Number Placeholder 65">
            <a:extLst>
              <a:ext uri="{FF2B5EF4-FFF2-40B4-BE49-F238E27FC236}">
                <a16:creationId xmlns:a16="http://schemas.microsoft.com/office/drawing/2014/main" id="{EFD00454-1993-4FC7-96E9-9336F3549E5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10</a:t>
            </a:fld>
            <a:endParaRPr lang="fr"/>
          </a:p>
        </p:txBody>
      </p:sp>
      <p:sp>
        <p:nvSpPr>
          <p:cNvPr id="34" name="Rectangle: Rounded Corners 33">
            <a:extLst>
              <a:ext uri="{FF2B5EF4-FFF2-40B4-BE49-F238E27FC236}">
                <a16:creationId xmlns:a16="http://schemas.microsoft.com/office/drawing/2014/main" id="{9272FF14-A3DF-4FC4-9EBD-B90CB9667127}"/>
              </a:ext>
            </a:extLst>
          </p:cNvPr>
          <p:cNvSpPr/>
          <p:nvPr/>
        </p:nvSpPr>
        <p:spPr>
          <a:xfrm>
            <a:off x="1566583" y="925266"/>
            <a:ext cx="7046258" cy="49869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Analysis has been done with configuration/CONOPS selected at start</a:t>
            </a:r>
            <a:endParaRPr lang="en-US" sz="1600" u="sng">
              <a:solidFill>
                <a:schemeClr val="tx1"/>
              </a:solidFill>
            </a:endParaRPr>
          </a:p>
        </p:txBody>
      </p:sp>
      <p:cxnSp>
        <p:nvCxnSpPr>
          <p:cNvPr id="14" name="Straight Arrow Connector 13">
            <a:extLst>
              <a:ext uri="{FF2B5EF4-FFF2-40B4-BE49-F238E27FC236}">
                <a16:creationId xmlns:a16="http://schemas.microsoft.com/office/drawing/2014/main" id="{21D54725-203E-4A3B-AB1A-B7290D3CCD95}"/>
              </a:ext>
            </a:extLst>
          </p:cNvPr>
          <p:cNvCxnSpPr>
            <a:cxnSpLocks/>
            <a:stCxn id="33" idx="3"/>
            <a:endCxn id="174" idx="1"/>
          </p:cNvCxnSpPr>
          <p:nvPr/>
        </p:nvCxnSpPr>
        <p:spPr>
          <a:xfrm>
            <a:off x="5524422" y="2561518"/>
            <a:ext cx="2307802" cy="5347"/>
          </a:xfrm>
          <a:prstGeom prst="straightConnector1">
            <a:avLst/>
          </a:prstGeom>
          <a:ln w="254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E1FB5CC-B56D-485C-B6F4-7964F4E94C69}"/>
              </a:ext>
            </a:extLst>
          </p:cNvPr>
          <p:cNvCxnSpPr>
            <a:cxnSpLocks/>
          </p:cNvCxnSpPr>
          <p:nvPr/>
        </p:nvCxnSpPr>
        <p:spPr>
          <a:xfrm rot="16200000" flipH="1">
            <a:off x="7273743" y="2601648"/>
            <a:ext cx="527483" cy="389150"/>
          </a:xfrm>
          <a:prstGeom prst="bentConnector3">
            <a:avLst>
              <a:gd name="adj1" fmla="val 99906"/>
            </a:avLst>
          </a:prstGeom>
          <a:ln w="254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47EBA905-5BB4-4CD4-A298-99532CCFC18A}"/>
              </a:ext>
            </a:extLst>
          </p:cNvPr>
          <p:cNvCxnSpPr>
            <a:cxnSpLocks/>
          </p:cNvCxnSpPr>
          <p:nvPr/>
        </p:nvCxnSpPr>
        <p:spPr>
          <a:xfrm rot="5400000" flipH="1" flipV="1">
            <a:off x="7278713" y="2083049"/>
            <a:ext cx="520557" cy="392164"/>
          </a:xfrm>
          <a:prstGeom prst="bentConnector3">
            <a:avLst>
              <a:gd name="adj1" fmla="val 99238"/>
            </a:avLst>
          </a:prstGeom>
          <a:ln w="254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B9E584A-BBA9-4FFC-B1D4-248E9FB0C7C6}"/>
              </a:ext>
            </a:extLst>
          </p:cNvPr>
          <p:cNvCxnSpPr>
            <a:cxnSpLocks/>
            <a:stCxn id="35" idx="3"/>
            <a:endCxn id="6" idx="1"/>
          </p:cNvCxnSpPr>
          <p:nvPr/>
        </p:nvCxnSpPr>
        <p:spPr>
          <a:xfrm flipV="1">
            <a:off x="3291840" y="3119613"/>
            <a:ext cx="2184135" cy="1"/>
          </a:xfrm>
          <a:prstGeom prst="straightConnector1">
            <a:avLst/>
          </a:prstGeom>
          <a:ln w="254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17B7424-86FF-4645-BCA5-B06954D76550}"/>
              </a:ext>
            </a:extLst>
          </p:cNvPr>
          <p:cNvCxnSpPr>
            <a:cxnSpLocks/>
            <a:endCxn id="64" idx="1"/>
          </p:cNvCxnSpPr>
          <p:nvPr/>
        </p:nvCxnSpPr>
        <p:spPr>
          <a:xfrm>
            <a:off x="4126727" y="3704359"/>
            <a:ext cx="2982052" cy="12550"/>
          </a:xfrm>
          <a:prstGeom prst="straightConnector1">
            <a:avLst/>
          </a:prstGeom>
          <a:ln w="254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Title 4">
            <a:extLst>
              <a:ext uri="{FF2B5EF4-FFF2-40B4-BE49-F238E27FC236}">
                <a16:creationId xmlns:a16="http://schemas.microsoft.com/office/drawing/2014/main" id="{AEDE6C8B-CE16-4A00-8398-5ABE3128DD70}"/>
              </a:ext>
            </a:extLst>
          </p:cNvPr>
          <p:cNvSpPr txBox="1">
            <a:spLocks/>
          </p:cNvSpPr>
          <p:nvPr/>
        </p:nvSpPr>
        <p:spPr>
          <a:xfrm>
            <a:off x="1431889" y="106204"/>
            <a:ext cx="7083600" cy="9942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Calibri"/>
              <a:buNone/>
              <a:defRPr sz="41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3600">
                <a:latin typeface="+mj-lt"/>
              </a:rPr>
              <a:t>Previous Analyses</a:t>
            </a:r>
          </a:p>
        </p:txBody>
      </p:sp>
      <p:sp>
        <p:nvSpPr>
          <p:cNvPr id="3" name="TextBox 2">
            <a:extLst>
              <a:ext uri="{FF2B5EF4-FFF2-40B4-BE49-F238E27FC236}">
                <a16:creationId xmlns:a16="http://schemas.microsoft.com/office/drawing/2014/main" id="{7023770E-BD6A-ED48-B319-F673F1FAAEDD}"/>
              </a:ext>
            </a:extLst>
          </p:cNvPr>
          <p:cNvSpPr txBox="1"/>
          <p:nvPr/>
        </p:nvSpPr>
        <p:spPr>
          <a:xfrm>
            <a:off x="1566583" y="1376377"/>
            <a:ext cx="3556630" cy="307777"/>
          </a:xfrm>
          <a:prstGeom prst="rect">
            <a:avLst/>
          </a:prstGeom>
          <a:noFill/>
        </p:spPr>
        <p:txBody>
          <a:bodyPr wrap="square" rtlCol="0">
            <a:spAutoFit/>
          </a:bodyPr>
          <a:lstStyle/>
          <a:p>
            <a:r>
              <a:rPr lang="en-US">
                <a:solidFill>
                  <a:schemeClr val="bg1"/>
                </a:solidFill>
              </a:rPr>
              <a:t>Elements have been investigated such as:</a:t>
            </a:r>
          </a:p>
        </p:txBody>
      </p:sp>
      <p:sp>
        <p:nvSpPr>
          <p:cNvPr id="4" name="TextBox 3">
            <a:extLst>
              <a:ext uri="{FF2B5EF4-FFF2-40B4-BE49-F238E27FC236}">
                <a16:creationId xmlns:a16="http://schemas.microsoft.com/office/drawing/2014/main" id="{EA1E577A-45EE-184B-ABC8-B06996B4E59B}"/>
              </a:ext>
            </a:extLst>
          </p:cNvPr>
          <p:cNvSpPr txBox="1"/>
          <p:nvPr/>
        </p:nvSpPr>
        <p:spPr>
          <a:xfrm>
            <a:off x="1589390" y="1784429"/>
            <a:ext cx="2142170"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Vertiport placement</a:t>
            </a:r>
            <a:r>
              <a:rPr lang="en-US" baseline="30000">
                <a:solidFill>
                  <a:schemeClr val="bg1"/>
                </a:solidFill>
              </a:rPr>
              <a:t>[8]</a:t>
            </a:r>
          </a:p>
        </p:txBody>
      </p:sp>
      <p:sp>
        <p:nvSpPr>
          <p:cNvPr id="33" name="TextBox 32">
            <a:extLst>
              <a:ext uri="{FF2B5EF4-FFF2-40B4-BE49-F238E27FC236}">
                <a16:creationId xmlns:a16="http://schemas.microsoft.com/office/drawing/2014/main" id="{89FF1645-513A-CA49-B9B7-79AF70C63127}"/>
              </a:ext>
            </a:extLst>
          </p:cNvPr>
          <p:cNvSpPr txBox="1"/>
          <p:nvPr/>
        </p:nvSpPr>
        <p:spPr>
          <a:xfrm>
            <a:off x="1589389" y="2407629"/>
            <a:ext cx="3935033"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Vehicle performance &amp; design elements</a:t>
            </a:r>
            <a:r>
              <a:rPr lang="en-US" baseline="30000">
                <a:solidFill>
                  <a:schemeClr val="bg1"/>
                </a:solidFill>
              </a:rPr>
              <a:t>[5][8]</a:t>
            </a:r>
          </a:p>
        </p:txBody>
      </p:sp>
      <p:sp>
        <p:nvSpPr>
          <p:cNvPr id="35" name="TextBox 34">
            <a:extLst>
              <a:ext uri="{FF2B5EF4-FFF2-40B4-BE49-F238E27FC236}">
                <a16:creationId xmlns:a16="http://schemas.microsoft.com/office/drawing/2014/main" id="{36736EFC-9900-8048-B013-DD3E278963D2}"/>
              </a:ext>
            </a:extLst>
          </p:cNvPr>
          <p:cNvSpPr txBox="1"/>
          <p:nvPr/>
        </p:nvSpPr>
        <p:spPr>
          <a:xfrm>
            <a:off x="1589389" y="2965725"/>
            <a:ext cx="1702451"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Time savings</a:t>
            </a:r>
            <a:r>
              <a:rPr lang="en-US" baseline="30000">
                <a:solidFill>
                  <a:schemeClr val="bg1"/>
                </a:solidFill>
              </a:rPr>
              <a:t>[7]</a:t>
            </a:r>
          </a:p>
        </p:txBody>
      </p:sp>
      <p:sp>
        <p:nvSpPr>
          <p:cNvPr id="41" name="TextBox 40">
            <a:extLst>
              <a:ext uri="{FF2B5EF4-FFF2-40B4-BE49-F238E27FC236}">
                <a16:creationId xmlns:a16="http://schemas.microsoft.com/office/drawing/2014/main" id="{3A3B7336-4DAD-D14F-9E7A-7F564801CE9B}"/>
              </a:ext>
            </a:extLst>
          </p:cNvPr>
          <p:cNvSpPr txBox="1"/>
          <p:nvPr/>
        </p:nvSpPr>
        <p:spPr>
          <a:xfrm>
            <a:off x="1589389" y="3563020"/>
            <a:ext cx="2537338"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Environmental Factors</a:t>
            </a:r>
            <a:r>
              <a:rPr lang="en-US" baseline="30000">
                <a:solidFill>
                  <a:schemeClr val="bg1"/>
                </a:solidFill>
              </a:rPr>
              <a:t>[7]</a:t>
            </a:r>
          </a:p>
        </p:txBody>
      </p:sp>
      <p:cxnSp>
        <p:nvCxnSpPr>
          <p:cNvPr id="43" name="Straight Arrow Connector 42">
            <a:extLst>
              <a:ext uri="{FF2B5EF4-FFF2-40B4-BE49-F238E27FC236}">
                <a16:creationId xmlns:a16="http://schemas.microsoft.com/office/drawing/2014/main" id="{A0D50EA5-7D50-B547-AF6D-C67392F100BC}"/>
              </a:ext>
            </a:extLst>
          </p:cNvPr>
          <p:cNvCxnSpPr>
            <a:cxnSpLocks/>
            <a:stCxn id="4" idx="3"/>
            <a:endCxn id="172" idx="1"/>
          </p:cNvCxnSpPr>
          <p:nvPr/>
        </p:nvCxnSpPr>
        <p:spPr>
          <a:xfrm flipV="1">
            <a:off x="3731560" y="1936843"/>
            <a:ext cx="1815919" cy="1475"/>
          </a:xfrm>
          <a:prstGeom prst="straightConnector1">
            <a:avLst/>
          </a:prstGeom>
          <a:ln w="254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2D8E460-3208-49DF-A76F-9D033B77E85C}"/>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32" name="Rectangle: Rounded Corners 31">
            <a:extLst>
              <a:ext uri="{FF2B5EF4-FFF2-40B4-BE49-F238E27FC236}">
                <a16:creationId xmlns:a16="http://schemas.microsoft.com/office/drawing/2014/main" id="{2E0B9DE5-64D3-4C22-A18A-F237043F770B}"/>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7" name="Rectangle: Rounded Corners 36">
            <a:extLst>
              <a:ext uri="{FF2B5EF4-FFF2-40B4-BE49-F238E27FC236}">
                <a16:creationId xmlns:a16="http://schemas.microsoft.com/office/drawing/2014/main" id="{15CA6414-770A-46EC-A598-DD5BF0CA9E97}"/>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8" name="Rectangle: Rounded Corners 37">
            <a:extLst>
              <a:ext uri="{FF2B5EF4-FFF2-40B4-BE49-F238E27FC236}">
                <a16:creationId xmlns:a16="http://schemas.microsoft.com/office/drawing/2014/main" id="{7CBA1CE3-40A9-45A1-BB48-A950A0DEE58E}"/>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4" name="Rectangle: Rounded Corners 43">
            <a:extLst>
              <a:ext uri="{FF2B5EF4-FFF2-40B4-BE49-F238E27FC236}">
                <a16:creationId xmlns:a16="http://schemas.microsoft.com/office/drawing/2014/main" id="{91B61244-4C96-4420-8BF1-1DEFAC4AF1F5}"/>
              </a:ext>
            </a:extLst>
          </p:cNvPr>
          <p:cNvSpPr/>
          <p:nvPr/>
        </p:nvSpPr>
        <p:spPr>
          <a:xfrm>
            <a:off x="73289" y="142475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5" name="Rectangle: Rounded Corners 44">
            <a:extLst>
              <a:ext uri="{FF2B5EF4-FFF2-40B4-BE49-F238E27FC236}">
                <a16:creationId xmlns:a16="http://schemas.microsoft.com/office/drawing/2014/main" id="{AB105995-1CF3-4D16-B6FA-5F8B2325611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6" name="Rectangle: Rounded Corners 45">
            <a:extLst>
              <a:ext uri="{FF2B5EF4-FFF2-40B4-BE49-F238E27FC236}">
                <a16:creationId xmlns:a16="http://schemas.microsoft.com/office/drawing/2014/main" id="{300E07A1-A77B-4D47-9465-736559F29115}"/>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172"/>
                                        </p:tgtEl>
                                        <p:attrNameLst>
                                          <p:attrName>style.visibility</p:attrName>
                                        </p:attrNameLst>
                                      </p:cBhvr>
                                      <p:to>
                                        <p:strVal val="visible"/>
                                      </p:to>
                                    </p:set>
                                    <p:animEffect transition="in" filter="fade">
                                      <p:cBhvr>
                                        <p:cTn id="16" dur="500"/>
                                        <p:tgtEl>
                                          <p:spTgt spid="1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6"/>
                                        </p:tgtEl>
                                        <p:attrNameLst>
                                          <p:attrName>style.visibility</p:attrName>
                                        </p:attrNameLst>
                                      </p:cBhvr>
                                      <p:to>
                                        <p:strVal val="visible"/>
                                      </p:to>
                                    </p:set>
                                    <p:animEffect transition="in" filter="fade">
                                      <p:cBhvr>
                                        <p:cTn id="33" dur="500"/>
                                        <p:tgtEl>
                                          <p:spTgt spid="176"/>
                                        </p:tgtEl>
                                      </p:cBhvr>
                                    </p:animEffect>
                                  </p:childTnLst>
                                </p:cTn>
                              </p:par>
                              <p:par>
                                <p:cTn id="34" presetID="10" presetClass="entr" presetSubtype="0" fill="hold" nodeType="withEffect">
                                  <p:stCondLst>
                                    <p:cond delay="0"/>
                                  </p:stCondLst>
                                  <p:childTnLst>
                                    <p:set>
                                      <p:cBhvr>
                                        <p:cTn id="35" dur="1" fill="hold">
                                          <p:stCondLst>
                                            <p:cond delay="0"/>
                                          </p:stCondLst>
                                        </p:cTn>
                                        <p:tgtEl>
                                          <p:spTgt spid="174"/>
                                        </p:tgtEl>
                                        <p:attrNameLst>
                                          <p:attrName>style.visibility</p:attrName>
                                        </p:attrNameLst>
                                      </p:cBhvr>
                                      <p:to>
                                        <p:strVal val="visible"/>
                                      </p:to>
                                    </p:set>
                                    <p:animEffect transition="in" filter="fade">
                                      <p:cBhvr>
                                        <p:cTn id="36" dur="500"/>
                                        <p:tgtEl>
                                          <p:spTgt spid="174"/>
                                        </p:tgtEl>
                                      </p:cBhvr>
                                    </p:animEffect>
                                  </p:childTnLst>
                                </p:cTn>
                              </p:par>
                              <p:par>
                                <p:cTn id="37" presetID="10" presetClass="entr" presetSubtype="0" fill="hold" nodeType="withEffect">
                                  <p:stCondLst>
                                    <p:cond delay="0"/>
                                  </p:stCondLst>
                                  <p:childTnLst>
                                    <p:set>
                                      <p:cBhvr>
                                        <p:cTn id="38" dur="1" fill="hold">
                                          <p:stCondLst>
                                            <p:cond delay="0"/>
                                          </p:stCondLst>
                                        </p:cTn>
                                        <p:tgtEl>
                                          <p:spTgt spid="175"/>
                                        </p:tgtEl>
                                        <p:attrNameLst>
                                          <p:attrName>style.visibility</p:attrName>
                                        </p:attrNameLst>
                                      </p:cBhvr>
                                      <p:to>
                                        <p:strVal val="visible"/>
                                      </p:to>
                                    </p:set>
                                    <p:animEffect transition="in" filter="fade">
                                      <p:cBhvr>
                                        <p:cTn id="39" dur="500"/>
                                        <p:tgtEl>
                                          <p:spTgt spid="17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p:bldP spid="4" grpId="0"/>
      <p:bldP spid="33" grpId="0"/>
      <p:bldP spid="35"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85CC08-655E-4FE6-BA31-130C882395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a:t>11</a:t>
            </a:fld>
            <a:endParaRPr lang="fr"/>
          </a:p>
        </p:txBody>
      </p:sp>
      <p:sp>
        <p:nvSpPr>
          <p:cNvPr id="30" name="Rectangle: Rounded Corners 29">
            <a:extLst>
              <a:ext uri="{FF2B5EF4-FFF2-40B4-BE49-F238E27FC236}">
                <a16:creationId xmlns:a16="http://schemas.microsoft.com/office/drawing/2014/main" id="{EC1FAC12-845B-4187-A2FE-F97300230057}"/>
              </a:ext>
            </a:extLst>
          </p:cNvPr>
          <p:cNvSpPr/>
          <p:nvPr/>
        </p:nvSpPr>
        <p:spPr>
          <a:xfrm>
            <a:off x="3670212" y="2024306"/>
            <a:ext cx="2320040" cy="139176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Despite operating in the same emerging markets, </a:t>
            </a:r>
            <a:r>
              <a:rPr lang="en-US" b="1" u="sng">
                <a:solidFill>
                  <a:schemeClr val="tx1"/>
                </a:solidFill>
                <a:cs typeface="Arial"/>
              </a:rPr>
              <a:t>physical and functional designs vary greatly</a:t>
            </a:r>
            <a:r>
              <a:rPr lang="en-US" b="1">
                <a:solidFill>
                  <a:schemeClr val="accent4"/>
                </a:solidFill>
                <a:cs typeface="Arial"/>
              </a:rPr>
              <a:t> </a:t>
            </a:r>
            <a:r>
              <a:rPr lang="en-US">
                <a:solidFill>
                  <a:schemeClr val="tx1"/>
                </a:solidFill>
                <a:cs typeface="Arial"/>
              </a:rPr>
              <a:t>between concepts</a:t>
            </a:r>
          </a:p>
        </p:txBody>
      </p:sp>
      <p:grpSp>
        <p:nvGrpSpPr>
          <p:cNvPr id="19" name="Group 18">
            <a:extLst>
              <a:ext uri="{FF2B5EF4-FFF2-40B4-BE49-F238E27FC236}">
                <a16:creationId xmlns:a16="http://schemas.microsoft.com/office/drawing/2014/main" id="{B361BDAC-4F47-40F1-AB23-6843516A7BAE}"/>
              </a:ext>
            </a:extLst>
          </p:cNvPr>
          <p:cNvGrpSpPr/>
          <p:nvPr/>
        </p:nvGrpSpPr>
        <p:grpSpPr>
          <a:xfrm>
            <a:off x="7506465" y="1847055"/>
            <a:ext cx="1571284" cy="1000977"/>
            <a:chOff x="7439248" y="1737047"/>
            <a:chExt cx="1571284" cy="1000977"/>
          </a:xfrm>
        </p:grpSpPr>
        <p:pic>
          <p:nvPicPr>
            <p:cNvPr id="13" name="Picture 13" descr="A plane flying over a body of water with a city in the background&#10;&#10;Description generated with high confidence">
              <a:extLst>
                <a:ext uri="{FF2B5EF4-FFF2-40B4-BE49-F238E27FC236}">
                  <a16:creationId xmlns:a16="http://schemas.microsoft.com/office/drawing/2014/main" id="{EECBD70E-3F94-4BE5-AC80-7D9C2C00DDC2}"/>
                </a:ext>
              </a:extLst>
            </p:cNvPr>
            <p:cNvPicPr>
              <a:picLocks noChangeAspect="1"/>
            </p:cNvPicPr>
            <p:nvPr/>
          </p:nvPicPr>
          <p:blipFill>
            <a:blip r:embed="rId3"/>
            <a:stretch>
              <a:fillRect/>
            </a:stretch>
          </p:blipFill>
          <p:spPr>
            <a:xfrm>
              <a:off x="7507998" y="1782221"/>
              <a:ext cx="1369176" cy="914400"/>
            </a:xfrm>
            <a:prstGeom prst="rect">
              <a:avLst/>
            </a:prstGeom>
            <a:ln w="25400">
              <a:solidFill>
                <a:schemeClr val="tx1"/>
              </a:solidFill>
            </a:ln>
          </p:spPr>
        </p:pic>
        <p:sp>
          <p:nvSpPr>
            <p:cNvPr id="15" name="TextBox 14">
              <a:extLst>
                <a:ext uri="{FF2B5EF4-FFF2-40B4-BE49-F238E27FC236}">
                  <a16:creationId xmlns:a16="http://schemas.microsoft.com/office/drawing/2014/main" id="{7E5030B6-194C-4FA1-A65C-97AD7BF7FA4B}"/>
                </a:ext>
              </a:extLst>
            </p:cNvPr>
            <p:cNvSpPr txBox="1"/>
            <p:nvPr/>
          </p:nvSpPr>
          <p:spPr>
            <a:xfrm>
              <a:off x="7439248" y="1737047"/>
              <a:ext cx="143497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ct val="20000"/>
                </a:spcBef>
                <a:spcAft>
                  <a:spcPct val="0"/>
                </a:spcAft>
              </a:pPr>
              <a:r>
                <a:rPr lang="en-US" sz="800" b="1">
                  <a:solidFill>
                    <a:schemeClr val="tx1"/>
                  </a:solidFill>
                </a:rPr>
                <a:t>BLADE</a:t>
              </a:r>
              <a:endParaRPr lang="en-US" sz="1100" b="1">
                <a:solidFill>
                  <a:schemeClr val="tx1"/>
                </a:solidFill>
              </a:endParaRPr>
            </a:p>
          </p:txBody>
        </p:sp>
        <p:sp>
          <p:nvSpPr>
            <p:cNvPr id="4" name="TextBox 3">
              <a:extLst>
                <a:ext uri="{FF2B5EF4-FFF2-40B4-BE49-F238E27FC236}">
                  <a16:creationId xmlns:a16="http://schemas.microsoft.com/office/drawing/2014/main" id="{8BF495D8-4BCF-47AF-A33B-D4966DEB5C49}"/>
                </a:ext>
              </a:extLst>
            </p:cNvPr>
            <p:cNvSpPr txBox="1"/>
            <p:nvPr/>
          </p:nvSpPr>
          <p:spPr>
            <a:xfrm>
              <a:off x="8586491" y="2522580"/>
              <a:ext cx="42404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ct val="20000"/>
                </a:spcBef>
                <a:spcAft>
                  <a:spcPct val="0"/>
                </a:spcAft>
              </a:pPr>
              <a:r>
                <a:rPr lang="en-US" sz="800" b="1" i="1">
                  <a:solidFill>
                    <a:schemeClr val="tx1"/>
                  </a:solidFill>
                </a:rPr>
                <a:t>[10]</a:t>
              </a:r>
              <a:endParaRPr lang="en-US" sz="1100" i="1">
                <a:solidFill>
                  <a:schemeClr val="tx1"/>
                </a:solidFill>
              </a:endParaRPr>
            </a:p>
          </p:txBody>
        </p:sp>
      </p:grpSp>
      <p:grpSp>
        <p:nvGrpSpPr>
          <p:cNvPr id="42" name="Group 41">
            <a:extLst>
              <a:ext uri="{FF2B5EF4-FFF2-40B4-BE49-F238E27FC236}">
                <a16:creationId xmlns:a16="http://schemas.microsoft.com/office/drawing/2014/main" id="{C391FA47-D862-46B9-80CB-67095A0DBE31}"/>
              </a:ext>
            </a:extLst>
          </p:cNvPr>
          <p:cNvGrpSpPr/>
          <p:nvPr/>
        </p:nvGrpSpPr>
        <p:grpSpPr>
          <a:xfrm>
            <a:off x="6210254" y="2852779"/>
            <a:ext cx="1795054" cy="997222"/>
            <a:chOff x="6373219" y="2744985"/>
            <a:chExt cx="1795054" cy="997222"/>
          </a:xfrm>
        </p:grpSpPr>
        <p:pic>
          <p:nvPicPr>
            <p:cNvPr id="20" name="Picture 20" descr="A picture containing sky&#10;&#10;Description generated with very high confidence">
              <a:extLst>
                <a:ext uri="{FF2B5EF4-FFF2-40B4-BE49-F238E27FC236}">
                  <a16:creationId xmlns:a16="http://schemas.microsoft.com/office/drawing/2014/main" id="{8DD653DB-463D-448C-B2C9-F8ABFECDFDD0}"/>
                </a:ext>
              </a:extLst>
            </p:cNvPr>
            <p:cNvPicPr>
              <a:picLocks noChangeAspect="1"/>
            </p:cNvPicPr>
            <p:nvPr/>
          </p:nvPicPr>
          <p:blipFill>
            <a:blip r:embed="rId4"/>
            <a:stretch>
              <a:fillRect/>
            </a:stretch>
          </p:blipFill>
          <p:spPr>
            <a:xfrm>
              <a:off x="6449524" y="2793380"/>
              <a:ext cx="1585221" cy="914400"/>
            </a:xfrm>
            <a:prstGeom prst="rect">
              <a:avLst/>
            </a:prstGeom>
            <a:ln w="25400">
              <a:solidFill>
                <a:schemeClr val="tx1"/>
              </a:solidFill>
            </a:ln>
          </p:spPr>
        </p:pic>
        <p:sp>
          <p:nvSpPr>
            <p:cNvPr id="22" name="TextBox 21">
              <a:extLst>
                <a:ext uri="{FF2B5EF4-FFF2-40B4-BE49-F238E27FC236}">
                  <a16:creationId xmlns:a16="http://schemas.microsoft.com/office/drawing/2014/main" id="{76990AAE-B1BD-452A-A785-5ACB3DCD1DFF}"/>
                </a:ext>
              </a:extLst>
            </p:cNvPr>
            <p:cNvSpPr txBox="1"/>
            <p:nvPr/>
          </p:nvSpPr>
          <p:spPr>
            <a:xfrm>
              <a:off x="6373219" y="2744985"/>
              <a:ext cx="1500534" cy="1731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ct val="20000"/>
                </a:spcBef>
                <a:spcAft>
                  <a:spcPct val="0"/>
                </a:spcAft>
              </a:pPr>
              <a:r>
                <a:rPr lang="en-US" sz="800" b="1">
                  <a:solidFill>
                    <a:schemeClr val="tx1"/>
                  </a:solidFill>
                </a:rPr>
                <a:t>Bell Nexus</a:t>
              </a:r>
              <a:endParaRPr lang="en-US" sz="1100" b="1">
                <a:solidFill>
                  <a:schemeClr val="tx1"/>
                </a:solidFill>
              </a:endParaRPr>
            </a:p>
          </p:txBody>
        </p:sp>
        <p:sp>
          <p:nvSpPr>
            <p:cNvPr id="5" name="TextBox 4">
              <a:extLst>
                <a:ext uri="{FF2B5EF4-FFF2-40B4-BE49-F238E27FC236}">
                  <a16:creationId xmlns:a16="http://schemas.microsoft.com/office/drawing/2014/main" id="{6E00A57D-621B-4799-BA5E-1038E27D5D97}"/>
                </a:ext>
              </a:extLst>
            </p:cNvPr>
            <p:cNvSpPr txBox="1"/>
            <p:nvPr/>
          </p:nvSpPr>
          <p:spPr>
            <a:xfrm>
              <a:off x="7744232" y="3526763"/>
              <a:ext cx="42404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ct val="20000"/>
                </a:spcBef>
                <a:spcAft>
                  <a:spcPct val="0"/>
                </a:spcAft>
              </a:pPr>
              <a:r>
                <a:rPr lang="en-US" sz="800" b="1" i="1">
                  <a:solidFill>
                    <a:schemeClr val="tx1"/>
                  </a:solidFill>
                </a:rPr>
                <a:t>[11]</a:t>
              </a:r>
              <a:endParaRPr lang="en-US" sz="1100" i="1">
                <a:solidFill>
                  <a:schemeClr val="tx1"/>
                </a:solidFill>
              </a:endParaRPr>
            </a:p>
          </p:txBody>
        </p:sp>
      </p:grpSp>
      <p:grpSp>
        <p:nvGrpSpPr>
          <p:cNvPr id="21" name="Group 20">
            <a:extLst>
              <a:ext uri="{FF2B5EF4-FFF2-40B4-BE49-F238E27FC236}">
                <a16:creationId xmlns:a16="http://schemas.microsoft.com/office/drawing/2014/main" id="{CCD665A8-7D16-492E-A588-61F5FF319642}"/>
              </a:ext>
            </a:extLst>
          </p:cNvPr>
          <p:cNvGrpSpPr/>
          <p:nvPr/>
        </p:nvGrpSpPr>
        <p:grpSpPr>
          <a:xfrm>
            <a:off x="6094087" y="840634"/>
            <a:ext cx="2046913" cy="1013312"/>
            <a:chOff x="5834421" y="743364"/>
            <a:chExt cx="2046913" cy="1013312"/>
          </a:xfrm>
        </p:grpSpPr>
        <p:pic>
          <p:nvPicPr>
            <p:cNvPr id="35" name="Picture 35">
              <a:extLst>
                <a:ext uri="{FF2B5EF4-FFF2-40B4-BE49-F238E27FC236}">
                  <a16:creationId xmlns:a16="http://schemas.microsoft.com/office/drawing/2014/main" id="{558AC1DC-7683-4E7F-AC85-D28C1C275541}"/>
                </a:ext>
              </a:extLst>
            </p:cNvPr>
            <p:cNvPicPr>
              <a:picLocks noChangeAspect="1"/>
            </p:cNvPicPr>
            <p:nvPr/>
          </p:nvPicPr>
          <p:blipFill>
            <a:blip r:embed="rId5"/>
            <a:stretch>
              <a:fillRect/>
            </a:stretch>
          </p:blipFill>
          <p:spPr>
            <a:xfrm>
              <a:off x="5906388" y="796998"/>
              <a:ext cx="1834778" cy="914400"/>
            </a:xfrm>
            <a:prstGeom prst="rect">
              <a:avLst/>
            </a:prstGeom>
            <a:ln w="25400">
              <a:solidFill>
                <a:schemeClr val="tx1"/>
              </a:solidFill>
            </a:ln>
          </p:spPr>
        </p:pic>
        <p:sp>
          <p:nvSpPr>
            <p:cNvPr id="37" name="TextBox 36">
              <a:extLst>
                <a:ext uri="{FF2B5EF4-FFF2-40B4-BE49-F238E27FC236}">
                  <a16:creationId xmlns:a16="http://schemas.microsoft.com/office/drawing/2014/main" id="{AD038102-601F-4730-A6F8-E5F5FE6AD394}"/>
                </a:ext>
              </a:extLst>
            </p:cNvPr>
            <p:cNvSpPr txBox="1"/>
            <p:nvPr/>
          </p:nvSpPr>
          <p:spPr>
            <a:xfrm>
              <a:off x="5834421" y="743364"/>
              <a:ext cx="183980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ct val="20000"/>
                </a:spcBef>
                <a:spcAft>
                  <a:spcPct val="0"/>
                </a:spcAft>
              </a:pPr>
              <a:r>
                <a:rPr lang="en-US" sz="800" b="1" err="1">
                  <a:solidFill>
                    <a:schemeClr val="tx1"/>
                  </a:solidFill>
                </a:rPr>
                <a:t>Volocopter</a:t>
              </a:r>
              <a:r>
                <a:rPr lang="en-US" sz="800" b="1">
                  <a:solidFill>
                    <a:schemeClr val="tx1"/>
                  </a:solidFill>
                </a:rPr>
                <a:t> 2X</a:t>
              </a:r>
              <a:endParaRPr lang="en-US" sz="1100"/>
            </a:p>
          </p:txBody>
        </p:sp>
        <p:sp>
          <p:nvSpPr>
            <p:cNvPr id="7" name="TextBox 6">
              <a:extLst>
                <a:ext uri="{FF2B5EF4-FFF2-40B4-BE49-F238E27FC236}">
                  <a16:creationId xmlns:a16="http://schemas.microsoft.com/office/drawing/2014/main" id="{C5BF76C8-5B89-44B6-A384-11F47882C190}"/>
                </a:ext>
              </a:extLst>
            </p:cNvPr>
            <p:cNvSpPr txBox="1"/>
            <p:nvPr/>
          </p:nvSpPr>
          <p:spPr>
            <a:xfrm>
              <a:off x="7457292" y="1541232"/>
              <a:ext cx="42404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ct val="20000"/>
                </a:spcBef>
                <a:spcAft>
                  <a:spcPct val="0"/>
                </a:spcAft>
              </a:pPr>
              <a:r>
                <a:rPr lang="en-US" sz="800" b="1" i="1">
                  <a:solidFill>
                    <a:schemeClr val="tx1"/>
                  </a:solidFill>
                </a:rPr>
                <a:t>[12]</a:t>
              </a:r>
              <a:endParaRPr lang="en-US" sz="1100" i="1">
                <a:solidFill>
                  <a:schemeClr val="tx1"/>
                </a:solidFill>
              </a:endParaRPr>
            </a:p>
          </p:txBody>
        </p:sp>
      </p:grpSp>
      <p:grpSp>
        <p:nvGrpSpPr>
          <p:cNvPr id="18" name="Group 17">
            <a:extLst>
              <a:ext uri="{FF2B5EF4-FFF2-40B4-BE49-F238E27FC236}">
                <a16:creationId xmlns:a16="http://schemas.microsoft.com/office/drawing/2014/main" id="{CF49431C-34FE-4BA5-9147-018C78E149C5}"/>
              </a:ext>
            </a:extLst>
          </p:cNvPr>
          <p:cNvGrpSpPr/>
          <p:nvPr/>
        </p:nvGrpSpPr>
        <p:grpSpPr>
          <a:xfrm>
            <a:off x="7373033" y="3884800"/>
            <a:ext cx="1773540" cy="1000064"/>
            <a:chOff x="7183859" y="3774794"/>
            <a:chExt cx="1773540" cy="1000064"/>
          </a:xfrm>
        </p:grpSpPr>
        <p:pic>
          <p:nvPicPr>
            <p:cNvPr id="23" name="Picture 23">
              <a:extLst>
                <a:ext uri="{FF2B5EF4-FFF2-40B4-BE49-F238E27FC236}">
                  <a16:creationId xmlns:a16="http://schemas.microsoft.com/office/drawing/2014/main" id="{4FF99E56-37DB-4CCB-AFF0-1C219578CEAF}"/>
                </a:ext>
              </a:extLst>
            </p:cNvPr>
            <p:cNvPicPr>
              <a:picLocks noChangeAspect="1"/>
            </p:cNvPicPr>
            <p:nvPr/>
          </p:nvPicPr>
          <p:blipFill>
            <a:blip r:embed="rId6"/>
            <a:stretch>
              <a:fillRect/>
            </a:stretch>
          </p:blipFill>
          <p:spPr>
            <a:xfrm>
              <a:off x="7252609" y="3821001"/>
              <a:ext cx="1628273" cy="914400"/>
            </a:xfrm>
            <a:prstGeom prst="rect">
              <a:avLst/>
            </a:prstGeom>
            <a:ln w="25400">
              <a:solidFill>
                <a:schemeClr val="tx1"/>
              </a:solidFill>
            </a:ln>
          </p:spPr>
        </p:pic>
        <p:sp>
          <p:nvSpPr>
            <p:cNvPr id="25" name="TextBox 24">
              <a:extLst>
                <a:ext uri="{FF2B5EF4-FFF2-40B4-BE49-F238E27FC236}">
                  <a16:creationId xmlns:a16="http://schemas.microsoft.com/office/drawing/2014/main" id="{ADF5FFDD-85B6-4D6B-BE01-6BAEDA84F448}"/>
                </a:ext>
              </a:extLst>
            </p:cNvPr>
            <p:cNvSpPr txBox="1"/>
            <p:nvPr/>
          </p:nvSpPr>
          <p:spPr>
            <a:xfrm>
              <a:off x="7183859" y="3774794"/>
              <a:ext cx="11979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spcAft>
                  <a:spcPct val="0"/>
                </a:spcAft>
              </a:pPr>
              <a:r>
                <a:rPr lang="en-US" sz="800" b="1">
                  <a:solidFill>
                    <a:schemeClr val="tx1"/>
                  </a:solidFill>
                </a:rPr>
                <a:t>Lilium Jet</a:t>
              </a:r>
              <a:endParaRPr lang="en-US" sz="1100" b="1">
                <a:solidFill>
                  <a:schemeClr val="tx1"/>
                </a:solidFill>
              </a:endParaRPr>
            </a:p>
          </p:txBody>
        </p:sp>
        <p:sp>
          <p:nvSpPr>
            <p:cNvPr id="8" name="TextBox 7">
              <a:extLst>
                <a:ext uri="{FF2B5EF4-FFF2-40B4-BE49-F238E27FC236}">
                  <a16:creationId xmlns:a16="http://schemas.microsoft.com/office/drawing/2014/main" id="{E30F746F-CC15-464E-95A4-AA9604500027}"/>
                </a:ext>
              </a:extLst>
            </p:cNvPr>
            <p:cNvSpPr txBox="1"/>
            <p:nvPr/>
          </p:nvSpPr>
          <p:spPr>
            <a:xfrm>
              <a:off x="8588023" y="4559414"/>
              <a:ext cx="36937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ct val="20000"/>
                </a:spcBef>
                <a:spcAft>
                  <a:spcPct val="0"/>
                </a:spcAft>
              </a:pPr>
              <a:r>
                <a:rPr lang="en-US" sz="800" b="1" i="1">
                  <a:solidFill>
                    <a:schemeClr val="tx1"/>
                  </a:solidFill>
                </a:rPr>
                <a:t>[13]</a:t>
              </a:r>
              <a:endParaRPr lang="en-US" sz="1100" i="1">
                <a:solidFill>
                  <a:schemeClr val="tx1"/>
                </a:solidFill>
              </a:endParaRPr>
            </a:p>
          </p:txBody>
        </p:sp>
      </p:grpSp>
      <p:sp>
        <p:nvSpPr>
          <p:cNvPr id="33" name="Rectangle: Rounded Corners 32">
            <a:extLst>
              <a:ext uri="{FF2B5EF4-FFF2-40B4-BE49-F238E27FC236}">
                <a16:creationId xmlns:a16="http://schemas.microsoft.com/office/drawing/2014/main" id="{946E4C37-06EC-4917-BA1D-95D4E93C64DB}"/>
              </a:ext>
            </a:extLst>
          </p:cNvPr>
          <p:cNvSpPr/>
          <p:nvPr/>
        </p:nvSpPr>
        <p:spPr>
          <a:xfrm>
            <a:off x="1731555" y="1300650"/>
            <a:ext cx="1585837" cy="557931"/>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On-Demand</a:t>
            </a:r>
          </a:p>
        </p:txBody>
      </p:sp>
      <p:sp>
        <p:nvSpPr>
          <p:cNvPr id="34" name="Rectangle: Rounded Corners 33">
            <a:extLst>
              <a:ext uri="{FF2B5EF4-FFF2-40B4-BE49-F238E27FC236}">
                <a16:creationId xmlns:a16="http://schemas.microsoft.com/office/drawing/2014/main" id="{BDF7AB2B-227B-4607-A1CD-D745984EAD95}"/>
              </a:ext>
            </a:extLst>
          </p:cNvPr>
          <p:cNvSpPr/>
          <p:nvPr/>
        </p:nvSpPr>
        <p:spPr>
          <a:xfrm>
            <a:off x="1731555" y="2106746"/>
            <a:ext cx="1585837" cy="557931"/>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Scheduled</a:t>
            </a:r>
          </a:p>
        </p:txBody>
      </p:sp>
      <p:sp>
        <p:nvSpPr>
          <p:cNvPr id="36" name="Rectangle: Rounded Corners 35">
            <a:extLst>
              <a:ext uri="{FF2B5EF4-FFF2-40B4-BE49-F238E27FC236}">
                <a16:creationId xmlns:a16="http://schemas.microsoft.com/office/drawing/2014/main" id="{F90BBF90-A451-429B-BB3F-BDFBB9838678}"/>
              </a:ext>
            </a:extLst>
          </p:cNvPr>
          <p:cNvSpPr/>
          <p:nvPr/>
        </p:nvSpPr>
        <p:spPr>
          <a:xfrm>
            <a:off x="1747553" y="2968832"/>
            <a:ext cx="1585837" cy="557931"/>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Defined Routes</a:t>
            </a:r>
          </a:p>
        </p:txBody>
      </p:sp>
      <p:sp>
        <p:nvSpPr>
          <p:cNvPr id="39" name="Rectangle: Rounded Corners 38">
            <a:extLst>
              <a:ext uri="{FF2B5EF4-FFF2-40B4-BE49-F238E27FC236}">
                <a16:creationId xmlns:a16="http://schemas.microsoft.com/office/drawing/2014/main" id="{77242291-83FD-4A6C-9C2A-098EC6EF2F6F}"/>
              </a:ext>
            </a:extLst>
          </p:cNvPr>
          <p:cNvSpPr/>
          <p:nvPr/>
        </p:nvSpPr>
        <p:spPr>
          <a:xfrm>
            <a:off x="1747553" y="3796578"/>
            <a:ext cx="1585837" cy="557931"/>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Point-to-Point</a:t>
            </a:r>
          </a:p>
        </p:txBody>
      </p:sp>
      <p:sp>
        <p:nvSpPr>
          <p:cNvPr id="17" name="TextBox 16">
            <a:extLst>
              <a:ext uri="{FF2B5EF4-FFF2-40B4-BE49-F238E27FC236}">
                <a16:creationId xmlns:a16="http://schemas.microsoft.com/office/drawing/2014/main" id="{5D2DA846-317C-4212-9953-DD6CD1F958E5}"/>
              </a:ext>
            </a:extLst>
          </p:cNvPr>
          <p:cNvSpPr txBox="1"/>
          <p:nvPr/>
        </p:nvSpPr>
        <p:spPr>
          <a:xfrm>
            <a:off x="2321655" y="1819329"/>
            <a:ext cx="405636" cy="307777"/>
          </a:xfrm>
          <a:prstGeom prst="rect">
            <a:avLst/>
          </a:prstGeom>
          <a:noFill/>
        </p:spPr>
        <p:txBody>
          <a:bodyPr wrap="square" rtlCol="0">
            <a:spAutoFit/>
          </a:bodyPr>
          <a:lstStyle/>
          <a:p>
            <a:r>
              <a:rPr lang="en-US" b="1">
                <a:solidFill>
                  <a:schemeClr val="accent4"/>
                </a:solidFill>
              </a:rPr>
              <a:t>vs</a:t>
            </a:r>
          </a:p>
        </p:txBody>
      </p:sp>
      <p:sp>
        <p:nvSpPr>
          <p:cNvPr id="41" name="TextBox 40">
            <a:extLst>
              <a:ext uri="{FF2B5EF4-FFF2-40B4-BE49-F238E27FC236}">
                <a16:creationId xmlns:a16="http://schemas.microsoft.com/office/drawing/2014/main" id="{75BF07E8-FA0C-417C-ACF9-496A8579239D}"/>
              </a:ext>
            </a:extLst>
          </p:cNvPr>
          <p:cNvSpPr txBox="1"/>
          <p:nvPr/>
        </p:nvSpPr>
        <p:spPr>
          <a:xfrm>
            <a:off x="2291746" y="3482347"/>
            <a:ext cx="405636" cy="307777"/>
          </a:xfrm>
          <a:prstGeom prst="rect">
            <a:avLst/>
          </a:prstGeom>
          <a:noFill/>
        </p:spPr>
        <p:txBody>
          <a:bodyPr wrap="square" rtlCol="0">
            <a:spAutoFit/>
          </a:bodyPr>
          <a:lstStyle/>
          <a:p>
            <a:r>
              <a:rPr lang="en-US" b="1">
                <a:solidFill>
                  <a:schemeClr val="accent4"/>
                </a:solidFill>
              </a:rPr>
              <a:t>vs</a:t>
            </a:r>
          </a:p>
        </p:txBody>
      </p:sp>
      <p:cxnSp>
        <p:nvCxnSpPr>
          <p:cNvPr id="44" name="Straight Connector 43">
            <a:extLst>
              <a:ext uri="{FF2B5EF4-FFF2-40B4-BE49-F238E27FC236}">
                <a16:creationId xmlns:a16="http://schemas.microsoft.com/office/drawing/2014/main" id="{84007BA6-8EE6-4FAF-918F-A19B8581C9D2}"/>
              </a:ext>
            </a:extLst>
          </p:cNvPr>
          <p:cNvCxnSpPr>
            <a:cxnSpLocks/>
          </p:cNvCxnSpPr>
          <p:nvPr/>
        </p:nvCxnSpPr>
        <p:spPr>
          <a:xfrm flipV="1">
            <a:off x="4863349" y="840634"/>
            <a:ext cx="0" cy="1118735"/>
          </a:xfrm>
          <a:prstGeom prst="line">
            <a:avLst/>
          </a:prstGeom>
          <a:ln w="25400">
            <a:solidFill>
              <a:srgbClr val="F5B209"/>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FCB8385-F316-4D7A-9DDC-D9CBB1B656BD}"/>
              </a:ext>
            </a:extLst>
          </p:cNvPr>
          <p:cNvCxnSpPr>
            <a:cxnSpLocks/>
          </p:cNvCxnSpPr>
          <p:nvPr/>
        </p:nvCxnSpPr>
        <p:spPr>
          <a:xfrm flipV="1">
            <a:off x="4863349" y="3433155"/>
            <a:ext cx="0" cy="1433346"/>
          </a:xfrm>
          <a:prstGeom prst="line">
            <a:avLst/>
          </a:prstGeom>
          <a:ln w="25400">
            <a:solidFill>
              <a:srgbClr val="F5B209"/>
            </a:solidFill>
            <a:prstDash val="sys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9727393-295A-4E21-8B77-DD2C45A66ACC}"/>
              </a:ext>
            </a:extLst>
          </p:cNvPr>
          <p:cNvSpPr txBox="1"/>
          <p:nvPr/>
        </p:nvSpPr>
        <p:spPr>
          <a:xfrm>
            <a:off x="3842716" y="928847"/>
            <a:ext cx="1020631" cy="307777"/>
          </a:xfrm>
          <a:prstGeom prst="rect">
            <a:avLst/>
          </a:prstGeom>
          <a:noFill/>
        </p:spPr>
        <p:txBody>
          <a:bodyPr wrap="square" rtlCol="0">
            <a:spAutoFit/>
          </a:bodyPr>
          <a:lstStyle/>
          <a:p>
            <a:pPr algn="r"/>
            <a:r>
              <a:rPr lang="en-US">
                <a:solidFill>
                  <a:schemeClr val="accent4"/>
                </a:solidFill>
              </a:rPr>
              <a:t>Functional</a:t>
            </a:r>
          </a:p>
        </p:txBody>
      </p:sp>
      <p:sp>
        <p:nvSpPr>
          <p:cNvPr id="49" name="TextBox 48">
            <a:extLst>
              <a:ext uri="{FF2B5EF4-FFF2-40B4-BE49-F238E27FC236}">
                <a16:creationId xmlns:a16="http://schemas.microsoft.com/office/drawing/2014/main" id="{E132FAFF-0B9D-4A0D-BE0A-8814A401209D}"/>
              </a:ext>
            </a:extLst>
          </p:cNvPr>
          <p:cNvSpPr txBox="1"/>
          <p:nvPr/>
        </p:nvSpPr>
        <p:spPr>
          <a:xfrm>
            <a:off x="4863349" y="927162"/>
            <a:ext cx="1003774" cy="307777"/>
          </a:xfrm>
          <a:prstGeom prst="rect">
            <a:avLst/>
          </a:prstGeom>
          <a:noFill/>
        </p:spPr>
        <p:txBody>
          <a:bodyPr wrap="square" rtlCol="0">
            <a:spAutoFit/>
          </a:bodyPr>
          <a:lstStyle/>
          <a:p>
            <a:r>
              <a:rPr lang="en-US">
                <a:solidFill>
                  <a:schemeClr val="accent4"/>
                </a:solidFill>
              </a:rPr>
              <a:t>Physical</a:t>
            </a:r>
          </a:p>
        </p:txBody>
      </p:sp>
      <p:sp>
        <p:nvSpPr>
          <p:cNvPr id="9" name="Title 8">
            <a:extLst>
              <a:ext uri="{FF2B5EF4-FFF2-40B4-BE49-F238E27FC236}">
                <a16:creationId xmlns:a16="http://schemas.microsoft.com/office/drawing/2014/main" id="{9DE62A97-47B6-4FC8-9921-BE4F6D24E229}"/>
              </a:ext>
            </a:extLst>
          </p:cNvPr>
          <p:cNvSpPr>
            <a:spLocks noGrp="1"/>
          </p:cNvSpPr>
          <p:nvPr>
            <p:ph type="title"/>
          </p:nvPr>
        </p:nvSpPr>
        <p:spPr/>
        <p:txBody>
          <a:bodyPr/>
          <a:lstStyle/>
          <a:p>
            <a:r>
              <a:rPr lang="en-US" sz="3000">
                <a:latin typeface="+mj-lt"/>
              </a:rPr>
              <a:t>Emerging Concepts are Point-Designs</a:t>
            </a:r>
          </a:p>
        </p:txBody>
      </p:sp>
      <p:sp>
        <p:nvSpPr>
          <p:cNvPr id="40" name="TextBox 39">
            <a:extLst>
              <a:ext uri="{FF2B5EF4-FFF2-40B4-BE49-F238E27FC236}">
                <a16:creationId xmlns:a16="http://schemas.microsoft.com/office/drawing/2014/main" id="{5DE2A6AC-DC6F-48FE-8E39-0EA34BEF2D19}"/>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38" name="Rectangle: Rounded Corners 37">
            <a:extLst>
              <a:ext uri="{FF2B5EF4-FFF2-40B4-BE49-F238E27FC236}">
                <a16:creationId xmlns:a16="http://schemas.microsoft.com/office/drawing/2014/main" id="{A081F843-1542-4EF0-ADCC-CACE48F4E004}"/>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3" name="Rectangle: Rounded Corners 42">
            <a:extLst>
              <a:ext uri="{FF2B5EF4-FFF2-40B4-BE49-F238E27FC236}">
                <a16:creationId xmlns:a16="http://schemas.microsoft.com/office/drawing/2014/main" id="{099DA0FD-0321-4733-BDB3-4B57293732B9}"/>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5" name="Rectangle: Rounded Corners 44">
            <a:extLst>
              <a:ext uri="{FF2B5EF4-FFF2-40B4-BE49-F238E27FC236}">
                <a16:creationId xmlns:a16="http://schemas.microsoft.com/office/drawing/2014/main" id="{5B956EF3-9CB5-4951-9DBE-C4DEEA1B41F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7" name="Rectangle: Rounded Corners 46">
            <a:extLst>
              <a:ext uri="{FF2B5EF4-FFF2-40B4-BE49-F238E27FC236}">
                <a16:creationId xmlns:a16="http://schemas.microsoft.com/office/drawing/2014/main" id="{9FA829D9-645A-4B20-82D1-CCB5A7204172}"/>
              </a:ext>
            </a:extLst>
          </p:cNvPr>
          <p:cNvSpPr/>
          <p:nvPr/>
        </p:nvSpPr>
        <p:spPr>
          <a:xfrm>
            <a:off x="73289" y="142475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50" name="Rectangle: Rounded Corners 49">
            <a:extLst>
              <a:ext uri="{FF2B5EF4-FFF2-40B4-BE49-F238E27FC236}">
                <a16:creationId xmlns:a16="http://schemas.microsoft.com/office/drawing/2014/main" id="{302C8752-3AF0-4283-914F-B5E907F12D42}"/>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51" name="Rectangle: Rounded Corners 50">
            <a:extLst>
              <a:ext uri="{FF2B5EF4-FFF2-40B4-BE49-F238E27FC236}">
                <a16:creationId xmlns:a16="http://schemas.microsoft.com/office/drawing/2014/main" id="{3C5CF042-2ABC-41A1-BBB9-4916A0FF749B}"/>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59361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animBg="1"/>
      <p:bldP spid="39" grpId="0" animBg="1"/>
      <p:bldP spid="1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46F58-CB47-4EAA-8168-FA4553EA7398}"/>
              </a:ext>
            </a:extLst>
          </p:cNvPr>
          <p:cNvSpPr>
            <a:spLocks noGrp="1"/>
          </p:cNvSpPr>
          <p:nvPr>
            <p:ph type="title"/>
          </p:nvPr>
        </p:nvSpPr>
        <p:spPr/>
        <p:txBody>
          <a:bodyPr/>
          <a:lstStyle/>
          <a:p>
            <a:r>
              <a:rPr lang="en-US" sz="3600">
                <a:latin typeface="+mj-lt"/>
              </a:rPr>
              <a:t>Challenges in Implementation</a:t>
            </a:r>
          </a:p>
        </p:txBody>
      </p:sp>
      <p:sp>
        <p:nvSpPr>
          <p:cNvPr id="4" name="Slide Number Placeholder 3">
            <a:extLst>
              <a:ext uri="{FF2B5EF4-FFF2-40B4-BE49-F238E27FC236}">
                <a16:creationId xmlns:a16="http://schemas.microsoft.com/office/drawing/2014/main" id="{14B832B2-521F-4533-93A3-1A7C9E1028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12</a:t>
            </a:fld>
            <a:endParaRPr lang="fr"/>
          </a:p>
        </p:txBody>
      </p:sp>
      <p:sp>
        <p:nvSpPr>
          <p:cNvPr id="3" name="Rectangle: Rounded Corners 2">
            <a:extLst>
              <a:ext uri="{FF2B5EF4-FFF2-40B4-BE49-F238E27FC236}">
                <a16:creationId xmlns:a16="http://schemas.microsoft.com/office/drawing/2014/main" id="{75AD5364-B10D-4BD5-9658-F063C36165BE}"/>
              </a:ext>
            </a:extLst>
          </p:cNvPr>
          <p:cNvSpPr/>
          <p:nvPr/>
        </p:nvSpPr>
        <p:spPr>
          <a:xfrm>
            <a:off x="2024749" y="1237565"/>
            <a:ext cx="5897880" cy="5759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Significant </a:t>
            </a:r>
            <a:r>
              <a:rPr lang="en-US" b="1" u="sng">
                <a:solidFill>
                  <a:schemeClr val="tx1"/>
                </a:solidFill>
              </a:rPr>
              <a:t>challenges</a:t>
            </a:r>
            <a:r>
              <a:rPr lang="en-US">
                <a:solidFill>
                  <a:schemeClr val="tx1"/>
                </a:solidFill>
              </a:rPr>
              <a:t> associated with modelling and evaluating a </a:t>
            </a:r>
            <a:r>
              <a:rPr lang="en-US" err="1">
                <a:solidFill>
                  <a:schemeClr val="tx1"/>
                </a:solidFill>
              </a:rPr>
              <a:t>SoS</a:t>
            </a:r>
            <a:r>
              <a:rPr lang="en-US">
                <a:solidFill>
                  <a:schemeClr val="tx1"/>
                </a:solidFill>
              </a:rPr>
              <a:t> due to </a:t>
            </a:r>
            <a:r>
              <a:rPr lang="en-US" b="1" u="sng">
                <a:solidFill>
                  <a:schemeClr val="tx1"/>
                </a:solidFill>
              </a:rPr>
              <a:t>large number of variables</a:t>
            </a:r>
            <a:r>
              <a:rPr lang="en-US">
                <a:solidFill>
                  <a:schemeClr val="tx1"/>
                </a:solidFill>
              </a:rPr>
              <a:t> involved</a:t>
            </a:r>
          </a:p>
        </p:txBody>
      </p:sp>
      <p:sp>
        <p:nvSpPr>
          <p:cNvPr id="12" name="Rectangle: Rounded Corners 11">
            <a:extLst>
              <a:ext uri="{FF2B5EF4-FFF2-40B4-BE49-F238E27FC236}">
                <a16:creationId xmlns:a16="http://schemas.microsoft.com/office/drawing/2014/main" id="{2B82EB09-BB51-4A07-BCC7-3902A73F151E}"/>
              </a:ext>
            </a:extLst>
          </p:cNvPr>
          <p:cNvSpPr/>
          <p:nvPr/>
        </p:nvSpPr>
        <p:spPr>
          <a:xfrm>
            <a:off x="4023914" y="2217174"/>
            <a:ext cx="1899551" cy="1072493"/>
          </a:xfrm>
          <a:prstGeom prst="round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B209"/>
                </a:solidFill>
              </a:rPr>
              <a:t>How can we capture a UAM </a:t>
            </a:r>
            <a:r>
              <a:rPr lang="en-US" err="1">
                <a:solidFill>
                  <a:srgbClr val="F5B209"/>
                </a:solidFill>
              </a:rPr>
              <a:t>SoS</a:t>
            </a:r>
            <a:r>
              <a:rPr lang="en-US">
                <a:solidFill>
                  <a:srgbClr val="F5B209"/>
                </a:solidFill>
              </a:rPr>
              <a:t> architecture in a manageable way?</a:t>
            </a:r>
          </a:p>
        </p:txBody>
      </p:sp>
      <p:sp>
        <p:nvSpPr>
          <p:cNvPr id="13" name="Rectangle: Rounded Corners 12">
            <a:extLst>
              <a:ext uri="{FF2B5EF4-FFF2-40B4-BE49-F238E27FC236}">
                <a16:creationId xmlns:a16="http://schemas.microsoft.com/office/drawing/2014/main" id="{ECDF4E0F-C7DF-4357-9D56-384929E1CC18}"/>
              </a:ext>
            </a:extLst>
          </p:cNvPr>
          <p:cNvSpPr/>
          <p:nvPr/>
        </p:nvSpPr>
        <p:spPr>
          <a:xfrm>
            <a:off x="4181486" y="3598458"/>
            <a:ext cx="1584407" cy="805499"/>
          </a:xfrm>
          <a:prstGeom prst="round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B209"/>
                </a:solidFill>
              </a:rPr>
              <a:t>How can we evaluate this architecture?</a:t>
            </a:r>
          </a:p>
        </p:txBody>
      </p:sp>
      <p:cxnSp>
        <p:nvCxnSpPr>
          <p:cNvPr id="7" name="Straight Arrow Connector 6">
            <a:extLst>
              <a:ext uri="{FF2B5EF4-FFF2-40B4-BE49-F238E27FC236}">
                <a16:creationId xmlns:a16="http://schemas.microsoft.com/office/drawing/2014/main" id="{2AA1247C-B789-433A-8E10-6FA91FEA20D6}"/>
              </a:ext>
            </a:extLst>
          </p:cNvPr>
          <p:cNvCxnSpPr>
            <a:stCxn id="3" idx="2"/>
            <a:endCxn id="12" idx="0"/>
          </p:cNvCxnSpPr>
          <p:nvPr/>
        </p:nvCxnSpPr>
        <p:spPr>
          <a:xfrm>
            <a:off x="4973689" y="1813561"/>
            <a:ext cx="1" cy="40361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D96041-BBA7-4A03-B9F8-30E520EA6D97}"/>
              </a:ext>
            </a:extLst>
          </p:cNvPr>
          <p:cNvCxnSpPr>
            <a:stCxn id="12" idx="2"/>
            <a:endCxn id="13" idx="0"/>
          </p:cNvCxnSpPr>
          <p:nvPr/>
        </p:nvCxnSpPr>
        <p:spPr>
          <a:xfrm>
            <a:off x="4973690" y="3289667"/>
            <a:ext cx="0" cy="30879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312BED-C3A1-4038-B347-C4FDC75C62D3}"/>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22" name="Rectangle: Rounded Corners 21">
            <a:extLst>
              <a:ext uri="{FF2B5EF4-FFF2-40B4-BE49-F238E27FC236}">
                <a16:creationId xmlns:a16="http://schemas.microsoft.com/office/drawing/2014/main" id="{88343ED1-16CF-48C5-9A4B-EEAD96EFB5FD}"/>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23" name="Rectangle: Rounded Corners 22">
            <a:extLst>
              <a:ext uri="{FF2B5EF4-FFF2-40B4-BE49-F238E27FC236}">
                <a16:creationId xmlns:a16="http://schemas.microsoft.com/office/drawing/2014/main" id="{8E28814D-E2B4-426F-9BD1-4FB78F7E7690}"/>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24" name="Rectangle: Rounded Corners 23">
            <a:extLst>
              <a:ext uri="{FF2B5EF4-FFF2-40B4-BE49-F238E27FC236}">
                <a16:creationId xmlns:a16="http://schemas.microsoft.com/office/drawing/2014/main" id="{0FB4983D-0CE1-48DA-B6AF-CD4BB8DA0476}"/>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25" name="Rectangle: Rounded Corners 24">
            <a:extLst>
              <a:ext uri="{FF2B5EF4-FFF2-40B4-BE49-F238E27FC236}">
                <a16:creationId xmlns:a16="http://schemas.microsoft.com/office/drawing/2014/main" id="{C0A92D34-1C90-47A8-B92F-97476547739B}"/>
              </a:ext>
            </a:extLst>
          </p:cNvPr>
          <p:cNvSpPr/>
          <p:nvPr/>
        </p:nvSpPr>
        <p:spPr>
          <a:xfrm>
            <a:off x="73289" y="142475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26" name="Rectangle: Rounded Corners 25">
            <a:extLst>
              <a:ext uri="{FF2B5EF4-FFF2-40B4-BE49-F238E27FC236}">
                <a16:creationId xmlns:a16="http://schemas.microsoft.com/office/drawing/2014/main" id="{98BCDFEC-5510-42CB-ACA9-9C7125A3C2FB}"/>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27" name="Rectangle: Rounded Corners 26">
            <a:extLst>
              <a:ext uri="{FF2B5EF4-FFF2-40B4-BE49-F238E27FC236}">
                <a16:creationId xmlns:a16="http://schemas.microsoft.com/office/drawing/2014/main" id="{18234223-106F-49C6-92C7-3B1F5E2465D2}"/>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342366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25206F2-B295-4295-8F66-5E3C7078ED43}"/>
              </a:ext>
            </a:extLst>
          </p:cNvPr>
          <p:cNvSpPr/>
          <p:nvPr/>
        </p:nvSpPr>
        <p:spPr>
          <a:xfrm>
            <a:off x="2425911" y="865004"/>
            <a:ext cx="2513598" cy="835249"/>
          </a:xfrm>
          <a:prstGeom prst="roundRect">
            <a:avLst/>
          </a:pr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i="1">
                <a:solidFill>
                  <a:srgbClr val="000000"/>
                </a:solidFill>
              </a:rPr>
              <a:t>What is the </a:t>
            </a:r>
            <a:r>
              <a:rPr lang="en-US" sz="1300" b="1" i="1">
                <a:solidFill>
                  <a:schemeClr val="tx1"/>
                </a:solidFill>
              </a:rPr>
              <a:t>overall purpose</a:t>
            </a:r>
            <a:r>
              <a:rPr lang="en-US" sz="1300" i="1">
                <a:solidFill>
                  <a:srgbClr val="000000"/>
                </a:solidFill>
              </a:rPr>
              <a:t> of the System-of-Systems?</a:t>
            </a:r>
            <a:endParaRPr lang="en-US" sz="1300" i="1">
              <a:solidFill>
                <a:srgbClr val="000000"/>
              </a:solidFill>
              <a:ea typeface="+mn-lt"/>
              <a:cs typeface="+mn-lt"/>
            </a:endParaRPr>
          </a:p>
        </p:txBody>
      </p:sp>
      <p:pic>
        <p:nvPicPr>
          <p:cNvPr id="4" name="Graphic 3" descr="Question mark">
            <a:extLst>
              <a:ext uri="{FF2B5EF4-FFF2-40B4-BE49-F238E27FC236}">
                <a16:creationId xmlns:a16="http://schemas.microsoft.com/office/drawing/2014/main" id="{D61C26DF-0014-40D6-9D3F-330E0E7F11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6558" r="21540"/>
          <a:stretch/>
        </p:blipFill>
        <p:spPr>
          <a:xfrm>
            <a:off x="1688343" y="824325"/>
            <a:ext cx="566019" cy="914400"/>
          </a:xfrm>
          <a:prstGeom prst="rect">
            <a:avLst/>
          </a:prstGeom>
        </p:spPr>
      </p:pic>
      <p:pic>
        <p:nvPicPr>
          <p:cNvPr id="6" name="Graphic 5" descr="Group of men">
            <a:extLst>
              <a:ext uri="{FF2B5EF4-FFF2-40B4-BE49-F238E27FC236}">
                <a16:creationId xmlns:a16="http://schemas.microsoft.com/office/drawing/2014/main" id="{079DAFD1-4F57-493B-AD80-A5141F52A8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17504" y="1829185"/>
            <a:ext cx="914400" cy="914400"/>
          </a:xfrm>
          <a:prstGeom prst="rect">
            <a:avLst/>
          </a:prstGeom>
        </p:spPr>
      </p:pic>
      <p:grpSp>
        <p:nvGrpSpPr>
          <p:cNvPr id="24" name="Group 23">
            <a:extLst>
              <a:ext uri="{FF2B5EF4-FFF2-40B4-BE49-F238E27FC236}">
                <a16:creationId xmlns:a16="http://schemas.microsoft.com/office/drawing/2014/main" id="{B70D1CF2-68CE-446B-8440-C2D34E6DCD66}"/>
              </a:ext>
            </a:extLst>
          </p:cNvPr>
          <p:cNvGrpSpPr/>
          <p:nvPr/>
        </p:nvGrpSpPr>
        <p:grpSpPr>
          <a:xfrm>
            <a:off x="1491369" y="2834954"/>
            <a:ext cx="879451" cy="823732"/>
            <a:chOff x="7523659" y="1652338"/>
            <a:chExt cx="879451" cy="823732"/>
          </a:xfrm>
        </p:grpSpPr>
        <p:pic>
          <p:nvPicPr>
            <p:cNvPr id="8" name="Graphic 7" descr="Helicopter">
              <a:extLst>
                <a:ext uri="{FF2B5EF4-FFF2-40B4-BE49-F238E27FC236}">
                  <a16:creationId xmlns:a16="http://schemas.microsoft.com/office/drawing/2014/main" id="{0FFC3F97-7F4D-4FC2-8781-E473251978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23659" y="1686842"/>
              <a:ext cx="482857" cy="482857"/>
            </a:xfrm>
            <a:prstGeom prst="rect">
              <a:avLst/>
            </a:prstGeom>
          </p:spPr>
        </p:pic>
        <p:pic>
          <p:nvPicPr>
            <p:cNvPr id="19" name="Graphic 18" descr="Truck">
              <a:extLst>
                <a:ext uri="{FF2B5EF4-FFF2-40B4-BE49-F238E27FC236}">
                  <a16:creationId xmlns:a16="http://schemas.microsoft.com/office/drawing/2014/main" id="{95DC878F-58C5-4067-BFB7-8F7A4109F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7035" y="1993213"/>
              <a:ext cx="482857" cy="482857"/>
            </a:xfrm>
            <a:prstGeom prst="rect">
              <a:avLst/>
            </a:prstGeom>
          </p:spPr>
        </p:pic>
        <p:pic>
          <p:nvPicPr>
            <p:cNvPr id="23" name="Graphic 22" descr="Home">
              <a:extLst>
                <a:ext uri="{FF2B5EF4-FFF2-40B4-BE49-F238E27FC236}">
                  <a16:creationId xmlns:a16="http://schemas.microsoft.com/office/drawing/2014/main" id="{C8CC573C-0E97-4D50-B703-9585C612A6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20253" y="1652338"/>
              <a:ext cx="482857" cy="482857"/>
            </a:xfrm>
            <a:prstGeom prst="rect">
              <a:avLst/>
            </a:prstGeom>
          </p:spPr>
        </p:pic>
      </p:grpSp>
      <p:grpSp>
        <p:nvGrpSpPr>
          <p:cNvPr id="40" name="Group 39">
            <a:extLst>
              <a:ext uri="{FF2B5EF4-FFF2-40B4-BE49-F238E27FC236}">
                <a16:creationId xmlns:a16="http://schemas.microsoft.com/office/drawing/2014/main" id="{219F9AEA-A65F-4453-8DCC-14DC24825355}"/>
              </a:ext>
            </a:extLst>
          </p:cNvPr>
          <p:cNvGrpSpPr/>
          <p:nvPr/>
        </p:nvGrpSpPr>
        <p:grpSpPr>
          <a:xfrm>
            <a:off x="5148307" y="994027"/>
            <a:ext cx="809609" cy="791514"/>
            <a:chOff x="6271406" y="2194565"/>
            <a:chExt cx="809609" cy="791514"/>
          </a:xfrm>
        </p:grpSpPr>
        <p:pic>
          <p:nvPicPr>
            <p:cNvPr id="26" name="Graphic 25" descr="Maximize">
              <a:extLst>
                <a:ext uri="{FF2B5EF4-FFF2-40B4-BE49-F238E27FC236}">
                  <a16:creationId xmlns:a16="http://schemas.microsoft.com/office/drawing/2014/main" id="{D825617A-C607-45D9-85B2-D075948608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71406" y="2194565"/>
              <a:ext cx="645735" cy="645735"/>
            </a:xfrm>
            <a:prstGeom prst="rect">
              <a:avLst/>
            </a:prstGeom>
          </p:spPr>
        </p:pic>
        <p:pic>
          <p:nvPicPr>
            <p:cNvPr id="28" name="Graphic 27" descr="Minimize">
              <a:extLst>
                <a:ext uri="{FF2B5EF4-FFF2-40B4-BE49-F238E27FC236}">
                  <a16:creationId xmlns:a16="http://schemas.microsoft.com/office/drawing/2014/main" id="{F59824BF-B25A-4045-957D-8F912B60620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35281" y="2340345"/>
              <a:ext cx="645734" cy="645734"/>
            </a:xfrm>
            <a:prstGeom prst="rect">
              <a:avLst/>
            </a:prstGeom>
          </p:spPr>
        </p:pic>
      </p:grpSp>
      <p:pic>
        <p:nvPicPr>
          <p:cNvPr id="33" name="Graphic 32" descr="Lock">
            <a:extLst>
              <a:ext uri="{FF2B5EF4-FFF2-40B4-BE49-F238E27FC236}">
                <a16:creationId xmlns:a16="http://schemas.microsoft.com/office/drawing/2014/main" id="{8BDC46D2-47F1-48E5-9E41-B7A2CA93C64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47827" y="1855258"/>
            <a:ext cx="914400" cy="914400"/>
          </a:xfrm>
          <a:prstGeom prst="rect">
            <a:avLst/>
          </a:prstGeom>
        </p:spPr>
      </p:pic>
      <p:pic>
        <p:nvPicPr>
          <p:cNvPr id="35" name="Graphic 34" descr="Disconnected">
            <a:extLst>
              <a:ext uri="{FF2B5EF4-FFF2-40B4-BE49-F238E27FC236}">
                <a16:creationId xmlns:a16="http://schemas.microsoft.com/office/drawing/2014/main" id="{80EBB3E7-2BAE-45D9-B7E9-F8945CBDA77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17102" y="3842519"/>
            <a:ext cx="914400" cy="914400"/>
          </a:xfrm>
          <a:prstGeom prst="rect">
            <a:avLst/>
          </a:prstGeom>
        </p:spPr>
      </p:pic>
      <p:pic>
        <p:nvPicPr>
          <p:cNvPr id="37" name="Graphic 36" descr="Earth globe Africa and Europe">
            <a:extLst>
              <a:ext uri="{FF2B5EF4-FFF2-40B4-BE49-F238E27FC236}">
                <a16:creationId xmlns:a16="http://schemas.microsoft.com/office/drawing/2014/main" id="{B8413C88-80A0-4CD8-8446-C255DB32A38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41734" y="2855383"/>
            <a:ext cx="914400" cy="914400"/>
          </a:xfrm>
          <a:prstGeom prst="rect">
            <a:avLst/>
          </a:prstGeom>
        </p:spPr>
      </p:pic>
      <p:pic>
        <p:nvPicPr>
          <p:cNvPr id="39" name="Graphic 38" descr="Robot">
            <a:extLst>
              <a:ext uri="{FF2B5EF4-FFF2-40B4-BE49-F238E27FC236}">
                <a16:creationId xmlns:a16="http://schemas.microsoft.com/office/drawing/2014/main" id="{D6F12C42-4E53-4718-9CDB-2FD5B125369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86734" y="3843351"/>
            <a:ext cx="914400" cy="914400"/>
          </a:xfrm>
          <a:prstGeom prst="rect">
            <a:avLst/>
          </a:prstGeom>
        </p:spPr>
      </p:pic>
      <p:sp>
        <p:nvSpPr>
          <p:cNvPr id="3" name="Slide Number Placeholder 2">
            <a:extLst>
              <a:ext uri="{FF2B5EF4-FFF2-40B4-BE49-F238E27FC236}">
                <a16:creationId xmlns:a16="http://schemas.microsoft.com/office/drawing/2014/main" id="{6425EEE7-55EE-403B-BCDA-781DB7F0707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13</a:t>
            </a:fld>
            <a:endParaRPr lang="fr"/>
          </a:p>
        </p:txBody>
      </p:sp>
      <p:sp>
        <p:nvSpPr>
          <p:cNvPr id="27" name="Rectangle: Rounded Corners 26">
            <a:extLst>
              <a:ext uri="{FF2B5EF4-FFF2-40B4-BE49-F238E27FC236}">
                <a16:creationId xmlns:a16="http://schemas.microsoft.com/office/drawing/2014/main" id="{BE598548-4CE7-4407-8405-26DBCBF134EB}"/>
              </a:ext>
            </a:extLst>
          </p:cNvPr>
          <p:cNvSpPr/>
          <p:nvPr/>
        </p:nvSpPr>
        <p:spPr>
          <a:xfrm>
            <a:off x="2451888" y="1897600"/>
            <a:ext cx="2468138" cy="815766"/>
          </a:xfrm>
          <a:prstGeom prst="roundRect">
            <a:avLst/>
          </a:pr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i="1">
                <a:solidFill>
                  <a:schemeClr val="tx1"/>
                </a:solidFill>
              </a:rPr>
              <a:t>Who </a:t>
            </a:r>
            <a:r>
              <a:rPr lang="en-US" sz="1300" i="1">
                <a:solidFill>
                  <a:schemeClr val="tx1"/>
                </a:solidFill>
              </a:rPr>
              <a:t>is going to use it, </a:t>
            </a:r>
            <a:r>
              <a:rPr lang="en-US" sz="1300" b="1" i="1">
                <a:solidFill>
                  <a:schemeClr val="tx1"/>
                </a:solidFill>
              </a:rPr>
              <a:t>why </a:t>
            </a:r>
            <a:r>
              <a:rPr lang="en-US" sz="1300" i="1">
                <a:solidFill>
                  <a:schemeClr val="tx1"/>
                </a:solidFill>
              </a:rPr>
              <a:t>will they use it, and </a:t>
            </a:r>
            <a:r>
              <a:rPr lang="en-US" sz="1300" b="1" i="1">
                <a:solidFill>
                  <a:schemeClr val="tx1"/>
                </a:solidFill>
              </a:rPr>
              <a:t>how </a:t>
            </a:r>
            <a:r>
              <a:rPr lang="en-US" sz="1300" i="1">
                <a:solidFill>
                  <a:schemeClr val="tx1"/>
                </a:solidFill>
              </a:rPr>
              <a:t>will they use it?</a:t>
            </a:r>
            <a:endParaRPr lang="en-US" sz="1300" i="1">
              <a:solidFill>
                <a:schemeClr val="tx1"/>
              </a:solidFill>
              <a:cs typeface="Arial"/>
            </a:endParaRPr>
          </a:p>
        </p:txBody>
      </p:sp>
      <p:sp>
        <p:nvSpPr>
          <p:cNvPr id="29" name="Rectangle: Rounded Corners 28">
            <a:extLst>
              <a:ext uri="{FF2B5EF4-FFF2-40B4-BE49-F238E27FC236}">
                <a16:creationId xmlns:a16="http://schemas.microsoft.com/office/drawing/2014/main" id="{BC7FEC18-9163-4877-BD56-09B5C3668D18}"/>
              </a:ext>
            </a:extLst>
          </p:cNvPr>
          <p:cNvSpPr/>
          <p:nvPr/>
        </p:nvSpPr>
        <p:spPr>
          <a:xfrm>
            <a:off x="2477864" y="2910713"/>
            <a:ext cx="2468138" cy="796283"/>
          </a:xfrm>
          <a:prstGeom prst="roundRect">
            <a:avLst/>
          </a:pr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i="1">
                <a:solidFill>
                  <a:schemeClr val="tx1"/>
                </a:solidFill>
              </a:rPr>
              <a:t>What </a:t>
            </a:r>
            <a:r>
              <a:rPr lang="en-US" sz="1300" b="1" i="1">
                <a:solidFill>
                  <a:schemeClr val="tx1"/>
                </a:solidFill>
              </a:rPr>
              <a:t>elements </a:t>
            </a:r>
            <a:r>
              <a:rPr lang="en-US" sz="1300" i="1">
                <a:solidFill>
                  <a:schemeClr val="tx1"/>
                </a:solidFill>
              </a:rPr>
              <a:t>does the network consist of?</a:t>
            </a:r>
            <a:endParaRPr lang="en-US" sz="1300" i="1">
              <a:solidFill>
                <a:schemeClr val="tx1"/>
              </a:solidFill>
              <a:ea typeface="+mn-lt"/>
              <a:cs typeface="+mn-lt"/>
            </a:endParaRPr>
          </a:p>
        </p:txBody>
      </p:sp>
      <p:sp>
        <p:nvSpPr>
          <p:cNvPr id="30" name="Rectangle: Rounded Corners 29">
            <a:extLst>
              <a:ext uri="{FF2B5EF4-FFF2-40B4-BE49-F238E27FC236}">
                <a16:creationId xmlns:a16="http://schemas.microsoft.com/office/drawing/2014/main" id="{C4DFDFE3-C6C3-4BD2-84C0-6716ACF9CBFA}"/>
              </a:ext>
            </a:extLst>
          </p:cNvPr>
          <p:cNvSpPr/>
          <p:nvPr/>
        </p:nvSpPr>
        <p:spPr>
          <a:xfrm>
            <a:off x="2477862" y="3904344"/>
            <a:ext cx="2461644" cy="796283"/>
          </a:xfrm>
          <a:prstGeom prst="roundRect">
            <a:avLst/>
          </a:pr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i="1">
                <a:solidFill>
                  <a:schemeClr val="tx1"/>
                </a:solidFill>
              </a:rPr>
              <a:t>What does each element </a:t>
            </a:r>
            <a:r>
              <a:rPr lang="en-US" sz="1300" b="1" i="1">
                <a:solidFill>
                  <a:schemeClr val="tx1"/>
                </a:solidFill>
              </a:rPr>
              <a:t>interface </a:t>
            </a:r>
            <a:r>
              <a:rPr lang="en-US" sz="1300" i="1">
                <a:solidFill>
                  <a:schemeClr val="tx1"/>
                </a:solidFill>
              </a:rPr>
              <a:t>with (externally and internally)?</a:t>
            </a:r>
            <a:endParaRPr lang="en-US" sz="1300" i="1">
              <a:solidFill>
                <a:schemeClr val="tx1"/>
              </a:solidFill>
              <a:cs typeface="Arial"/>
            </a:endParaRPr>
          </a:p>
        </p:txBody>
      </p:sp>
      <p:sp>
        <p:nvSpPr>
          <p:cNvPr id="31" name="Rectangle: Rounded Corners 30">
            <a:extLst>
              <a:ext uri="{FF2B5EF4-FFF2-40B4-BE49-F238E27FC236}">
                <a16:creationId xmlns:a16="http://schemas.microsoft.com/office/drawing/2014/main" id="{E1F60DCC-860C-4426-868D-7187A54BDA55}"/>
              </a:ext>
            </a:extLst>
          </p:cNvPr>
          <p:cNvSpPr/>
          <p:nvPr/>
        </p:nvSpPr>
        <p:spPr>
          <a:xfrm>
            <a:off x="6095200" y="865003"/>
            <a:ext cx="2513598" cy="835249"/>
          </a:xfrm>
          <a:prstGeom prst="roundRect">
            <a:avLst/>
          </a:pr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i="1">
                <a:solidFill>
                  <a:srgbClr val="000000"/>
                </a:solidFill>
              </a:rPr>
              <a:t>What are the </a:t>
            </a:r>
            <a:r>
              <a:rPr lang="en-US" sz="1300" b="1" i="1">
                <a:solidFill>
                  <a:schemeClr val="tx1"/>
                </a:solidFill>
              </a:rPr>
              <a:t>functions</a:t>
            </a:r>
            <a:r>
              <a:rPr lang="en-US" sz="1300" b="1" i="1">
                <a:solidFill>
                  <a:schemeClr val="accent4"/>
                </a:solidFill>
              </a:rPr>
              <a:t> </a:t>
            </a:r>
            <a:r>
              <a:rPr lang="en-US" sz="1300" i="1">
                <a:solidFill>
                  <a:srgbClr val="000000"/>
                </a:solidFill>
              </a:rPr>
              <a:t>of each element?</a:t>
            </a:r>
            <a:endParaRPr lang="en-US" sz="1300" i="1">
              <a:solidFill>
                <a:srgbClr val="000000"/>
              </a:solidFill>
              <a:ea typeface="+mn-lt"/>
              <a:cs typeface="+mn-lt"/>
            </a:endParaRPr>
          </a:p>
        </p:txBody>
      </p:sp>
      <p:sp>
        <p:nvSpPr>
          <p:cNvPr id="32" name="Rectangle: Rounded Corners 31">
            <a:extLst>
              <a:ext uri="{FF2B5EF4-FFF2-40B4-BE49-F238E27FC236}">
                <a16:creationId xmlns:a16="http://schemas.microsoft.com/office/drawing/2014/main" id="{9348EC4D-8EA6-4F68-A6D9-97B1CA045F60}"/>
              </a:ext>
            </a:extLst>
          </p:cNvPr>
          <p:cNvSpPr/>
          <p:nvPr/>
        </p:nvSpPr>
        <p:spPr>
          <a:xfrm>
            <a:off x="6095199" y="1897599"/>
            <a:ext cx="2513598" cy="815766"/>
          </a:xfrm>
          <a:prstGeom prst="roundRect">
            <a:avLst/>
          </a:pr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i="1">
                <a:solidFill>
                  <a:schemeClr val="tx1"/>
                </a:solidFill>
              </a:rPr>
              <a:t>What are the </a:t>
            </a:r>
            <a:r>
              <a:rPr lang="en-US" sz="1300" b="1" i="1">
                <a:solidFill>
                  <a:schemeClr val="tx1"/>
                </a:solidFill>
              </a:rPr>
              <a:t>constraints </a:t>
            </a:r>
            <a:r>
              <a:rPr lang="en-US" sz="1300" i="1">
                <a:solidFill>
                  <a:schemeClr val="tx1"/>
                </a:solidFill>
              </a:rPr>
              <a:t>on each element?</a:t>
            </a:r>
            <a:endParaRPr lang="en-US" sz="1300" i="1">
              <a:solidFill>
                <a:schemeClr val="tx1"/>
              </a:solidFill>
              <a:ea typeface="+mn-lt"/>
              <a:cs typeface="+mn-lt"/>
            </a:endParaRPr>
          </a:p>
        </p:txBody>
      </p:sp>
      <p:sp>
        <p:nvSpPr>
          <p:cNvPr id="34" name="Rectangle: Rounded Corners 33">
            <a:extLst>
              <a:ext uri="{FF2B5EF4-FFF2-40B4-BE49-F238E27FC236}">
                <a16:creationId xmlns:a16="http://schemas.microsoft.com/office/drawing/2014/main" id="{EFB43BD4-6BD7-4842-A926-B76EE50F8B5C}"/>
              </a:ext>
            </a:extLst>
          </p:cNvPr>
          <p:cNvSpPr/>
          <p:nvPr/>
        </p:nvSpPr>
        <p:spPr>
          <a:xfrm>
            <a:off x="6095199" y="2917208"/>
            <a:ext cx="2513598" cy="789788"/>
          </a:xfrm>
          <a:prstGeom prst="roundRect">
            <a:avLst/>
          </a:pr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i="1">
                <a:solidFill>
                  <a:schemeClr val="tx1"/>
                </a:solidFill>
              </a:rPr>
              <a:t>Where </a:t>
            </a:r>
            <a:r>
              <a:rPr lang="en-US" sz="1300" i="1">
                <a:solidFill>
                  <a:schemeClr val="tx1"/>
                </a:solidFill>
              </a:rPr>
              <a:t>will the network be located, and what is its physical layout?</a:t>
            </a:r>
            <a:endParaRPr lang="en-US" sz="1300" i="1">
              <a:solidFill>
                <a:schemeClr val="tx1"/>
              </a:solidFill>
              <a:ea typeface="+mn-lt"/>
              <a:cs typeface="+mn-lt"/>
            </a:endParaRPr>
          </a:p>
        </p:txBody>
      </p:sp>
      <p:sp>
        <p:nvSpPr>
          <p:cNvPr id="36" name="Rectangle: Rounded Corners 35">
            <a:extLst>
              <a:ext uri="{FF2B5EF4-FFF2-40B4-BE49-F238E27FC236}">
                <a16:creationId xmlns:a16="http://schemas.microsoft.com/office/drawing/2014/main" id="{624C2C4C-5F78-4E28-9573-93A2EDCCEDCC}"/>
              </a:ext>
            </a:extLst>
          </p:cNvPr>
          <p:cNvSpPr/>
          <p:nvPr/>
        </p:nvSpPr>
        <p:spPr>
          <a:xfrm>
            <a:off x="6140659" y="3904343"/>
            <a:ext cx="2513598" cy="796283"/>
          </a:xfrm>
          <a:prstGeom prst="roundRect">
            <a:avLst/>
          </a:pr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i="1">
                <a:solidFill>
                  <a:schemeClr val="tx1"/>
                </a:solidFill>
              </a:rPr>
              <a:t>What </a:t>
            </a:r>
            <a:r>
              <a:rPr lang="en-US" sz="1300" b="1" i="1">
                <a:solidFill>
                  <a:schemeClr val="tx1"/>
                </a:solidFill>
              </a:rPr>
              <a:t>technologies </a:t>
            </a:r>
            <a:r>
              <a:rPr lang="en-US" sz="1300" i="1">
                <a:solidFill>
                  <a:schemeClr val="tx1"/>
                </a:solidFill>
              </a:rPr>
              <a:t>(future or present) will be leveraged to support the system?</a:t>
            </a:r>
            <a:endParaRPr lang="en-US" sz="1300" i="1">
              <a:solidFill>
                <a:schemeClr val="tx1"/>
              </a:solidFill>
              <a:cs typeface="Arial"/>
            </a:endParaRPr>
          </a:p>
        </p:txBody>
      </p:sp>
      <p:sp>
        <p:nvSpPr>
          <p:cNvPr id="42" name="Title 4">
            <a:extLst>
              <a:ext uri="{FF2B5EF4-FFF2-40B4-BE49-F238E27FC236}">
                <a16:creationId xmlns:a16="http://schemas.microsoft.com/office/drawing/2014/main" id="{FFCFEA89-59F6-4F0E-9885-7AE043AAD58E}"/>
              </a:ext>
            </a:extLst>
          </p:cNvPr>
          <p:cNvSpPr>
            <a:spLocks noGrp="1"/>
          </p:cNvSpPr>
          <p:nvPr>
            <p:ph type="title"/>
          </p:nvPr>
        </p:nvSpPr>
        <p:spPr>
          <a:xfrm>
            <a:off x="1431889" y="106204"/>
            <a:ext cx="7083600" cy="994200"/>
          </a:xfrm>
        </p:spPr>
        <p:txBody>
          <a:bodyPr/>
          <a:lstStyle/>
          <a:p>
            <a:r>
              <a:rPr lang="en-US" sz="3100">
                <a:latin typeface="+mj-lt"/>
              </a:rPr>
              <a:t>How would a </a:t>
            </a:r>
            <a:r>
              <a:rPr lang="en-US" sz="3100" err="1">
                <a:latin typeface="+mj-lt"/>
              </a:rPr>
              <a:t>SoS</a:t>
            </a:r>
            <a:r>
              <a:rPr lang="en-US" sz="3100">
                <a:latin typeface="+mj-lt"/>
              </a:rPr>
              <a:t> be Scoped?</a:t>
            </a:r>
          </a:p>
        </p:txBody>
      </p:sp>
      <p:sp>
        <p:nvSpPr>
          <p:cNvPr id="47" name="TextBox 46">
            <a:extLst>
              <a:ext uri="{FF2B5EF4-FFF2-40B4-BE49-F238E27FC236}">
                <a16:creationId xmlns:a16="http://schemas.microsoft.com/office/drawing/2014/main" id="{8FB80FE4-3D48-43C2-B5B7-83EEBF1DD7C7}"/>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41" name="Rectangle: Rounded Corners 40">
            <a:extLst>
              <a:ext uri="{FF2B5EF4-FFF2-40B4-BE49-F238E27FC236}">
                <a16:creationId xmlns:a16="http://schemas.microsoft.com/office/drawing/2014/main" id="{C5FDC0CC-400E-4E33-B396-21C63DF35C52}"/>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8" name="Rectangle: Rounded Corners 47">
            <a:extLst>
              <a:ext uri="{FF2B5EF4-FFF2-40B4-BE49-F238E27FC236}">
                <a16:creationId xmlns:a16="http://schemas.microsoft.com/office/drawing/2014/main" id="{5223DC3A-1C70-49FA-A303-EFEF048B89AD}"/>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9" name="Rectangle: Rounded Corners 48">
            <a:extLst>
              <a:ext uri="{FF2B5EF4-FFF2-40B4-BE49-F238E27FC236}">
                <a16:creationId xmlns:a16="http://schemas.microsoft.com/office/drawing/2014/main" id="{DB641FC6-A28B-48E7-AD8C-874929B392AF}"/>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50" name="Rectangle: Rounded Corners 49">
            <a:extLst>
              <a:ext uri="{FF2B5EF4-FFF2-40B4-BE49-F238E27FC236}">
                <a16:creationId xmlns:a16="http://schemas.microsoft.com/office/drawing/2014/main" id="{D469679C-B004-42C6-A12F-F9A427717F6B}"/>
              </a:ext>
            </a:extLst>
          </p:cNvPr>
          <p:cNvSpPr/>
          <p:nvPr/>
        </p:nvSpPr>
        <p:spPr>
          <a:xfrm>
            <a:off x="73289" y="142475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51" name="Rectangle: Rounded Corners 50">
            <a:extLst>
              <a:ext uri="{FF2B5EF4-FFF2-40B4-BE49-F238E27FC236}">
                <a16:creationId xmlns:a16="http://schemas.microsoft.com/office/drawing/2014/main" id="{3CCC8267-EB9C-47F8-BC8B-6F63D4C8BE78}"/>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52" name="Rectangle: Rounded Corners 51">
            <a:extLst>
              <a:ext uri="{FF2B5EF4-FFF2-40B4-BE49-F238E27FC236}">
                <a16:creationId xmlns:a16="http://schemas.microsoft.com/office/drawing/2014/main" id="{3924E259-5694-49D3-8BAF-DF7460B83500}"/>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190972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29" grpId="0" animBg="1"/>
      <p:bldP spid="30" grpId="0" animBg="1"/>
      <p:bldP spid="31" grpId="0" animBg="1"/>
      <p:bldP spid="32" grpId="0" animBg="1"/>
      <p:bldP spid="34"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85CC08-655E-4FE6-BA31-130C882395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a:t>14</a:t>
            </a:fld>
            <a:endParaRPr lang="fr"/>
          </a:p>
        </p:txBody>
      </p:sp>
      <p:grpSp>
        <p:nvGrpSpPr>
          <p:cNvPr id="12" name="Group 11">
            <a:extLst>
              <a:ext uri="{FF2B5EF4-FFF2-40B4-BE49-F238E27FC236}">
                <a16:creationId xmlns:a16="http://schemas.microsoft.com/office/drawing/2014/main" id="{FCAC6DF8-B015-43ED-ADB1-490137F1EEFA}"/>
              </a:ext>
            </a:extLst>
          </p:cNvPr>
          <p:cNvGrpSpPr/>
          <p:nvPr/>
        </p:nvGrpSpPr>
        <p:grpSpPr>
          <a:xfrm>
            <a:off x="3411579" y="1887227"/>
            <a:ext cx="3618136" cy="754354"/>
            <a:chOff x="3216750" y="2978273"/>
            <a:chExt cx="8433398" cy="1774303"/>
          </a:xfrm>
        </p:grpSpPr>
        <p:sp>
          <p:nvSpPr>
            <p:cNvPr id="13" name="Freeform: Shape 12">
              <a:extLst>
                <a:ext uri="{FF2B5EF4-FFF2-40B4-BE49-F238E27FC236}">
                  <a16:creationId xmlns:a16="http://schemas.microsoft.com/office/drawing/2014/main" id="{F703019E-FAFC-41DF-A37D-124C3172BB38}"/>
                </a:ext>
              </a:extLst>
            </p:cNvPr>
            <p:cNvSpPr/>
            <p:nvPr/>
          </p:nvSpPr>
          <p:spPr>
            <a:xfrm>
              <a:off x="3216750" y="2978273"/>
              <a:ext cx="8433398" cy="1774303"/>
            </a:xfrm>
            <a:custGeom>
              <a:avLst/>
              <a:gdLst>
                <a:gd name="connsiteX0" fmla="*/ 10061661 w 11244530"/>
                <a:gd name="connsiteY0" fmla="*/ 0 h 2365737"/>
                <a:gd name="connsiteX1" fmla="*/ 10148672 w 11244530"/>
                <a:gd name="connsiteY1" fmla="*/ 36041 h 2365737"/>
                <a:gd name="connsiteX2" fmla="*/ 11208490 w 11244530"/>
                <a:gd name="connsiteY2" fmla="*/ 1095859 h 2365737"/>
                <a:gd name="connsiteX3" fmla="*/ 11208490 w 11244530"/>
                <a:gd name="connsiteY3" fmla="*/ 1269879 h 2365737"/>
                <a:gd name="connsiteX4" fmla="*/ 10148672 w 11244530"/>
                <a:gd name="connsiteY4" fmla="*/ 2329697 h 2365737"/>
                <a:gd name="connsiteX5" fmla="*/ 9974651 w 11244530"/>
                <a:gd name="connsiteY5" fmla="*/ 2329697 h 2365737"/>
                <a:gd name="connsiteX6" fmla="*/ 9073634 w 11244530"/>
                <a:gd name="connsiteY6" fmla="*/ 1428680 h 2365737"/>
                <a:gd name="connsiteX7" fmla="*/ 9197093 w 11244530"/>
                <a:gd name="connsiteY7" fmla="*/ 1305221 h 2365737"/>
                <a:gd name="connsiteX8" fmla="*/ 10040627 w 11244530"/>
                <a:gd name="connsiteY8" fmla="*/ 2148755 h 2365737"/>
                <a:gd name="connsiteX9" fmla="*/ 10084920 w 11244530"/>
                <a:gd name="connsiteY9" fmla="*/ 2148755 h 2365737"/>
                <a:gd name="connsiteX10" fmla="*/ 11027548 w 11244530"/>
                <a:gd name="connsiteY10" fmla="*/ 1206128 h 2365737"/>
                <a:gd name="connsiteX11" fmla="*/ 11027548 w 11244530"/>
                <a:gd name="connsiteY11" fmla="*/ 1161835 h 2365737"/>
                <a:gd name="connsiteX12" fmla="*/ 10084920 w 11244530"/>
                <a:gd name="connsiteY12" fmla="*/ 219207 h 2365737"/>
                <a:gd name="connsiteX13" fmla="*/ 10062774 w 11244530"/>
                <a:gd name="connsiteY13" fmla="*/ 210033 h 2365737"/>
                <a:gd name="connsiteX14" fmla="*/ 10040627 w 11244530"/>
                <a:gd name="connsiteY14" fmla="*/ 219207 h 2365737"/>
                <a:gd name="connsiteX15" fmla="*/ 9452862 w 11244530"/>
                <a:gd name="connsiteY15" fmla="*/ 806972 h 2365737"/>
                <a:gd name="connsiteX16" fmla="*/ 9451755 w 11244530"/>
                <a:gd name="connsiteY16" fmla="*/ 805864 h 2365737"/>
                <a:gd name="connsiteX17" fmla="*/ 8989711 w 11244530"/>
                <a:gd name="connsiteY17" fmla="*/ 1267908 h 2365737"/>
                <a:gd name="connsiteX18" fmla="*/ 8988403 w 11244530"/>
                <a:gd name="connsiteY18" fmla="*/ 1269879 h 2365737"/>
                <a:gd name="connsiteX19" fmla="*/ 7928585 w 11244530"/>
                <a:gd name="connsiteY19" fmla="*/ 2329697 h 2365737"/>
                <a:gd name="connsiteX20" fmla="*/ 7754564 w 11244530"/>
                <a:gd name="connsiteY20" fmla="*/ 2329697 h 2365737"/>
                <a:gd name="connsiteX21" fmla="*/ 6854919 w 11244530"/>
                <a:gd name="connsiteY21" fmla="*/ 1430050 h 2365737"/>
                <a:gd name="connsiteX22" fmla="*/ 6978376 w 11244530"/>
                <a:gd name="connsiteY22" fmla="*/ 1306591 h 2365737"/>
                <a:gd name="connsiteX23" fmla="*/ 7820540 w 11244530"/>
                <a:gd name="connsiteY23" fmla="*/ 2148755 h 2365737"/>
                <a:gd name="connsiteX24" fmla="*/ 7864833 w 11244530"/>
                <a:gd name="connsiteY24" fmla="*/ 2148755 h 2365737"/>
                <a:gd name="connsiteX25" fmla="*/ 8807461 w 11244530"/>
                <a:gd name="connsiteY25" fmla="*/ 1206128 h 2365737"/>
                <a:gd name="connsiteX26" fmla="*/ 8807863 w 11244530"/>
                <a:gd name="connsiteY26" fmla="*/ 1205155 h 2365737"/>
                <a:gd name="connsiteX27" fmla="*/ 8910234 w 11244530"/>
                <a:gd name="connsiteY27" fmla="*/ 1102784 h 2365737"/>
                <a:gd name="connsiteX28" fmla="*/ 8914833 w 11244530"/>
                <a:gd name="connsiteY28" fmla="*/ 1095859 h 2365737"/>
                <a:gd name="connsiteX29" fmla="*/ 9974651 w 11244530"/>
                <a:gd name="connsiteY29" fmla="*/ 36041 h 2365737"/>
                <a:gd name="connsiteX30" fmla="*/ 10061661 w 11244530"/>
                <a:gd name="connsiteY30" fmla="*/ 0 h 2365737"/>
                <a:gd name="connsiteX31" fmla="*/ 7841574 w 11244530"/>
                <a:gd name="connsiteY31" fmla="*/ 0 h 2365737"/>
                <a:gd name="connsiteX32" fmla="*/ 7928585 w 11244530"/>
                <a:gd name="connsiteY32" fmla="*/ 36041 h 2365737"/>
                <a:gd name="connsiteX33" fmla="*/ 8830434 w 11244530"/>
                <a:gd name="connsiteY33" fmla="*/ 937891 h 2365737"/>
                <a:gd name="connsiteX34" fmla="*/ 8706976 w 11244530"/>
                <a:gd name="connsiteY34" fmla="*/ 1061350 h 2365737"/>
                <a:gd name="connsiteX35" fmla="*/ 7864833 w 11244530"/>
                <a:gd name="connsiteY35" fmla="*/ 219207 h 2365737"/>
                <a:gd name="connsiteX36" fmla="*/ 7842688 w 11244530"/>
                <a:gd name="connsiteY36" fmla="*/ 210033 h 2365737"/>
                <a:gd name="connsiteX37" fmla="*/ 7820540 w 11244530"/>
                <a:gd name="connsiteY37" fmla="*/ 219207 h 2365737"/>
                <a:gd name="connsiteX38" fmla="*/ 6877913 w 11244530"/>
                <a:gd name="connsiteY38" fmla="*/ 1161835 h 2365737"/>
                <a:gd name="connsiteX39" fmla="*/ 6877541 w 11244530"/>
                <a:gd name="connsiteY39" fmla="*/ 1162735 h 2365737"/>
                <a:gd name="connsiteX40" fmla="*/ 6732572 w 11244530"/>
                <a:gd name="connsiteY40" fmla="*/ 1307704 h 2365737"/>
                <a:gd name="connsiteX41" fmla="*/ 6732131 w 11244530"/>
                <a:gd name="connsiteY41" fmla="*/ 1307262 h 2365737"/>
                <a:gd name="connsiteX42" fmla="*/ 5709696 w 11244530"/>
                <a:gd name="connsiteY42" fmla="*/ 2329697 h 2365737"/>
                <a:gd name="connsiteX43" fmla="*/ 5535676 w 11244530"/>
                <a:gd name="connsiteY43" fmla="*/ 2329697 h 2365737"/>
                <a:gd name="connsiteX44" fmla="*/ 4634621 w 11244530"/>
                <a:gd name="connsiteY44" fmla="*/ 1428642 h 2365737"/>
                <a:gd name="connsiteX45" fmla="*/ 4758079 w 11244530"/>
                <a:gd name="connsiteY45" fmla="*/ 1305183 h 2365737"/>
                <a:gd name="connsiteX46" fmla="*/ 5601651 w 11244530"/>
                <a:gd name="connsiteY46" fmla="*/ 2148755 h 2365737"/>
                <a:gd name="connsiteX47" fmla="*/ 5645944 w 11244530"/>
                <a:gd name="connsiteY47" fmla="*/ 2148755 h 2365737"/>
                <a:gd name="connsiteX48" fmla="*/ 6214284 w 11244530"/>
                <a:gd name="connsiteY48" fmla="*/ 1580415 h 2365737"/>
                <a:gd name="connsiteX49" fmla="*/ 6214771 w 11244530"/>
                <a:gd name="connsiteY49" fmla="*/ 1580902 h 2365737"/>
                <a:gd name="connsiteX50" fmla="*/ 6684730 w 11244530"/>
                <a:gd name="connsiteY50" fmla="*/ 1110943 h 2365737"/>
                <a:gd name="connsiteX51" fmla="*/ 6694748 w 11244530"/>
                <a:gd name="connsiteY51" fmla="*/ 1095859 h 2365737"/>
                <a:gd name="connsiteX52" fmla="*/ 7754564 w 11244530"/>
                <a:gd name="connsiteY52" fmla="*/ 36041 h 2365737"/>
                <a:gd name="connsiteX53" fmla="*/ 7841574 w 11244530"/>
                <a:gd name="connsiteY53" fmla="*/ 0 h 2365737"/>
                <a:gd name="connsiteX54" fmla="*/ 5622686 w 11244530"/>
                <a:gd name="connsiteY54" fmla="*/ 0 h 2365737"/>
                <a:gd name="connsiteX55" fmla="*/ 5709696 w 11244530"/>
                <a:gd name="connsiteY55" fmla="*/ 36041 h 2365737"/>
                <a:gd name="connsiteX56" fmla="*/ 6612318 w 11244530"/>
                <a:gd name="connsiteY56" fmla="*/ 938662 h 2365737"/>
                <a:gd name="connsiteX57" fmla="*/ 6488860 w 11244530"/>
                <a:gd name="connsiteY57" fmla="*/ 1062121 h 2365737"/>
                <a:gd name="connsiteX58" fmla="*/ 5645945 w 11244530"/>
                <a:gd name="connsiteY58" fmla="*/ 219207 h 2365737"/>
                <a:gd name="connsiteX59" fmla="*/ 5623799 w 11244530"/>
                <a:gd name="connsiteY59" fmla="*/ 210033 h 2365737"/>
                <a:gd name="connsiteX60" fmla="*/ 5601651 w 11244530"/>
                <a:gd name="connsiteY60" fmla="*/ 219207 h 2365737"/>
                <a:gd name="connsiteX61" fmla="*/ 5030920 w 11244530"/>
                <a:gd name="connsiteY61" fmla="*/ 789939 h 2365737"/>
                <a:gd name="connsiteX62" fmla="*/ 5029774 w 11244530"/>
                <a:gd name="connsiteY62" fmla="*/ 788793 h 2365737"/>
                <a:gd name="connsiteX63" fmla="*/ 4512274 w 11244530"/>
                <a:gd name="connsiteY63" fmla="*/ 1306295 h 2365737"/>
                <a:gd name="connsiteX64" fmla="*/ 4512222 w 11244530"/>
                <a:gd name="connsiteY64" fmla="*/ 1306243 h 2365737"/>
                <a:gd name="connsiteX65" fmla="*/ 3488769 w 11244530"/>
                <a:gd name="connsiteY65" fmla="*/ 2329697 h 2365737"/>
                <a:gd name="connsiteX66" fmla="*/ 3314749 w 11244530"/>
                <a:gd name="connsiteY66" fmla="*/ 2329696 h 2365737"/>
                <a:gd name="connsiteX67" fmla="*/ 2414267 w 11244530"/>
                <a:gd name="connsiteY67" fmla="*/ 1429215 h 2365737"/>
                <a:gd name="connsiteX68" fmla="*/ 2537726 w 11244530"/>
                <a:gd name="connsiteY68" fmla="*/ 1305756 h 2365737"/>
                <a:gd name="connsiteX69" fmla="*/ 3380724 w 11244530"/>
                <a:gd name="connsiteY69" fmla="*/ 2148755 h 2365737"/>
                <a:gd name="connsiteX70" fmla="*/ 3425017 w 11244530"/>
                <a:gd name="connsiteY70" fmla="*/ 2148755 h 2365737"/>
                <a:gd name="connsiteX71" fmla="*/ 4031068 w 11244530"/>
                <a:gd name="connsiteY71" fmla="*/ 1542704 h 2365737"/>
                <a:gd name="connsiteX72" fmla="*/ 4031165 w 11244530"/>
                <a:gd name="connsiteY72" fmla="*/ 1542802 h 2365737"/>
                <a:gd name="connsiteX73" fmla="*/ 4471410 w 11244530"/>
                <a:gd name="connsiteY73" fmla="*/ 1102559 h 2365737"/>
                <a:gd name="connsiteX74" fmla="*/ 4475858 w 11244530"/>
                <a:gd name="connsiteY74" fmla="*/ 1095859 h 2365737"/>
                <a:gd name="connsiteX75" fmla="*/ 5535676 w 11244530"/>
                <a:gd name="connsiteY75" fmla="*/ 36041 h 2365737"/>
                <a:gd name="connsiteX76" fmla="*/ 5622686 w 11244530"/>
                <a:gd name="connsiteY76" fmla="*/ 0 h 2365737"/>
                <a:gd name="connsiteX77" fmla="*/ 1182871 w 11244530"/>
                <a:gd name="connsiteY77" fmla="*/ 0 h 2365737"/>
                <a:gd name="connsiteX78" fmla="*/ 1269880 w 11244530"/>
                <a:gd name="connsiteY78" fmla="*/ 36041 h 2365737"/>
                <a:gd name="connsiteX79" fmla="*/ 2171666 w 11244530"/>
                <a:gd name="connsiteY79" fmla="*/ 937827 h 2365737"/>
                <a:gd name="connsiteX80" fmla="*/ 2048207 w 11244530"/>
                <a:gd name="connsiteY80" fmla="*/ 1061285 h 2365737"/>
                <a:gd name="connsiteX81" fmla="*/ 1206129 w 11244530"/>
                <a:gd name="connsiteY81" fmla="*/ 219207 h 2365737"/>
                <a:gd name="connsiteX82" fmla="*/ 1183982 w 11244530"/>
                <a:gd name="connsiteY82" fmla="*/ 210033 h 2365737"/>
                <a:gd name="connsiteX83" fmla="*/ 1161836 w 11244530"/>
                <a:gd name="connsiteY83" fmla="*/ 219207 h 2365737"/>
                <a:gd name="connsiteX84" fmla="*/ 219208 w 11244530"/>
                <a:gd name="connsiteY84" fmla="*/ 1161835 h 2365737"/>
                <a:gd name="connsiteX85" fmla="*/ 219208 w 11244530"/>
                <a:gd name="connsiteY85" fmla="*/ 1206128 h 2365737"/>
                <a:gd name="connsiteX86" fmla="*/ 1161835 w 11244530"/>
                <a:gd name="connsiteY86" fmla="*/ 2148755 h 2365737"/>
                <a:gd name="connsiteX87" fmla="*/ 1206129 w 11244530"/>
                <a:gd name="connsiteY87" fmla="*/ 2148755 h 2365737"/>
                <a:gd name="connsiteX88" fmla="*/ 2148756 w 11244530"/>
                <a:gd name="connsiteY88" fmla="*/ 1206127 h 2365737"/>
                <a:gd name="connsiteX89" fmla="*/ 2149249 w 11244530"/>
                <a:gd name="connsiteY89" fmla="*/ 1204938 h 2365737"/>
                <a:gd name="connsiteX90" fmla="*/ 2248215 w 11244530"/>
                <a:gd name="connsiteY90" fmla="*/ 1105972 h 2365737"/>
                <a:gd name="connsiteX91" fmla="*/ 2254932 w 11244530"/>
                <a:gd name="connsiteY91" fmla="*/ 1095859 h 2365737"/>
                <a:gd name="connsiteX92" fmla="*/ 3314749 w 11244530"/>
                <a:gd name="connsiteY92" fmla="*/ 36041 h 2365737"/>
                <a:gd name="connsiteX93" fmla="*/ 3401759 w 11244530"/>
                <a:gd name="connsiteY93" fmla="*/ 0 h 2365737"/>
                <a:gd name="connsiteX94" fmla="*/ 3488769 w 11244530"/>
                <a:gd name="connsiteY94" fmla="*/ 36041 h 2365737"/>
                <a:gd name="connsiteX95" fmla="*/ 4391002 w 11244530"/>
                <a:gd name="connsiteY95" fmla="*/ 938273 h 2365737"/>
                <a:gd name="connsiteX96" fmla="*/ 4267542 w 11244530"/>
                <a:gd name="connsiteY96" fmla="*/ 1061732 h 2365737"/>
                <a:gd name="connsiteX97" fmla="*/ 3425018 w 11244530"/>
                <a:gd name="connsiteY97" fmla="*/ 219207 h 2365737"/>
                <a:gd name="connsiteX98" fmla="*/ 3402872 w 11244530"/>
                <a:gd name="connsiteY98" fmla="*/ 210033 h 2365737"/>
                <a:gd name="connsiteX99" fmla="*/ 3380724 w 11244530"/>
                <a:gd name="connsiteY99" fmla="*/ 219207 h 2365737"/>
                <a:gd name="connsiteX100" fmla="*/ 2799381 w 11244530"/>
                <a:gd name="connsiteY100" fmla="*/ 800551 h 2365737"/>
                <a:gd name="connsiteX101" fmla="*/ 2798809 w 11244530"/>
                <a:gd name="connsiteY101" fmla="*/ 799979 h 2365737"/>
                <a:gd name="connsiteX102" fmla="*/ 2331260 w 11244530"/>
                <a:gd name="connsiteY102" fmla="*/ 1267528 h 2365737"/>
                <a:gd name="connsiteX103" fmla="*/ 2329698 w 11244530"/>
                <a:gd name="connsiteY103" fmla="*/ 1269879 h 2365737"/>
                <a:gd name="connsiteX104" fmla="*/ 1269881 w 11244530"/>
                <a:gd name="connsiteY104" fmla="*/ 2329696 h 2365737"/>
                <a:gd name="connsiteX105" fmla="*/ 1095860 w 11244530"/>
                <a:gd name="connsiteY105" fmla="*/ 2329697 h 2365737"/>
                <a:gd name="connsiteX106" fmla="*/ 36042 w 11244530"/>
                <a:gd name="connsiteY106" fmla="*/ 1269879 h 2365737"/>
                <a:gd name="connsiteX107" fmla="*/ 36042 w 11244530"/>
                <a:gd name="connsiteY107" fmla="*/ 1095859 h 2365737"/>
                <a:gd name="connsiteX108" fmla="*/ 1095860 w 11244530"/>
                <a:gd name="connsiteY108" fmla="*/ 36041 h 2365737"/>
                <a:gd name="connsiteX109" fmla="*/ 1182871 w 11244530"/>
                <a:gd name="connsiteY109" fmla="*/ 0 h 236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244530" h="2365737">
                  <a:moveTo>
                    <a:pt x="10061661" y="0"/>
                  </a:moveTo>
                  <a:cubicBezTo>
                    <a:pt x="10093153" y="0"/>
                    <a:pt x="10124644" y="12013"/>
                    <a:pt x="10148672" y="36041"/>
                  </a:cubicBezTo>
                  <a:lnTo>
                    <a:pt x="11208490" y="1095859"/>
                  </a:lnTo>
                  <a:cubicBezTo>
                    <a:pt x="11256544" y="1143913"/>
                    <a:pt x="11256544" y="1221825"/>
                    <a:pt x="11208490" y="1269879"/>
                  </a:cubicBezTo>
                  <a:lnTo>
                    <a:pt x="10148672" y="2329697"/>
                  </a:lnTo>
                  <a:cubicBezTo>
                    <a:pt x="10100617" y="2377751"/>
                    <a:pt x="10022706" y="2377751"/>
                    <a:pt x="9974651" y="2329697"/>
                  </a:cubicBezTo>
                  <a:lnTo>
                    <a:pt x="9073634" y="1428680"/>
                  </a:lnTo>
                  <a:lnTo>
                    <a:pt x="9197093" y="1305221"/>
                  </a:lnTo>
                  <a:lnTo>
                    <a:pt x="10040627" y="2148755"/>
                  </a:lnTo>
                  <a:cubicBezTo>
                    <a:pt x="10052858" y="2160986"/>
                    <a:pt x="10072689" y="2160987"/>
                    <a:pt x="10084920" y="2148755"/>
                  </a:cubicBezTo>
                  <a:lnTo>
                    <a:pt x="11027548" y="1206128"/>
                  </a:lnTo>
                  <a:cubicBezTo>
                    <a:pt x="11039779" y="1193895"/>
                    <a:pt x="11039779" y="1174065"/>
                    <a:pt x="11027548" y="1161835"/>
                  </a:cubicBezTo>
                  <a:lnTo>
                    <a:pt x="10084920" y="219207"/>
                  </a:lnTo>
                  <a:cubicBezTo>
                    <a:pt x="10078805" y="213091"/>
                    <a:pt x="10070790" y="210033"/>
                    <a:pt x="10062774" y="210033"/>
                  </a:cubicBezTo>
                  <a:cubicBezTo>
                    <a:pt x="10054758" y="210033"/>
                    <a:pt x="10046743" y="213091"/>
                    <a:pt x="10040627" y="219207"/>
                  </a:cubicBezTo>
                  <a:lnTo>
                    <a:pt x="9452862" y="806972"/>
                  </a:lnTo>
                  <a:lnTo>
                    <a:pt x="9451755" y="805864"/>
                  </a:lnTo>
                  <a:lnTo>
                    <a:pt x="8989711" y="1267908"/>
                  </a:lnTo>
                  <a:lnTo>
                    <a:pt x="8988403" y="1269879"/>
                  </a:lnTo>
                  <a:lnTo>
                    <a:pt x="7928585" y="2329697"/>
                  </a:lnTo>
                  <a:cubicBezTo>
                    <a:pt x="7880530" y="2377751"/>
                    <a:pt x="7802619" y="2377751"/>
                    <a:pt x="7754564" y="2329697"/>
                  </a:cubicBezTo>
                  <a:lnTo>
                    <a:pt x="6854919" y="1430050"/>
                  </a:lnTo>
                  <a:lnTo>
                    <a:pt x="6978376" y="1306591"/>
                  </a:lnTo>
                  <a:lnTo>
                    <a:pt x="7820540" y="2148755"/>
                  </a:lnTo>
                  <a:cubicBezTo>
                    <a:pt x="7832770" y="2160986"/>
                    <a:pt x="7852603" y="2160987"/>
                    <a:pt x="7864833" y="2148755"/>
                  </a:cubicBezTo>
                  <a:lnTo>
                    <a:pt x="8807461" y="1206128"/>
                  </a:lnTo>
                  <a:lnTo>
                    <a:pt x="8807863" y="1205155"/>
                  </a:lnTo>
                  <a:lnTo>
                    <a:pt x="8910234" y="1102784"/>
                  </a:lnTo>
                  <a:lnTo>
                    <a:pt x="8914833" y="1095859"/>
                  </a:lnTo>
                  <a:lnTo>
                    <a:pt x="9974651" y="36041"/>
                  </a:lnTo>
                  <a:cubicBezTo>
                    <a:pt x="9998679" y="12013"/>
                    <a:pt x="10030170" y="0"/>
                    <a:pt x="10061661" y="0"/>
                  </a:cubicBezTo>
                  <a:close/>
                  <a:moveTo>
                    <a:pt x="7841574" y="0"/>
                  </a:moveTo>
                  <a:cubicBezTo>
                    <a:pt x="7873066" y="0"/>
                    <a:pt x="7904559" y="12014"/>
                    <a:pt x="7928585" y="36041"/>
                  </a:cubicBezTo>
                  <a:lnTo>
                    <a:pt x="8830434" y="937891"/>
                  </a:lnTo>
                  <a:lnTo>
                    <a:pt x="8706976" y="1061350"/>
                  </a:lnTo>
                  <a:lnTo>
                    <a:pt x="7864833" y="219207"/>
                  </a:lnTo>
                  <a:cubicBezTo>
                    <a:pt x="7858717" y="213091"/>
                    <a:pt x="7850703" y="210033"/>
                    <a:pt x="7842688" y="210033"/>
                  </a:cubicBezTo>
                  <a:cubicBezTo>
                    <a:pt x="7834671" y="210033"/>
                    <a:pt x="7826656" y="213092"/>
                    <a:pt x="7820540" y="219207"/>
                  </a:cubicBezTo>
                  <a:lnTo>
                    <a:pt x="6877913" y="1161835"/>
                  </a:lnTo>
                  <a:lnTo>
                    <a:pt x="6877541" y="1162735"/>
                  </a:lnTo>
                  <a:lnTo>
                    <a:pt x="6732572" y="1307704"/>
                  </a:lnTo>
                  <a:lnTo>
                    <a:pt x="6732131" y="1307262"/>
                  </a:lnTo>
                  <a:lnTo>
                    <a:pt x="5709696" y="2329697"/>
                  </a:lnTo>
                  <a:cubicBezTo>
                    <a:pt x="5661642" y="2377751"/>
                    <a:pt x="5583730" y="2377751"/>
                    <a:pt x="5535676" y="2329697"/>
                  </a:cubicBezTo>
                  <a:lnTo>
                    <a:pt x="4634621" y="1428642"/>
                  </a:lnTo>
                  <a:lnTo>
                    <a:pt x="4758079" y="1305183"/>
                  </a:lnTo>
                  <a:lnTo>
                    <a:pt x="5601651" y="2148755"/>
                  </a:lnTo>
                  <a:cubicBezTo>
                    <a:pt x="5613883" y="2160987"/>
                    <a:pt x="5633714" y="2160987"/>
                    <a:pt x="5645944" y="2148755"/>
                  </a:cubicBezTo>
                  <a:lnTo>
                    <a:pt x="6214284" y="1580415"/>
                  </a:lnTo>
                  <a:lnTo>
                    <a:pt x="6214771" y="1580902"/>
                  </a:lnTo>
                  <a:lnTo>
                    <a:pt x="6684730" y="1110943"/>
                  </a:lnTo>
                  <a:lnTo>
                    <a:pt x="6694748" y="1095859"/>
                  </a:lnTo>
                  <a:lnTo>
                    <a:pt x="7754564" y="36041"/>
                  </a:lnTo>
                  <a:cubicBezTo>
                    <a:pt x="7778593" y="12013"/>
                    <a:pt x="7810084" y="0"/>
                    <a:pt x="7841574" y="0"/>
                  </a:cubicBezTo>
                  <a:close/>
                  <a:moveTo>
                    <a:pt x="5622686" y="0"/>
                  </a:moveTo>
                  <a:cubicBezTo>
                    <a:pt x="5654178" y="0"/>
                    <a:pt x="5685668" y="12013"/>
                    <a:pt x="5709696" y="36041"/>
                  </a:cubicBezTo>
                  <a:lnTo>
                    <a:pt x="6612318" y="938662"/>
                  </a:lnTo>
                  <a:lnTo>
                    <a:pt x="6488860" y="1062121"/>
                  </a:lnTo>
                  <a:lnTo>
                    <a:pt x="5645945" y="219207"/>
                  </a:lnTo>
                  <a:cubicBezTo>
                    <a:pt x="5639829" y="213091"/>
                    <a:pt x="5631814" y="210033"/>
                    <a:pt x="5623799" y="210033"/>
                  </a:cubicBezTo>
                  <a:cubicBezTo>
                    <a:pt x="5615783" y="210033"/>
                    <a:pt x="5607768" y="213091"/>
                    <a:pt x="5601651" y="219207"/>
                  </a:cubicBezTo>
                  <a:lnTo>
                    <a:pt x="5030920" y="789939"/>
                  </a:lnTo>
                  <a:lnTo>
                    <a:pt x="5029774" y="788793"/>
                  </a:lnTo>
                  <a:lnTo>
                    <a:pt x="4512274" y="1306295"/>
                  </a:lnTo>
                  <a:lnTo>
                    <a:pt x="4512222" y="1306243"/>
                  </a:lnTo>
                  <a:lnTo>
                    <a:pt x="3488769" y="2329697"/>
                  </a:lnTo>
                  <a:cubicBezTo>
                    <a:pt x="3440715" y="2377752"/>
                    <a:pt x="3362803" y="2377751"/>
                    <a:pt x="3314749" y="2329696"/>
                  </a:cubicBezTo>
                  <a:lnTo>
                    <a:pt x="2414267" y="1429215"/>
                  </a:lnTo>
                  <a:lnTo>
                    <a:pt x="2537726" y="1305756"/>
                  </a:lnTo>
                  <a:lnTo>
                    <a:pt x="3380724" y="2148755"/>
                  </a:lnTo>
                  <a:cubicBezTo>
                    <a:pt x="3392956" y="2160987"/>
                    <a:pt x="3412787" y="2160987"/>
                    <a:pt x="3425017" y="2148755"/>
                  </a:cubicBezTo>
                  <a:lnTo>
                    <a:pt x="4031068" y="1542704"/>
                  </a:lnTo>
                  <a:lnTo>
                    <a:pt x="4031165" y="1542802"/>
                  </a:lnTo>
                  <a:lnTo>
                    <a:pt x="4471410" y="1102559"/>
                  </a:lnTo>
                  <a:lnTo>
                    <a:pt x="4475858" y="1095859"/>
                  </a:lnTo>
                  <a:lnTo>
                    <a:pt x="5535676" y="36041"/>
                  </a:lnTo>
                  <a:cubicBezTo>
                    <a:pt x="5559704" y="12013"/>
                    <a:pt x="5591194" y="0"/>
                    <a:pt x="5622686" y="0"/>
                  </a:cubicBezTo>
                  <a:close/>
                  <a:moveTo>
                    <a:pt x="1182871" y="0"/>
                  </a:moveTo>
                  <a:cubicBezTo>
                    <a:pt x="1214362" y="0"/>
                    <a:pt x="1245853" y="12013"/>
                    <a:pt x="1269880" y="36041"/>
                  </a:cubicBezTo>
                  <a:lnTo>
                    <a:pt x="2171666" y="937827"/>
                  </a:lnTo>
                  <a:lnTo>
                    <a:pt x="2048207" y="1061285"/>
                  </a:lnTo>
                  <a:lnTo>
                    <a:pt x="1206129" y="219207"/>
                  </a:lnTo>
                  <a:cubicBezTo>
                    <a:pt x="1200013" y="213091"/>
                    <a:pt x="1191997" y="210033"/>
                    <a:pt x="1183982" y="210033"/>
                  </a:cubicBezTo>
                  <a:cubicBezTo>
                    <a:pt x="1175966" y="210033"/>
                    <a:pt x="1167952" y="213091"/>
                    <a:pt x="1161836" y="219207"/>
                  </a:cubicBezTo>
                  <a:lnTo>
                    <a:pt x="219208" y="1161835"/>
                  </a:lnTo>
                  <a:cubicBezTo>
                    <a:pt x="206976" y="1174066"/>
                    <a:pt x="206976" y="1193896"/>
                    <a:pt x="219208" y="1206128"/>
                  </a:cubicBezTo>
                  <a:lnTo>
                    <a:pt x="1161835" y="2148755"/>
                  </a:lnTo>
                  <a:cubicBezTo>
                    <a:pt x="1174067" y="2160987"/>
                    <a:pt x="1193897" y="2160987"/>
                    <a:pt x="1206129" y="2148755"/>
                  </a:cubicBezTo>
                  <a:lnTo>
                    <a:pt x="2148756" y="1206127"/>
                  </a:lnTo>
                  <a:lnTo>
                    <a:pt x="2149249" y="1204938"/>
                  </a:lnTo>
                  <a:lnTo>
                    <a:pt x="2248215" y="1105972"/>
                  </a:lnTo>
                  <a:lnTo>
                    <a:pt x="2254932" y="1095859"/>
                  </a:lnTo>
                  <a:lnTo>
                    <a:pt x="3314749" y="36041"/>
                  </a:lnTo>
                  <a:cubicBezTo>
                    <a:pt x="3338777" y="12013"/>
                    <a:pt x="3370268" y="0"/>
                    <a:pt x="3401759" y="0"/>
                  </a:cubicBezTo>
                  <a:cubicBezTo>
                    <a:pt x="3433250" y="0"/>
                    <a:pt x="3464741" y="12013"/>
                    <a:pt x="3488769" y="36041"/>
                  </a:cubicBezTo>
                  <a:lnTo>
                    <a:pt x="4391002" y="938273"/>
                  </a:lnTo>
                  <a:lnTo>
                    <a:pt x="4267542" y="1061732"/>
                  </a:lnTo>
                  <a:lnTo>
                    <a:pt x="3425018" y="219207"/>
                  </a:lnTo>
                  <a:cubicBezTo>
                    <a:pt x="3418902" y="213091"/>
                    <a:pt x="3410886" y="210033"/>
                    <a:pt x="3402872" y="210033"/>
                  </a:cubicBezTo>
                  <a:cubicBezTo>
                    <a:pt x="3394856" y="210033"/>
                    <a:pt x="3386841" y="213092"/>
                    <a:pt x="3380724" y="219207"/>
                  </a:cubicBezTo>
                  <a:lnTo>
                    <a:pt x="2799381" y="800551"/>
                  </a:lnTo>
                  <a:lnTo>
                    <a:pt x="2798809" y="799979"/>
                  </a:lnTo>
                  <a:lnTo>
                    <a:pt x="2331260" y="1267528"/>
                  </a:lnTo>
                  <a:lnTo>
                    <a:pt x="2329698" y="1269879"/>
                  </a:lnTo>
                  <a:lnTo>
                    <a:pt x="1269881" y="2329696"/>
                  </a:lnTo>
                  <a:cubicBezTo>
                    <a:pt x="1221826" y="2377751"/>
                    <a:pt x="1143914" y="2377751"/>
                    <a:pt x="1095860" y="2329697"/>
                  </a:cubicBezTo>
                  <a:lnTo>
                    <a:pt x="36042" y="1269879"/>
                  </a:lnTo>
                  <a:cubicBezTo>
                    <a:pt x="-12013" y="1221825"/>
                    <a:pt x="-12013" y="1143913"/>
                    <a:pt x="36042" y="1095859"/>
                  </a:cubicBezTo>
                  <a:lnTo>
                    <a:pt x="1095860" y="36041"/>
                  </a:lnTo>
                  <a:cubicBezTo>
                    <a:pt x="1119887" y="12013"/>
                    <a:pt x="1151378" y="0"/>
                    <a:pt x="1182871" y="0"/>
                  </a:cubicBezTo>
                  <a:close/>
                </a:path>
              </a:pathLst>
            </a:custGeom>
            <a:solidFill>
              <a:srgbClr val="CFA10C"/>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68CF7082-79ED-4450-8740-35AB3782CF39}"/>
                </a:ext>
              </a:extLst>
            </p:cNvPr>
            <p:cNvGrpSpPr/>
            <p:nvPr/>
          </p:nvGrpSpPr>
          <p:grpSpPr>
            <a:xfrm>
              <a:off x="3646702" y="3381977"/>
              <a:ext cx="914400" cy="914400"/>
              <a:chOff x="3646702" y="3381977"/>
              <a:chExt cx="914400" cy="914400"/>
            </a:xfrm>
          </p:grpSpPr>
          <p:sp>
            <p:nvSpPr>
              <p:cNvPr id="27" name="Rectangle: Rounded Corners 26">
                <a:extLst>
                  <a:ext uri="{FF2B5EF4-FFF2-40B4-BE49-F238E27FC236}">
                    <a16:creationId xmlns:a16="http://schemas.microsoft.com/office/drawing/2014/main" id="{0885FAD1-4284-49F9-B134-C4293B66A361}"/>
                  </a:ext>
                </a:extLst>
              </p:cNvPr>
              <p:cNvSpPr/>
              <p:nvPr/>
            </p:nvSpPr>
            <p:spPr>
              <a:xfrm rot="2700000">
                <a:off x="3709567" y="3471087"/>
                <a:ext cx="788670" cy="788670"/>
              </a:xfrm>
              <a:prstGeom prst="roundRect">
                <a:avLst>
                  <a:gd name="adj" fmla="val 2244"/>
                </a:avLst>
              </a:prstGeom>
              <a:solidFill>
                <a:srgbClr val="44546A">
                  <a:lumMod val="50000"/>
                  <a:lumOff val="5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8" name="Graphic 39" descr="Airplane">
                <a:extLst>
                  <a:ext uri="{FF2B5EF4-FFF2-40B4-BE49-F238E27FC236}">
                    <a16:creationId xmlns:a16="http://schemas.microsoft.com/office/drawing/2014/main" id="{0E70982A-1D10-463A-9E59-D4B94AC6CE4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6702" y="3381977"/>
                <a:ext cx="914400" cy="914400"/>
              </a:xfrm>
              <a:prstGeom prst="rect">
                <a:avLst/>
              </a:prstGeom>
            </p:spPr>
          </p:pic>
        </p:grpSp>
        <p:grpSp>
          <p:nvGrpSpPr>
            <p:cNvPr id="15" name="Group 14">
              <a:extLst>
                <a:ext uri="{FF2B5EF4-FFF2-40B4-BE49-F238E27FC236}">
                  <a16:creationId xmlns:a16="http://schemas.microsoft.com/office/drawing/2014/main" id="{EC617AF0-41BB-456B-85C8-6498BA82A235}"/>
                </a:ext>
              </a:extLst>
            </p:cNvPr>
            <p:cNvGrpSpPr/>
            <p:nvPr/>
          </p:nvGrpSpPr>
          <p:grpSpPr>
            <a:xfrm>
              <a:off x="10346401" y="3381977"/>
              <a:ext cx="828968" cy="877780"/>
              <a:chOff x="10346401" y="3381977"/>
              <a:chExt cx="828968" cy="877780"/>
            </a:xfrm>
          </p:grpSpPr>
          <p:sp>
            <p:nvSpPr>
              <p:cNvPr id="25" name="Rectangle: Rounded Corners 24">
                <a:extLst>
                  <a:ext uri="{FF2B5EF4-FFF2-40B4-BE49-F238E27FC236}">
                    <a16:creationId xmlns:a16="http://schemas.microsoft.com/office/drawing/2014/main" id="{0FBA83CD-D95C-4EB5-917A-617C0EA50EE7}"/>
                  </a:ext>
                </a:extLst>
              </p:cNvPr>
              <p:cNvSpPr/>
              <p:nvPr/>
            </p:nvSpPr>
            <p:spPr>
              <a:xfrm rot="2700000">
                <a:off x="10366550" y="3471087"/>
                <a:ext cx="788670" cy="788670"/>
              </a:xfrm>
              <a:prstGeom prst="roundRect">
                <a:avLst>
                  <a:gd name="adj" fmla="val 2244"/>
                </a:avLst>
              </a:prstGeom>
              <a:solidFill>
                <a:srgbClr val="00B05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Graphic 41" descr="Family with two children">
                <a:extLst>
                  <a:ext uri="{FF2B5EF4-FFF2-40B4-BE49-F238E27FC236}">
                    <a16:creationId xmlns:a16="http://schemas.microsoft.com/office/drawing/2014/main" id="{E87EB9E1-FB97-4444-8067-7CCF35A0A0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6401" y="3381977"/>
                <a:ext cx="828968" cy="828968"/>
              </a:xfrm>
              <a:prstGeom prst="rect">
                <a:avLst/>
              </a:prstGeom>
            </p:spPr>
          </p:pic>
        </p:grpSp>
        <p:grpSp>
          <p:nvGrpSpPr>
            <p:cNvPr id="16" name="Group 15">
              <a:extLst>
                <a:ext uri="{FF2B5EF4-FFF2-40B4-BE49-F238E27FC236}">
                  <a16:creationId xmlns:a16="http://schemas.microsoft.com/office/drawing/2014/main" id="{9D1EA178-AD26-4756-B5FC-0153E31BF507}"/>
                </a:ext>
              </a:extLst>
            </p:cNvPr>
            <p:cNvGrpSpPr/>
            <p:nvPr/>
          </p:nvGrpSpPr>
          <p:grpSpPr>
            <a:xfrm>
              <a:off x="7040641" y="3471087"/>
              <a:ext cx="788670" cy="788670"/>
              <a:chOff x="7040641" y="3471087"/>
              <a:chExt cx="788670" cy="788670"/>
            </a:xfrm>
          </p:grpSpPr>
          <p:sp>
            <p:nvSpPr>
              <p:cNvPr id="23" name="Rectangle: Rounded Corners 22">
                <a:extLst>
                  <a:ext uri="{FF2B5EF4-FFF2-40B4-BE49-F238E27FC236}">
                    <a16:creationId xmlns:a16="http://schemas.microsoft.com/office/drawing/2014/main" id="{FB2A1C5A-8312-4766-802D-EC3048673204}"/>
                  </a:ext>
                </a:extLst>
              </p:cNvPr>
              <p:cNvSpPr/>
              <p:nvPr/>
            </p:nvSpPr>
            <p:spPr>
              <a:xfrm rot="2700000">
                <a:off x="7040641" y="3471087"/>
                <a:ext cx="788670" cy="788670"/>
              </a:xfrm>
              <a:prstGeom prst="roundRect">
                <a:avLst>
                  <a:gd name="adj" fmla="val 2244"/>
                </a:avLst>
              </a:prstGeom>
              <a:solidFill>
                <a:schemeClr val="accent4"/>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 name="Graphic 43" descr="Upward trend">
                <a:extLst>
                  <a:ext uri="{FF2B5EF4-FFF2-40B4-BE49-F238E27FC236}">
                    <a16:creationId xmlns:a16="http://schemas.microsoft.com/office/drawing/2014/main" id="{3CECB0E8-24FB-4BED-A796-8100F3C4F28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9218" y="3493263"/>
                <a:ext cx="668462" cy="668462"/>
              </a:xfrm>
              <a:prstGeom prst="rect">
                <a:avLst/>
              </a:prstGeom>
            </p:spPr>
          </p:pic>
        </p:grpSp>
        <p:grpSp>
          <p:nvGrpSpPr>
            <p:cNvPr id="17" name="Group 16">
              <a:extLst>
                <a:ext uri="{FF2B5EF4-FFF2-40B4-BE49-F238E27FC236}">
                  <a16:creationId xmlns:a16="http://schemas.microsoft.com/office/drawing/2014/main" id="{7C838474-C161-4865-B064-A8EBDAFF1A1B}"/>
                </a:ext>
              </a:extLst>
            </p:cNvPr>
            <p:cNvGrpSpPr/>
            <p:nvPr/>
          </p:nvGrpSpPr>
          <p:grpSpPr>
            <a:xfrm>
              <a:off x="5372946" y="3471087"/>
              <a:ext cx="788670" cy="788670"/>
              <a:chOff x="5372946" y="3471087"/>
              <a:chExt cx="788670" cy="788670"/>
            </a:xfrm>
          </p:grpSpPr>
          <p:sp>
            <p:nvSpPr>
              <p:cNvPr id="21" name="Rectangle: Rounded Corners 20">
                <a:extLst>
                  <a:ext uri="{FF2B5EF4-FFF2-40B4-BE49-F238E27FC236}">
                    <a16:creationId xmlns:a16="http://schemas.microsoft.com/office/drawing/2014/main" id="{CF88FB24-A009-46B9-80BE-246DDD4543B0}"/>
                  </a:ext>
                </a:extLst>
              </p:cNvPr>
              <p:cNvSpPr/>
              <p:nvPr/>
            </p:nvSpPr>
            <p:spPr>
              <a:xfrm rot="2700000">
                <a:off x="5372946" y="3471087"/>
                <a:ext cx="788670" cy="788670"/>
              </a:xfrm>
              <a:prstGeom prst="roundRect">
                <a:avLst>
                  <a:gd name="adj" fmla="val 2244"/>
                </a:avLst>
              </a:prstGeom>
              <a:solidFill>
                <a:srgbClr val="5B9BD5"/>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Graphic 45" descr="Earth Globe Europe-Africa">
                <a:extLst>
                  <a:ext uri="{FF2B5EF4-FFF2-40B4-BE49-F238E27FC236}">
                    <a16:creationId xmlns:a16="http://schemas.microsoft.com/office/drawing/2014/main" id="{537AB292-D5AD-4AEC-92A9-C5C0F967E1D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29105" y="3505188"/>
                <a:ext cx="691562" cy="691562"/>
              </a:xfrm>
              <a:prstGeom prst="rect">
                <a:avLst/>
              </a:prstGeom>
            </p:spPr>
          </p:pic>
        </p:grpSp>
        <p:grpSp>
          <p:nvGrpSpPr>
            <p:cNvPr id="18" name="Group 17">
              <a:extLst>
                <a:ext uri="{FF2B5EF4-FFF2-40B4-BE49-F238E27FC236}">
                  <a16:creationId xmlns:a16="http://schemas.microsoft.com/office/drawing/2014/main" id="{0F64F360-03C4-4247-9108-823CD25B7C6E}"/>
                </a:ext>
              </a:extLst>
            </p:cNvPr>
            <p:cNvGrpSpPr/>
            <p:nvPr/>
          </p:nvGrpSpPr>
          <p:grpSpPr>
            <a:xfrm>
              <a:off x="8703596" y="3465126"/>
              <a:ext cx="788670" cy="794631"/>
              <a:chOff x="8703596" y="3465126"/>
              <a:chExt cx="788670" cy="794631"/>
            </a:xfrm>
          </p:grpSpPr>
          <p:sp>
            <p:nvSpPr>
              <p:cNvPr id="19" name="Rectangle: Rounded Corners 18">
                <a:extLst>
                  <a:ext uri="{FF2B5EF4-FFF2-40B4-BE49-F238E27FC236}">
                    <a16:creationId xmlns:a16="http://schemas.microsoft.com/office/drawing/2014/main" id="{9B62F763-7DE0-43A9-93B5-B15073FBA739}"/>
                  </a:ext>
                </a:extLst>
              </p:cNvPr>
              <p:cNvSpPr/>
              <p:nvPr/>
            </p:nvSpPr>
            <p:spPr>
              <a:xfrm rot="2700000">
                <a:off x="8703596" y="3471087"/>
                <a:ext cx="788670" cy="788670"/>
              </a:xfrm>
              <a:prstGeom prst="roundRect">
                <a:avLst>
                  <a:gd name="adj" fmla="val 2244"/>
                </a:avLst>
              </a:prstGeom>
              <a:solidFill>
                <a:srgbClr val="A5A5A5"/>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Graphic 47" descr="City">
                <a:extLst>
                  <a:ext uri="{FF2B5EF4-FFF2-40B4-BE49-F238E27FC236}">
                    <a16:creationId xmlns:a16="http://schemas.microsoft.com/office/drawing/2014/main" id="{1CCD548F-D34D-4360-81CD-3173C535B9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4197" y="3465126"/>
                <a:ext cx="687468" cy="687468"/>
              </a:xfrm>
              <a:prstGeom prst="rect">
                <a:avLst/>
              </a:prstGeom>
            </p:spPr>
          </p:pic>
        </p:grpSp>
      </p:grpSp>
      <p:sp>
        <p:nvSpPr>
          <p:cNvPr id="35" name="Rectangle: Rounded Corners 34">
            <a:extLst>
              <a:ext uri="{FF2B5EF4-FFF2-40B4-BE49-F238E27FC236}">
                <a16:creationId xmlns:a16="http://schemas.microsoft.com/office/drawing/2014/main" id="{AFDE1C76-B040-4E01-A91E-0AD187011A06}"/>
              </a:ext>
            </a:extLst>
          </p:cNvPr>
          <p:cNvSpPr/>
          <p:nvPr/>
        </p:nvSpPr>
        <p:spPr>
          <a:xfrm>
            <a:off x="1536554" y="822181"/>
            <a:ext cx="2240540" cy="1000124"/>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ea typeface="+mn-lt"/>
                <a:cs typeface="+mn-lt"/>
              </a:rPr>
              <a:t>- Level of Autonomy</a:t>
            </a:r>
            <a:endParaRPr lang="en-US" sz="1000">
              <a:solidFill>
                <a:schemeClr val="tx1"/>
              </a:solidFill>
              <a:cs typeface="Arial"/>
            </a:endParaRPr>
          </a:p>
          <a:p>
            <a:r>
              <a:rPr lang="en-US" sz="1000">
                <a:solidFill>
                  <a:schemeClr val="tx1"/>
                </a:solidFill>
                <a:ea typeface="+mn-lt"/>
                <a:cs typeface="+mn-lt"/>
              </a:rPr>
              <a:t>- Maintenance, Repair, &amp; Overhaul</a:t>
            </a:r>
            <a:endParaRPr lang="en-US">
              <a:solidFill>
                <a:schemeClr val="tx1"/>
              </a:solidFill>
            </a:endParaRPr>
          </a:p>
          <a:p>
            <a:r>
              <a:rPr lang="en-US" sz="1000">
                <a:solidFill>
                  <a:schemeClr val="tx1"/>
                </a:solidFill>
                <a:ea typeface="+mn-lt"/>
                <a:cs typeface="+mn-lt"/>
              </a:rPr>
              <a:t>- Pilot Training (If Piloted)</a:t>
            </a:r>
          </a:p>
          <a:p>
            <a:r>
              <a:rPr lang="en-US" sz="1000">
                <a:solidFill>
                  <a:schemeClr val="tx1"/>
                </a:solidFill>
                <a:ea typeface="+mn-lt"/>
                <a:cs typeface="+mn-lt"/>
              </a:rPr>
              <a:t>- Noise Output</a:t>
            </a:r>
          </a:p>
          <a:p>
            <a:r>
              <a:rPr lang="en-US" sz="1000">
                <a:solidFill>
                  <a:schemeClr val="tx1"/>
                </a:solidFill>
                <a:ea typeface="+mn-lt"/>
                <a:cs typeface="+mn-lt"/>
              </a:rPr>
              <a:t>- Fleet Operations Management</a:t>
            </a:r>
          </a:p>
        </p:txBody>
      </p:sp>
      <p:sp>
        <p:nvSpPr>
          <p:cNvPr id="36" name="Rectangle: Rounded Corners 35">
            <a:extLst>
              <a:ext uri="{FF2B5EF4-FFF2-40B4-BE49-F238E27FC236}">
                <a16:creationId xmlns:a16="http://schemas.microsoft.com/office/drawing/2014/main" id="{90C91479-4313-45BB-8AAB-EB6AF512417B}"/>
              </a:ext>
            </a:extLst>
          </p:cNvPr>
          <p:cNvSpPr/>
          <p:nvPr/>
        </p:nvSpPr>
        <p:spPr>
          <a:xfrm>
            <a:off x="6770975" y="2705533"/>
            <a:ext cx="2240539" cy="1000124"/>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ea typeface="+mn-lt"/>
                <a:cs typeface="+mn-lt"/>
              </a:rPr>
              <a:t>- Airport/Vertiport Infrastructure</a:t>
            </a:r>
          </a:p>
          <a:p>
            <a:r>
              <a:rPr lang="en-US" sz="1000">
                <a:solidFill>
                  <a:schemeClr val="tx1"/>
                </a:solidFill>
                <a:ea typeface="+mn-lt"/>
                <a:cs typeface="+mn-lt"/>
              </a:rPr>
              <a:t>- Charging Stations</a:t>
            </a:r>
          </a:p>
          <a:p>
            <a:r>
              <a:rPr lang="en-US" sz="1000">
                <a:solidFill>
                  <a:schemeClr val="tx1"/>
                </a:solidFill>
                <a:ea typeface="+mn-lt"/>
                <a:cs typeface="+mn-lt"/>
              </a:rPr>
              <a:t>- Urban Planning/Zoning</a:t>
            </a:r>
          </a:p>
          <a:p>
            <a:r>
              <a:rPr lang="en-US" sz="1000">
                <a:solidFill>
                  <a:schemeClr val="tx1"/>
                </a:solidFill>
                <a:ea typeface="+mn-lt"/>
                <a:cs typeface="+mn-lt"/>
              </a:rPr>
              <a:t>- Policy Development</a:t>
            </a:r>
          </a:p>
          <a:p>
            <a:r>
              <a:rPr lang="en-US" sz="1000">
                <a:solidFill>
                  <a:schemeClr val="tx1"/>
                </a:solidFill>
                <a:ea typeface="+mn-lt"/>
                <a:cs typeface="+mn-lt"/>
              </a:rPr>
              <a:t>- Ownership (Public/Private)</a:t>
            </a:r>
          </a:p>
        </p:txBody>
      </p:sp>
      <p:sp>
        <p:nvSpPr>
          <p:cNvPr id="37" name="Rectangle: Rounded Corners 36">
            <a:extLst>
              <a:ext uri="{FF2B5EF4-FFF2-40B4-BE49-F238E27FC236}">
                <a16:creationId xmlns:a16="http://schemas.microsoft.com/office/drawing/2014/main" id="{AD3DD053-5395-408F-AF4B-F68787A657AC}"/>
              </a:ext>
            </a:extLst>
          </p:cNvPr>
          <p:cNvSpPr/>
          <p:nvPr/>
        </p:nvSpPr>
        <p:spPr>
          <a:xfrm>
            <a:off x="1536554" y="2770477"/>
            <a:ext cx="2240539" cy="1000124"/>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ea typeface="+mn-lt"/>
                <a:cs typeface="+mn-lt"/>
              </a:rPr>
              <a:t>- Unmanned Traffic Management</a:t>
            </a:r>
          </a:p>
          <a:p>
            <a:r>
              <a:rPr lang="en-US" sz="1000">
                <a:solidFill>
                  <a:schemeClr val="tx1"/>
                </a:solidFill>
                <a:ea typeface="+mn-lt"/>
                <a:cs typeface="+mn-lt"/>
              </a:rPr>
              <a:t>- Communications &amp; Navigation</a:t>
            </a:r>
          </a:p>
          <a:p>
            <a:r>
              <a:rPr lang="en-US" sz="1000">
                <a:solidFill>
                  <a:schemeClr val="tx1"/>
                </a:solidFill>
                <a:ea typeface="+mn-lt"/>
                <a:cs typeface="+mn-lt"/>
              </a:rPr>
              <a:t>- Flight Procedures</a:t>
            </a:r>
          </a:p>
          <a:p>
            <a:r>
              <a:rPr lang="en-US" sz="1000">
                <a:solidFill>
                  <a:schemeClr val="tx1"/>
                </a:solidFill>
                <a:ea typeface="+mn-lt"/>
                <a:cs typeface="+mn-lt"/>
              </a:rPr>
              <a:t>- Data Exchange and Coordination</a:t>
            </a:r>
          </a:p>
          <a:p>
            <a:r>
              <a:rPr lang="en-US" sz="1000">
                <a:solidFill>
                  <a:schemeClr val="tx1"/>
                </a:solidFill>
                <a:ea typeface="+mn-lt"/>
                <a:cs typeface="+mn-lt"/>
              </a:rPr>
              <a:t>- Cybersecurity</a:t>
            </a:r>
          </a:p>
        </p:txBody>
      </p:sp>
      <p:sp>
        <p:nvSpPr>
          <p:cNvPr id="38" name="Rectangle: Rounded Corners 37">
            <a:extLst>
              <a:ext uri="{FF2B5EF4-FFF2-40B4-BE49-F238E27FC236}">
                <a16:creationId xmlns:a16="http://schemas.microsoft.com/office/drawing/2014/main" id="{A991463A-5D43-4865-B22C-02F4F7F61603}"/>
              </a:ext>
            </a:extLst>
          </p:cNvPr>
          <p:cNvSpPr/>
          <p:nvPr/>
        </p:nvSpPr>
        <p:spPr>
          <a:xfrm>
            <a:off x="4036866" y="3270538"/>
            <a:ext cx="2240538" cy="1000124"/>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ea typeface="+mn-lt"/>
                <a:cs typeface="+mn-lt"/>
              </a:rPr>
              <a:t>- Consumer Demand</a:t>
            </a:r>
          </a:p>
          <a:p>
            <a:r>
              <a:rPr lang="en-US" sz="1000">
                <a:solidFill>
                  <a:schemeClr val="tx1"/>
                </a:solidFill>
                <a:cs typeface="Arial"/>
              </a:rPr>
              <a:t>- Passenger/Cargo Operations</a:t>
            </a:r>
          </a:p>
          <a:p>
            <a:r>
              <a:rPr lang="en-US" sz="1000">
                <a:solidFill>
                  <a:schemeClr val="tx1"/>
                </a:solidFill>
                <a:cs typeface="Arial"/>
              </a:rPr>
              <a:t>- Affordable Transportation</a:t>
            </a:r>
          </a:p>
          <a:p>
            <a:r>
              <a:rPr lang="en-US" sz="1000">
                <a:solidFill>
                  <a:schemeClr val="tx1"/>
                </a:solidFill>
                <a:cs typeface="Arial"/>
              </a:rPr>
              <a:t>- On-Demand vs Scheduled</a:t>
            </a:r>
          </a:p>
        </p:txBody>
      </p:sp>
      <p:sp>
        <p:nvSpPr>
          <p:cNvPr id="39" name="Rectangle: Rounded Corners 38">
            <a:extLst>
              <a:ext uri="{FF2B5EF4-FFF2-40B4-BE49-F238E27FC236}">
                <a16:creationId xmlns:a16="http://schemas.microsoft.com/office/drawing/2014/main" id="{A4735F7A-9DDB-4E35-A99C-32104C72CBF7}"/>
              </a:ext>
            </a:extLst>
          </p:cNvPr>
          <p:cNvSpPr/>
          <p:nvPr/>
        </p:nvSpPr>
        <p:spPr>
          <a:xfrm>
            <a:off x="6706029" y="822180"/>
            <a:ext cx="2240539" cy="1000124"/>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ea typeface="+mn-lt"/>
                <a:cs typeface="+mn-lt"/>
              </a:rPr>
              <a:t>- Vehicle Safety</a:t>
            </a:r>
          </a:p>
          <a:p>
            <a:r>
              <a:rPr lang="en-US" sz="1000">
                <a:solidFill>
                  <a:schemeClr val="tx1"/>
                </a:solidFill>
                <a:cs typeface="Arial"/>
              </a:rPr>
              <a:t>- Airworthiness Standards</a:t>
            </a:r>
          </a:p>
          <a:p>
            <a:r>
              <a:rPr lang="en-US" sz="1000">
                <a:solidFill>
                  <a:schemeClr val="tx1"/>
                </a:solidFill>
                <a:cs typeface="Arial"/>
              </a:rPr>
              <a:t>- Certification Processes</a:t>
            </a:r>
          </a:p>
          <a:p>
            <a:r>
              <a:rPr lang="en-US" sz="1000">
                <a:solidFill>
                  <a:schemeClr val="tx1"/>
                </a:solidFill>
                <a:cs typeface="Arial"/>
              </a:rPr>
              <a:t>- Public Acceptance</a:t>
            </a:r>
          </a:p>
          <a:p>
            <a:r>
              <a:rPr lang="en-US" sz="1000">
                <a:solidFill>
                  <a:schemeClr val="tx1"/>
                </a:solidFill>
                <a:cs typeface="Arial"/>
              </a:rPr>
              <a:t>- Implementation Roadmap </a:t>
            </a:r>
          </a:p>
        </p:txBody>
      </p:sp>
      <p:cxnSp>
        <p:nvCxnSpPr>
          <p:cNvPr id="42" name="Straight Arrow Connector 41">
            <a:extLst>
              <a:ext uri="{FF2B5EF4-FFF2-40B4-BE49-F238E27FC236}">
                <a16:creationId xmlns:a16="http://schemas.microsoft.com/office/drawing/2014/main" id="{98CA7FED-E097-452E-8B3C-8A965762BD7B}"/>
              </a:ext>
            </a:extLst>
          </p:cNvPr>
          <p:cNvCxnSpPr>
            <a:cxnSpLocks/>
          </p:cNvCxnSpPr>
          <p:nvPr/>
        </p:nvCxnSpPr>
        <p:spPr>
          <a:xfrm>
            <a:off x="5222731" y="2636263"/>
            <a:ext cx="0" cy="63514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3" name="Straight Arrow Connector 42">
            <a:extLst>
              <a:ext uri="{FF2B5EF4-FFF2-40B4-BE49-F238E27FC236}">
                <a16:creationId xmlns:a16="http://schemas.microsoft.com/office/drawing/2014/main" id="{1DCD67F0-B1B4-4EAE-AD7C-03AED4084372}"/>
              </a:ext>
            </a:extLst>
          </p:cNvPr>
          <p:cNvCxnSpPr>
            <a:cxnSpLocks/>
          </p:cNvCxnSpPr>
          <p:nvPr/>
        </p:nvCxnSpPr>
        <p:spPr>
          <a:xfrm flipH="1">
            <a:off x="3788786" y="2504207"/>
            <a:ext cx="546820" cy="50525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4" name="Straight Arrow Connector 43">
            <a:extLst>
              <a:ext uri="{FF2B5EF4-FFF2-40B4-BE49-F238E27FC236}">
                <a16:creationId xmlns:a16="http://schemas.microsoft.com/office/drawing/2014/main" id="{429F5487-1C4A-410E-B37B-DB8F981063F0}"/>
              </a:ext>
            </a:extLst>
          </p:cNvPr>
          <p:cNvCxnSpPr>
            <a:cxnSpLocks/>
          </p:cNvCxnSpPr>
          <p:nvPr/>
        </p:nvCxnSpPr>
        <p:spPr>
          <a:xfrm flipH="1" flipV="1">
            <a:off x="3275734" y="1846982"/>
            <a:ext cx="278277" cy="24543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5" name="Straight Arrow Connector 44">
            <a:extLst>
              <a:ext uri="{FF2B5EF4-FFF2-40B4-BE49-F238E27FC236}">
                <a16:creationId xmlns:a16="http://schemas.microsoft.com/office/drawing/2014/main" id="{6BAA78DC-2452-4DE2-86F2-A085E7BE408F}"/>
              </a:ext>
            </a:extLst>
          </p:cNvPr>
          <p:cNvCxnSpPr>
            <a:cxnSpLocks/>
          </p:cNvCxnSpPr>
          <p:nvPr/>
        </p:nvCxnSpPr>
        <p:spPr>
          <a:xfrm flipV="1">
            <a:off x="6796952" y="1808016"/>
            <a:ext cx="193532" cy="2026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6" name="Straight Arrow Connector 45">
            <a:extLst>
              <a:ext uri="{FF2B5EF4-FFF2-40B4-BE49-F238E27FC236}">
                <a16:creationId xmlns:a16="http://schemas.microsoft.com/office/drawing/2014/main" id="{D142C4C4-C154-4A97-B3A0-FB35E1C92F76}"/>
              </a:ext>
            </a:extLst>
          </p:cNvPr>
          <p:cNvCxnSpPr>
            <a:cxnSpLocks/>
          </p:cNvCxnSpPr>
          <p:nvPr/>
        </p:nvCxnSpPr>
        <p:spPr>
          <a:xfrm>
            <a:off x="6121544" y="2504206"/>
            <a:ext cx="635145" cy="58968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7" name="TextBox 46">
            <a:extLst>
              <a:ext uri="{FF2B5EF4-FFF2-40B4-BE49-F238E27FC236}">
                <a16:creationId xmlns:a16="http://schemas.microsoft.com/office/drawing/2014/main" id="{1EC76960-7BEF-4364-A0A3-784548ADDBBC}"/>
              </a:ext>
            </a:extLst>
          </p:cNvPr>
          <p:cNvSpPr txBox="1"/>
          <p:nvPr/>
        </p:nvSpPr>
        <p:spPr>
          <a:xfrm>
            <a:off x="1648257" y="1784639"/>
            <a:ext cx="10092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Vehicle</a:t>
            </a:r>
          </a:p>
        </p:txBody>
      </p:sp>
      <p:sp>
        <p:nvSpPr>
          <p:cNvPr id="48" name="TextBox 47">
            <a:extLst>
              <a:ext uri="{FF2B5EF4-FFF2-40B4-BE49-F238E27FC236}">
                <a16:creationId xmlns:a16="http://schemas.microsoft.com/office/drawing/2014/main" id="{72951758-E9A4-4AB5-84BF-ED374E60F354}"/>
              </a:ext>
            </a:extLst>
          </p:cNvPr>
          <p:cNvSpPr txBox="1"/>
          <p:nvPr/>
        </p:nvSpPr>
        <p:spPr>
          <a:xfrm>
            <a:off x="1648257" y="3732934"/>
            <a:ext cx="10092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Airspace</a:t>
            </a:r>
            <a:endParaRPr lang="en-US">
              <a:solidFill>
                <a:schemeClr val="bg1"/>
              </a:solidFill>
            </a:endParaRPr>
          </a:p>
        </p:txBody>
      </p:sp>
      <p:sp>
        <p:nvSpPr>
          <p:cNvPr id="49" name="TextBox 48">
            <a:extLst>
              <a:ext uri="{FF2B5EF4-FFF2-40B4-BE49-F238E27FC236}">
                <a16:creationId xmlns:a16="http://schemas.microsoft.com/office/drawing/2014/main" id="{1685F45E-B79A-46C8-9075-F60B3D92CEF1}"/>
              </a:ext>
            </a:extLst>
          </p:cNvPr>
          <p:cNvSpPr txBox="1"/>
          <p:nvPr/>
        </p:nvSpPr>
        <p:spPr>
          <a:xfrm>
            <a:off x="4174548" y="4226502"/>
            <a:ext cx="11520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Economics</a:t>
            </a:r>
            <a:endParaRPr lang="en-US"/>
          </a:p>
        </p:txBody>
      </p:sp>
      <p:sp>
        <p:nvSpPr>
          <p:cNvPr id="50" name="TextBox 49">
            <a:extLst>
              <a:ext uri="{FF2B5EF4-FFF2-40B4-BE49-F238E27FC236}">
                <a16:creationId xmlns:a16="http://schemas.microsoft.com/office/drawing/2014/main" id="{91849E75-A116-477F-9FBE-F95FA3122103}"/>
              </a:ext>
            </a:extLst>
          </p:cNvPr>
          <p:cNvSpPr txBox="1"/>
          <p:nvPr/>
        </p:nvSpPr>
        <p:spPr>
          <a:xfrm>
            <a:off x="6889173" y="3687474"/>
            <a:ext cx="15287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Infrastructure</a:t>
            </a:r>
            <a:endParaRPr lang="en-US">
              <a:solidFill>
                <a:schemeClr val="bg1"/>
              </a:solidFill>
            </a:endParaRPr>
          </a:p>
        </p:txBody>
      </p:sp>
      <p:sp>
        <p:nvSpPr>
          <p:cNvPr id="51" name="TextBox 50">
            <a:extLst>
              <a:ext uri="{FF2B5EF4-FFF2-40B4-BE49-F238E27FC236}">
                <a16:creationId xmlns:a16="http://schemas.microsoft.com/office/drawing/2014/main" id="{DB8F61F7-A697-40F9-B696-BC6D2050BCDE}"/>
              </a:ext>
            </a:extLst>
          </p:cNvPr>
          <p:cNvSpPr txBox="1"/>
          <p:nvPr/>
        </p:nvSpPr>
        <p:spPr>
          <a:xfrm>
            <a:off x="6908655" y="1784639"/>
            <a:ext cx="15287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Regulations</a:t>
            </a:r>
            <a:endParaRPr lang="en-US">
              <a:solidFill>
                <a:schemeClr val="bg1"/>
              </a:solidFill>
            </a:endParaRPr>
          </a:p>
        </p:txBody>
      </p:sp>
      <p:sp>
        <p:nvSpPr>
          <p:cNvPr id="52" name="TextBox 51">
            <a:extLst>
              <a:ext uri="{FF2B5EF4-FFF2-40B4-BE49-F238E27FC236}">
                <a16:creationId xmlns:a16="http://schemas.microsoft.com/office/drawing/2014/main" id="{157EB1B5-48A4-4484-91A6-F799EABCF482}"/>
              </a:ext>
            </a:extLst>
          </p:cNvPr>
          <p:cNvSpPr txBox="1"/>
          <p:nvPr/>
        </p:nvSpPr>
        <p:spPr>
          <a:xfrm>
            <a:off x="6207269" y="4635644"/>
            <a:ext cx="2938029"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ct val="20000"/>
              </a:spcBef>
              <a:spcAft>
                <a:spcPct val="0"/>
              </a:spcAft>
            </a:pPr>
            <a:r>
              <a:rPr lang="en-US" sz="900">
                <a:solidFill>
                  <a:schemeClr val="bg1"/>
                </a:solidFill>
                <a:cs typeface="Calibri"/>
              </a:rPr>
              <a:t>[9] Briceno, Simon. Urban Air Mobility: </a:t>
            </a:r>
            <a:r>
              <a:rPr lang="en-US" sz="900" i="1">
                <a:solidFill>
                  <a:schemeClr val="bg1"/>
                </a:solidFill>
                <a:cs typeface="Calibri"/>
              </a:rPr>
              <a:t>What is it and how soon? </a:t>
            </a:r>
            <a:r>
              <a:rPr lang="en-US" sz="900">
                <a:solidFill>
                  <a:schemeClr val="bg1"/>
                </a:solidFill>
              </a:rPr>
              <a:t>Georgia Airports Association Annual Conference and Exposition, September 2019</a:t>
            </a:r>
            <a:endParaRPr lang="en-US">
              <a:solidFill>
                <a:schemeClr val="bg1"/>
              </a:solidFill>
            </a:endParaRPr>
          </a:p>
        </p:txBody>
      </p:sp>
      <p:sp>
        <p:nvSpPr>
          <p:cNvPr id="5" name="Title 4">
            <a:extLst>
              <a:ext uri="{FF2B5EF4-FFF2-40B4-BE49-F238E27FC236}">
                <a16:creationId xmlns:a16="http://schemas.microsoft.com/office/drawing/2014/main" id="{34CC5118-2E6E-49C7-9B60-33C7B1C28F32}"/>
              </a:ext>
            </a:extLst>
          </p:cNvPr>
          <p:cNvSpPr>
            <a:spLocks noGrp="1"/>
          </p:cNvSpPr>
          <p:nvPr>
            <p:ph type="title"/>
          </p:nvPr>
        </p:nvSpPr>
        <p:spPr/>
        <p:txBody>
          <a:bodyPr/>
          <a:lstStyle/>
          <a:p>
            <a:r>
              <a:rPr lang="en-US" sz="3100">
                <a:latin typeface="+mj-lt"/>
              </a:rPr>
              <a:t>Context Required to Scope UAM </a:t>
            </a:r>
            <a:r>
              <a:rPr lang="en-US" sz="3100" err="1">
                <a:latin typeface="+mj-lt"/>
              </a:rPr>
              <a:t>SoS</a:t>
            </a:r>
            <a:endParaRPr lang="en-US" sz="3100">
              <a:latin typeface="+mj-lt"/>
            </a:endParaRPr>
          </a:p>
        </p:txBody>
      </p:sp>
      <p:sp>
        <p:nvSpPr>
          <p:cNvPr id="53" name="TextBox 52">
            <a:extLst>
              <a:ext uri="{FF2B5EF4-FFF2-40B4-BE49-F238E27FC236}">
                <a16:creationId xmlns:a16="http://schemas.microsoft.com/office/drawing/2014/main" id="{90A19020-B67F-45DC-9528-30C9A148E035}"/>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54" name="Rectangle: Rounded Corners 53">
            <a:extLst>
              <a:ext uri="{FF2B5EF4-FFF2-40B4-BE49-F238E27FC236}">
                <a16:creationId xmlns:a16="http://schemas.microsoft.com/office/drawing/2014/main" id="{9071CA5E-EA8E-4CD7-AA8F-70394CF31BA7}"/>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55" name="Rectangle: Rounded Corners 54">
            <a:extLst>
              <a:ext uri="{FF2B5EF4-FFF2-40B4-BE49-F238E27FC236}">
                <a16:creationId xmlns:a16="http://schemas.microsoft.com/office/drawing/2014/main" id="{4EBB4693-C767-497C-BE97-9EAE76A78715}"/>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56" name="Rectangle: Rounded Corners 55">
            <a:extLst>
              <a:ext uri="{FF2B5EF4-FFF2-40B4-BE49-F238E27FC236}">
                <a16:creationId xmlns:a16="http://schemas.microsoft.com/office/drawing/2014/main" id="{0EA9942B-6E94-4A7C-970D-6B931707DC3C}"/>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57" name="Rectangle: Rounded Corners 56">
            <a:extLst>
              <a:ext uri="{FF2B5EF4-FFF2-40B4-BE49-F238E27FC236}">
                <a16:creationId xmlns:a16="http://schemas.microsoft.com/office/drawing/2014/main" id="{6E6055E4-BA78-471D-B85D-8F0906A896B0}"/>
              </a:ext>
            </a:extLst>
          </p:cNvPr>
          <p:cNvSpPr/>
          <p:nvPr/>
        </p:nvSpPr>
        <p:spPr>
          <a:xfrm>
            <a:off x="73289" y="142475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58" name="Rectangle: Rounded Corners 57">
            <a:extLst>
              <a:ext uri="{FF2B5EF4-FFF2-40B4-BE49-F238E27FC236}">
                <a16:creationId xmlns:a16="http://schemas.microsoft.com/office/drawing/2014/main" id="{287CB094-AA6C-4A08-8CEE-371DAA57DFE1}"/>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64" name="Rectangle: Rounded Corners 63">
            <a:extLst>
              <a:ext uri="{FF2B5EF4-FFF2-40B4-BE49-F238E27FC236}">
                <a16:creationId xmlns:a16="http://schemas.microsoft.com/office/drawing/2014/main" id="{2EF57988-472E-4589-8054-A9683C693D00}"/>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111108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10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10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7" grpId="0"/>
      <p:bldP spid="48" grpId="0"/>
      <p:bldP spid="49"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8DD1-BEC5-474F-BCFD-952E0CED58F5}"/>
              </a:ext>
            </a:extLst>
          </p:cNvPr>
          <p:cNvSpPr>
            <a:spLocks noGrp="1"/>
          </p:cNvSpPr>
          <p:nvPr>
            <p:ph type="title"/>
          </p:nvPr>
        </p:nvSpPr>
        <p:spPr>
          <a:xfrm>
            <a:off x="1431889" y="106204"/>
            <a:ext cx="7153311" cy="994200"/>
          </a:xfrm>
        </p:spPr>
        <p:txBody>
          <a:bodyPr/>
          <a:lstStyle/>
          <a:p>
            <a:r>
              <a:rPr lang="en-US" sz="3600">
                <a:latin typeface="+mj-lt"/>
              </a:rPr>
              <a:t>Research Question</a:t>
            </a:r>
          </a:p>
        </p:txBody>
      </p:sp>
      <p:sp>
        <p:nvSpPr>
          <p:cNvPr id="12" name="Rectangle: Rounded Corners 11">
            <a:extLst>
              <a:ext uri="{FF2B5EF4-FFF2-40B4-BE49-F238E27FC236}">
                <a16:creationId xmlns:a16="http://schemas.microsoft.com/office/drawing/2014/main" id="{9A5516F6-983E-42CC-9E84-6E5119C72847}"/>
              </a:ext>
            </a:extLst>
          </p:cNvPr>
          <p:cNvSpPr/>
          <p:nvPr/>
        </p:nvSpPr>
        <p:spPr>
          <a:xfrm>
            <a:off x="3306923" y="2206669"/>
            <a:ext cx="3771065" cy="47499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 methodology must satisfy the following: </a:t>
            </a:r>
          </a:p>
        </p:txBody>
      </p:sp>
      <p:sp>
        <p:nvSpPr>
          <p:cNvPr id="3" name="Slide Number Placeholder 2">
            <a:extLst>
              <a:ext uri="{FF2B5EF4-FFF2-40B4-BE49-F238E27FC236}">
                <a16:creationId xmlns:a16="http://schemas.microsoft.com/office/drawing/2014/main" id="{0304C907-39D2-49DF-BE06-1CE976E023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15</a:t>
            </a:fld>
            <a:endParaRPr lang="fr"/>
          </a:p>
        </p:txBody>
      </p:sp>
      <p:sp>
        <p:nvSpPr>
          <p:cNvPr id="5" name="Arrow: Right 4">
            <a:extLst>
              <a:ext uri="{FF2B5EF4-FFF2-40B4-BE49-F238E27FC236}">
                <a16:creationId xmlns:a16="http://schemas.microsoft.com/office/drawing/2014/main" id="{BB3A11A9-B164-46AB-A1FB-B9F98716E9F3}"/>
              </a:ext>
            </a:extLst>
          </p:cNvPr>
          <p:cNvSpPr/>
          <p:nvPr/>
        </p:nvSpPr>
        <p:spPr>
          <a:xfrm>
            <a:off x="2324987" y="2949913"/>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5181816-89B7-4091-97ED-577413557FC9}"/>
              </a:ext>
            </a:extLst>
          </p:cNvPr>
          <p:cNvSpPr txBox="1"/>
          <p:nvPr/>
        </p:nvSpPr>
        <p:spPr>
          <a:xfrm>
            <a:off x="3218121" y="2949913"/>
            <a:ext cx="4593265" cy="307777"/>
          </a:xfrm>
          <a:prstGeom prst="rect">
            <a:avLst/>
          </a:prstGeom>
          <a:noFill/>
        </p:spPr>
        <p:txBody>
          <a:bodyPr wrap="square" rtlCol="0">
            <a:spAutoFit/>
          </a:bodyPr>
          <a:lstStyle/>
          <a:p>
            <a:r>
              <a:rPr lang="en-US" i="1">
                <a:solidFill>
                  <a:schemeClr val="bg1"/>
                </a:solidFill>
              </a:rPr>
              <a:t>Flexible to allow assessment of different </a:t>
            </a:r>
            <a:r>
              <a:rPr lang="en-US" i="1" err="1">
                <a:solidFill>
                  <a:schemeClr val="bg1"/>
                </a:solidFill>
              </a:rPr>
              <a:t>SoS</a:t>
            </a:r>
            <a:endParaRPr lang="en-US" i="1">
              <a:solidFill>
                <a:schemeClr val="bg1"/>
              </a:solidFill>
            </a:endParaRPr>
          </a:p>
        </p:txBody>
      </p:sp>
      <p:sp>
        <p:nvSpPr>
          <p:cNvPr id="36" name="TextBox 35">
            <a:extLst>
              <a:ext uri="{FF2B5EF4-FFF2-40B4-BE49-F238E27FC236}">
                <a16:creationId xmlns:a16="http://schemas.microsoft.com/office/drawing/2014/main" id="{B415E522-D930-4B76-A45B-BC618566AC6F}"/>
              </a:ext>
            </a:extLst>
          </p:cNvPr>
          <p:cNvSpPr txBox="1"/>
          <p:nvPr/>
        </p:nvSpPr>
        <p:spPr>
          <a:xfrm>
            <a:off x="3218120" y="3585582"/>
            <a:ext cx="4593265" cy="307777"/>
          </a:xfrm>
          <a:prstGeom prst="rect">
            <a:avLst/>
          </a:prstGeom>
          <a:noFill/>
        </p:spPr>
        <p:txBody>
          <a:bodyPr wrap="square" rtlCol="0">
            <a:spAutoFit/>
          </a:bodyPr>
          <a:lstStyle/>
          <a:p>
            <a:r>
              <a:rPr lang="en-US" i="1">
                <a:solidFill>
                  <a:schemeClr val="bg1"/>
                </a:solidFill>
              </a:rPr>
              <a:t>Parametric environment to allow user adjustment   </a:t>
            </a:r>
          </a:p>
        </p:txBody>
      </p:sp>
      <p:sp>
        <p:nvSpPr>
          <p:cNvPr id="37" name="Rectangle: Rounded Corners 36">
            <a:extLst>
              <a:ext uri="{FF2B5EF4-FFF2-40B4-BE49-F238E27FC236}">
                <a16:creationId xmlns:a16="http://schemas.microsoft.com/office/drawing/2014/main" id="{47E25187-C834-4D63-8AA1-C08ED4407DD7}"/>
              </a:ext>
            </a:extLst>
          </p:cNvPr>
          <p:cNvSpPr/>
          <p:nvPr/>
        </p:nvSpPr>
        <p:spPr>
          <a:xfrm>
            <a:off x="2033330" y="1290727"/>
            <a:ext cx="6318250" cy="59601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Given that the design space for a UAM </a:t>
            </a:r>
            <a:r>
              <a:rPr lang="en-US" err="1">
                <a:solidFill>
                  <a:schemeClr val="tx1"/>
                </a:solidFill>
              </a:rPr>
              <a:t>SoS</a:t>
            </a:r>
            <a:r>
              <a:rPr lang="en-US">
                <a:solidFill>
                  <a:schemeClr val="tx1"/>
                </a:solidFill>
              </a:rPr>
              <a:t> is </a:t>
            </a:r>
            <a:r>
              <a:rPr lang="en-US" b="1" u="sng">
                <a:solidFill>
                  <a:schemeClr val="tx1"/>
                </a:solidFill>
              </a:rPr>
              <a:t>unmanageably large</a:t>
            </a:r>
            <a:r>
              <a:rPr lang="en-US">
                <a:solidFill>
                  <a:schemeClr val="tx1"/>
                </a:solidFill>
              </a:rPr>
              <a:t>, how can we support </a:t>
            </a:r>
            <a:r>
              <a:rPr lang="en-US" b="1" u="sng">
                <a:solidFill>
                  <a:schemeClr val="tx1"/>
                </a:solidFill>
              </a:rPr>
              <a:t>decision-making</a:t>
            </a:r>
            <a:r>
              <a:rPr lang="en-US">
                <a:solidFill>
                  <a:schemeClr val="tx1"/>
                </a:solidFill>
              </a:rPr>
              <a:t> and </a:t>
            </a:r>
            <a:r>
              <a:rPr lang="en-US" b="1" u="sng">
                <a:solidFill>
                  <a:schemeClr val="tx1"/>
                </a:solidFill>
              </a:rPr>
              <a:t>evaluation</a:t>
            </a:r>
            <a:r>
              <a:rPr lang="en-US">
                <a:solidFill>
                  <a:schemeClr val="tx1"/>
                </a:solidFill>
              </a:rPr>
              <a:t>?</a:t>
            </a:r>
          </a:p>
        </p:txBody>
      </p:sp>
      <p:sp>
        <p:nvSpPr>
          <p:cNvPr id="38" name="TextBox 37">
            <a:extLst>
              <a:ext uri="{FF2B5EF4-FFF2-40B4-BE49-F238E27FC236}">
                <a16:creationId xmlns:a16="http://schemas.microsoft.com/office/drawing/2014/main" id="{7588EBA0-5A75-4B51-BA69-CE1A29D383BB}"/>
              </a:ext>
            </a:extLst>
          </p:cNvPr>
          <p:cNvSpPr txBox="1"/>
          <p:nvPr/>
        </p:nvSpPr>
        <p:spPr>
          <a:xfrm>
            <a:off x="3218120" y="4163631"/>
            <a:ext cx="4593265" cy="307777"/>
          </a:xfrm>
          <a:prstGeom prst="rect">
            <a:avLst/>
          </a:prstGeom>
          <a:noFill/>
        </p:spPr>
        <p:txBody>
          <a:bodyPr wrap="square" rtlCol="0">
            <a:spAutoFit/>
          </a:bodyPr>
          <a:lstStyle/>
          <a:p>
            <a:r>
              <a:rPr lang="en-US" i="1">
                <a:solidFill>
                  <a:schemeClr val="bg1"/>
                </a:solidFill>
              </a:rPr>
              <a:t>High level outputs allowing for comparisons</a:t>
            </a:r>
          </a:p>
        </p:txBody>
      </p:sp>
      <p:sp>
        <p:nvSpPr>
          <p:cNvPr id="39" name="Arrow: Right 38">
            <a:extLst>
              <a:ext uri="{FF2B5EF4-FFF2-40B4-BE49-F238E27FC236}">
                <a16:creationId xmlns:a16="http://schemas.microsoft.com/office/drawing/2014/main" id="{2D1A8BFD-DD85-4055-AAC7-B12E08F1F029}"/>
              </a:ext>
            </a:extLst>
          </p:cNvPr>
          <p:cNvSpPr/>
          <p:nvPr/>
        </p:nvSpPr>
        <p:spPr>
          <a:xfrm>
            <a:off x="2324987" y="3550894"/>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8B248077-CD94-4AA3-926C-5938A572A64A}"/>
              </a:ext>
            </a:extLst>
          </p:cNvPr>
          <p:cNvSpPr/>
          <p:nvPr/>
        </p:nvSpPr>
        <p:spPr>
          <a:xfrm>
            <a:off x="2324987" y="4127565"/>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8D813CD-241C-4980-92EE-B30F8E497857}"/>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24" name="Rectangle: Rounded Corners 23">
            <a:extLst>
              <a:ext uri="{FF2B5EF4-FFF2-40B4-BE49-F238E27FC236}">
                <a16:creationId xmlns:a16="http://schemas.microsoft.com/office/drawing/2014/main" id="{5A696FB7-E6E6-4B5D-9BF0-B2FEC0E49170}"/>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26" name="Rectangle: Rounded Corners 25">
            <a:extLst>
              <a:ext uri="{FF2B5EF4-FFF2-40B4-BE49-F238E27FC236}">
                <a16:creationId xmlns:a16="http://schemas.microsoft.com/office/drawing/2014/main" id="{DA119C1E-FF42-4A49-AC77-27FD45976E7E}"/>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27" name="Rectangle: Rounded Corners 26">
            <a:extLst>
              <a:ext uri="{FF2B5EF4-FFF2-40B4-BE49-F238E27FC236}">
                <a16:creationId xmlns:a16="http://schemas.microsoft.com/office/drawing/2014/main" id="{C1A99155-0DB0-490A-8862-00C62922A75E}"/>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28" name="Rectangle: Rounded Corners 27">
            <a:extLst>
              <a:ext uri="{FF2B5EF4-FFF2-40B4-BE49-F238E27FC236}">
                <a16:creationId xmlns:a16="http://schemas.microsoft.com/office/drawing/2014/main" id="{38F2E995-3A10-4197-A627-B9CABD9F5CAD}"/>
              </a:ext>
            </a:extLst>
          </p:cNvPr>
          <p:cNvSpPr/>
          <p:nvPr/>
        </p:nvSpPr>
        <p:spPr>
          <a:xfrm>
            <a:off x="73289" y="142475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29" name="Rectangle: Rounded Corners 28">
            <a:extLst>
              <a:ext uri="{FF2B5EF4-FFF2-40B4-BE49-F238E27FC236}">
                <a16:creationId xmlns:a16="http://schemas.microsoft.com/office/drawing/2014/main" id="{0B44D678-A371-475F-B680-DE5E61FD2415}"/>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30" name="Rectangle: Rounded Corners 29">
            <a:extLst>
              <a:ext uri="{FF2B5EF4-FFF2-40B4-BE49-F238E27FC236}">
                <a16:creationId xmlns:a16="http://schemas.microsoft.com/office/drawing/2014/main" id="{DC65AC09-4057-498E-9982-B44F470E75BD}"/>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211477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p:bldP spid="36" grpId="0"/>
      <p:bldP spid="38" grpId="0"/>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3011-23D7-439A-A226-9770DEED337A}"/>
              </a:ext>
            </a:extLst>
          </p:cNvPr>
          <p:cNvSpPr>
            <a:spLocks noGrp="1"/>
          </p:cNvSpPr>
          <p:nvPr>
            <p:ph type="title"/>
          </p:nvPr>
        </p:nvSpPr>
        <p:spPr/>
        <p:txBody>
          <a:bodyPr/>
          <a:lstStyle/>
          <a:p>
            <a:r>
              <a:rPr lang="en-US" sz="3600">
                <a:latin typeface="+mj-lt"/>
              </a:rPr>
              <a:t>Methodology Introduction</a:t>
            </a:r>
          </a:p>
        </p:txBody>
      </p:sp>
      <p:sp>
        <p:nvSpPr>
          <p:cNvPr id="4" name="Slide Number Placeholder 3">
            <a:extLst>
              <a:ext uri="{FF2B5EF4-FFF2-40B4-BE49-F238E27FC236}">
                <a16:creationId xmlns:a16="http://schemas.microsoft.com/office/drawing/2014/main" id="{04837761-61F3-4983-8D71-88B9CAFA2C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16</a:t>
            </a:fld>
            <a:endParaRPr lang="fr"/>
          </a:p>
        </p:txBody>
      </p:sp>
      <p:sp>
        <p:nvSpPr>
          <p:cNvPr id="3" name="TextBox 2">
            <a:extLst>
              <a:ext uri="{FF2B5EF4-FFF2-40B4-BE49-F238E27FC236}">
                <a16:creationId xmlns:a16="http://schemas.microsoft.com/office/drawing/2014/main" id="{B6A92FE7-E164-4C31-A70E-05711F97DD5B}"/>
              </a:ext>
            </a:extLst>
          </p:cNvPr>
          <p:cNvSpPr txBox="1"/>
          <p:nvPr/>
        </p:nvSpPr>
        <p:spPr>
          <a:xfrm>
            <a:off x="1761001" y="3408401"/>
            <a:ext cx="7046258" cy="95410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Evaluating a UAM </a:t>
            </a:r>
            <a:r>
              <a:rPr lang="en-US" err="1">
                <a:solidFill>
                  <a:schemeClr val="bg1"/>
                </a:solidFill>
              </a:rPr>
              <a:t>SoS</a:t>
            </a:r>
            <a:r>
              <a:rPr lang="en-US">
                <a:solidFill>
                  <a:schemeClr val="bg1"/>
                </a:solidFill>
              </a:rPr>
              <a:t> is inherently reliant on data and mathematical relationships, but need a way to ensure credible results</a:t>
            </a:r>
          </a:p>
          <a:p>
            <a:pPr marL="285750" indent="-285750">
              <a:buClr>
                <a:schemeClr val="bg1"/>
              </a:buClr>
              <a:buFont typeface="Arial" panose="020B0604020202020204" pitchFamily="34" charset="0"/>
              <a:buChar char="•"/>
            </a:pPr>
            <a:endParaRPr lang="en-US">
              <a:solidFill>
                <a:schemeClr val="bg1"/>
              </a:solidFill>
            </a:endParaRPr>
          </a:p>
          <a:p>
            <a:pPr marL="285750" indent="-285750">
              <a:buClr>
                <a:schemeClr val="bg1"/>
              </a:buClr>
              <a:buFont typeface="Arial" panose="020B0604020202020204" pitchFamily="34" charset="0"/>
              <a:buChar char="•"/>
            </a:pPr>
            <a:r>
              <a:rPr lang="en-US">
                <a:solidFill>
                  <a:schemeClr val="bg1"/>
                </a:solidFill>
              </a:rPr>
              <a:t>Methodology developed in UAM context, but for</a:t>
            </a:r>
            <a:r>
              <a:rPr lang="en-US">
                <a:solidFill>
                  <a:schemeClr val="accent4"/>
                </a:solidFill>
              </a:rPr>
              <a:t> use across general </a:t>
            </a:r>
            <a:r>
              <a:rPr lang="en-US" err="1">
                <a:solidFill>
                  <a:schemeClr val="accent4"/>
                </a:solidFill>
              </a:rPr>
              <a:t>SoS</a:t>
            </a:r>
            <a:r>
              <a:rPr lang="en-US">
                <a:solidFill>
                  <a:schemeClr val="accent4"/>
                </a:solidFill>
              </a:rPr>
              <a:t> problems</a:t>
            </a:r>
          </a:p>
        </p:txBody>
      </p:sp>
      <p:sp>
        <p:nvSpPr>
          <p:cNvPr id="13" name="Rectangle: Rounded Corners 12">
            <a:extLst>
              <a:ext uri="{FF2B5EF4-FFF2-40B4-BE49-F238E27FC236}">
                <a16:creationId xmlns:a16="http://schemas.microsoft.com/office/drawing/2014/main" id="{DA4F1237-9354-40E9-8B35-82A0B6896BDB}"/>
              </a:ext>
            </a:extLst>
          </p:cNvPr>
          <p:cNvSpPr/>
          <p:nvPr/>
        </p:nvSpPr>
        <p:spPr>
          <a:xfrm>
            <a:off x="1566583" y="927610"/>
            <a:ext cx="7046258" cy="5419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Importance of defining a methodology beforehand</a:t>
            </a:r>
          </a:p>
        </p:txBody>
      </p:sp>
      <p:sp>
        <p:nvSpPr>
          <p:cNvPr id="6" name="Rectangle: Rounded Corners 5">
            <a:extLst>
              <a:ext uri="{FF2B5EF4-FFF2-40B4-BE49-F238E27FC236}">
                <a16:creationId xmlns:a16="http://schemas.microsoft.com/office/drawing/2014/main" id="{0B9FDD18-5512-4508-84A3-8B822E636737}"/>
              </a:ext>
            </a:extLst>
          </p:cNvPr>
          <p:cNvSpPr/>
          <p:nvPr/>
        </p:nvSpPr>
        <p:spPr>
          <a:xfrm>
            <a:off x="1724837" y="1791460"/>
            <a:ext cx="2559342" cy="106508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Interested in a modelling &amp; simulation approach </a:t>
            </a:r>
          </a:p>
        </p:txBody>
      </p:sp>
      <p:sp>
        <p:nvSpPr>
          <p:cNvPr id="15" name="Rectangle: Rounded Corners 14">
            <a:extLst>
              <a:ext uri="{FF2B5EF4-FFF2-40B4-BE49-F238E27FC236}">
                <a16:creationId xmlns:a16="http://schemas.microsoft.com/office/drawing/2014/main" id="{D6CDA678-23B2-4ACB-AA94-CC74CA852D72}"/>
              </a:ext>
            </a:extLst>
          </p:cNvPr>
          <p:cNvSpPr/>
          <p:nvPr/>
        </p:nvSpPr>
        <p:spPr>
          <a:xfrm>
            <a:off x="5698901" y="1795017"/>
            <a:ext cx="2559342" cy="106508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Need defined methodology for results to be meaningful and reproducible </a:t>
            </a:r>
          </a:p>
        </p:txBody>
      </p:sp>
      <p:sp>
        <p:nvSpPr>
          <p:cNvPr id="16" name="Arrow: Right 15">
            <a:extLst>
              <a:ext uri="{FF2B5EF4-FFF2-40B4-BE49-F238E27FC236}">
                <a16:creationId xmlns:a16="http://schemas.microsoft.com/office/drawing/2014/main" id="{E54B4E6C-980A-408A-A70A-28DCA63DA170}"/>
              </a:ext>
            </a:extLst>
          </p:cNvPr>
          <p:cNvSpPr/>
          <p:nvPr/>
        </p:nvSpPr>
        <p:spPr>
          <a:xfrm>
            <a:off x="4612312" y="2135426"/>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5644988-33D0-418F-8AC0-924CF9732A1B}"/>
              </a:ext>
            </a:extLst>
          </p:cNvPr>
          <p:cNvSpPr/>
          <p:nvPr/>
        </p:nvSpPr>
        <p:spPr>
          <a:xfrm>
            <a:off x="1710513" y="3185561"/>
            <a:ext cx="7046258" cy="1399788"/>
          </a:xfrm>
          <a:prstGeom prst="round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BA4D97-D83C-4EDE-A3B0-A908B9068D09}"/>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22" name="Rectangle: Rounded Corners 21">
            <a:extLst>
              <a:ext uri="{FF2B5EF4-FFF2-40B4-BE49-F238E27FC236}">
                <a16:creationId xmlns:a16="http://schemas.microsoft.com/office/drawing/2014/main" id="{DF821D46-A503-4003-B625-C4765079FE9A}"/>
              </a:ext>
            </a:extLst>
          </p:cNvPr>
          <p:cNvSpPr/>
          <p:nvPr/>
        </p:nvSpPr>
        <p:spPr>
          <a:xfrm>
            <a:off x="73289" y="2026703"/>
            <a:ext cx="1334324" cy="443715"/>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23" name="Rectangle: Rounded Corners 22">
            <a:extLst>
              <a:ext uri="{FF2B5EF4-FFF2-40B4-BE49-F238E27FC236}">
                <a16:creationId xmlns:a16="http://schemas.microsoft.com/office/drawing/2014/main" id="{CE95AF26-4D2D-4769-A9FC-8F3844298E2D}"/>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27" name="Rectangle: Rounded Corners 26">
            <a:extLst>
              <a:ext uri="{FF2B5EF4-FFF2-40B4-BE49-F238E27FC236}">
                <a16:creationId xmlns:a16="http://schemas.microsoft.com/office/drawing/2014/main" id="{318DEDAB-AABE-451B-AB42-886237EE3462}"/>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28" name="Rectangle: Rounded Corners 27">
            <a:extLst>
              <a:ext uri="{FF2B5EF4-FFF2-40B4-BE49-F238E27FC236}">
                <a16:creationId xmlns:a16="http://schemas.microsoft.com/office/drawing/2014/main" id="{AB63C977-3792-413F-B64F-DB659F502E3C}"/>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29" name="Rectangle: Rounded Corners 28">
            <a:extLst>
              <a:ext uri="{FF2B5EF4-FFF2-40B4-BE49-F238E27FC236}">
                <a16:creationId xmlns:a16="http://schemas.microsoft.com/office/drawing/2014/main" id="{3BC33886-B613-43E4-81BA-55C12842F37F}"/>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30" name="Rectangle: Rounded Corners 29">
            <a:extLst>
              <a:ext uri="{FF2B5EF4-FFF2-40B4-BE49-F238E27FC236}">
                <a16:creationId xmlns:a16="http://schemas.microsoft.com/office/drawing/2014/main" id="{6C3E4534-DB0C-4E55-8272-55334FAAD26D}"/>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382206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C9B7-BADF-4B60-876C-9495F0032247}"/>
              </a:ext>
            </a:extLst>
          </p:cNvPr>
          <p:cNvSpPr>
            <a:spLocks noGrp="1"/>
          </p:cNvSpPr>
          <p:nvPr>
            <p:ph type="title"/>
          </p:nvPr>
        </p:nvSpPr>
        <p:spPr/>
        <p:txBody>
          <a:bodyPr/>
          <a:lstStyle/>
          <a:p>
            <a:r>
              <a:rPr lang="en-US" sz="3600">
                <a:latin typeface="+mj-lt"/>
              </a:rPr>
              <a:t>Methodology Roadmap</a:t>
            </a:r>
          </a:p>
        </p:txBody>
      </p:sp>
      <p:sp>
        <p:nvSpPr>
          <p:cNvPr id="4" name="Slide Number Placeholder 3">
            <a:extLst>
              <a:ext uri="{FF2B5EF4-FFF2-40B4-BE49-F238E27FC236}">
                <a16:creationId xmlns:a16="http://schemas.microsoft.com/office/drawing/2014/main" id="{8EBEC45A-2C24-4953-8E08-DE07443D0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17</a:t>
            </a:fld>
            <a:endParaRPr lang="fr"/>
          </a:p>
        </p:txBody>
      </p:sp>
      <p:sp>
        <p:nvSpPr>
          <p:cNvPr id="5" name="Rectangle: Rounded Corners 4">
            <a:extLst>
              <a:ext uri="{FF2B5EF4-FFF2-40B4-BE49-F238E27FC236}">
                <a16:creationId xmlns:a16="http://schemas.microsoft.com/office/drawing/2014/main" id="{EE8109B6-3AAA-4EA0-B2BC-10A319AF9ADE}"/>
              </a:ext>
            </a:extLst>
          </p:cNvPr>
          <p:cNvSpPr/>
          <p:nvPr/>
        </p:nvSpPr>
        <p:spPr>
          <a:xfrm>
            <a:off x="1864380" y="1192335"/>
            <a:ext cx="164592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Selecting a Perspective</a:t>
            </a:r>
          </a:p>
        </p:txBody>
      </p:sp>
      <p:sp>
        <p:nvSpPr>
          <p:cNvPr id="6" name="Rectangle: Rounded Corners 5">
            <a:extLst>
              <a:ext uri="{FF2B5EF4-FFF2-40B4-BE49-F238E27FC236}">
                <a16:creationId xmlns:a16="http://schemas.microsoft.com/office/drawing/2014/main" id="{694FBEA5-CF75-418E-BCB9-16A655174EB5}"/>
              </a:ext>
            </a:extLst>
          </p:cNvPr>
          <p:cNvSpPr/>
          <p:nvPr/>
        </p:nvSpPr>
        <p:spPr>
          <a:xfrm>
            <a:off x="4484749" y="1192335"/>
            <a:ext cx="164592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Understand and Scope System of System Goals </a:t>
            </a:r>
          </a:p>
        </p:txBody>
      </p:sp>
      <p:sp>
        <p:nvSpPr>
          <p:cNvPr id="7" name="Rectangle: Rounded Corners 6">
            <a:extLst>
              <a:ext uri="{FF2B5EF4-FFF2-40B4-BE49-F238E27FC236}">
                <a16:creationId xmlns:a16="http://schemas.microsoft.com/office/drawing/2014/main" id="{B95220D1-955E-4F84-84EB-F6F20DA37658}"/>
              </a:ext>
            </a:extLst>
          </p:cNvPr>
          <p:cNvSpPr/>
          <p:nvPr/>
        </p:nvSpPr>
        <p:spPr>
          <a:xfrm>
            <a:off x="7105118" y="1192335"/>
            <a:ext cx="164592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Develop / Identify Evaluation Criteria</a:t>
            </a:r>
          </a:p>
        </p:txBody>
      </p:sp>
      <p:sp>
        <p:nvSpPr>
          <p:cNvPr id="9" name="Rectangle: Rounded Corners 8">
            <a:extLst>
              <a:ext uri="{FF2B5EF4-FFF2-40B4-BE49-F238E27FC236}">
                <a16:creationId xmlns:a16="http://schemas.microsoft.com/office/drawing/2014/main" id="{41B16643-3970-4321-BFC4-B246646A5278}"/>
              </a:ext>
            </a:extLst>
          </p:cNvPr>
          <p:cNvSpPr/>
          <p:nvPr/>
        </p:nvSpPr>
        <p:spPr>
          <a:xfrm>
            <a:off x="1864380" y="2873179"/>
            <a:ext cx="164592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Decompose Evaluation Criteria</a:t>
            </a:r>
          </a:p>
        </p:txBody>
      </p:sp>
      <p:sp>
        <p:nvSpPr>
          <p:cNvPr id="10" name="Rectangle: Rounded Corners 9">
            <a:extLst>
              <a:ext uri="{FF2B5EF4-FFF2-40B4-BE49-F238E27FC236}">
                <a16:creationId xmlns:a16="http://schemas.microsoft.com/office/drawing/2014/main" id="{9BC58C32-A482-446C-A068-13FD26B00FC8}"/>
              </a:ext>
            </a:extLst>
          </p:cNvPr>
          <p:cNvSpPr/>
          <p:nvPr/>
        </p:nvSpPr>
        <p:spPr>
          <a:xfrm>
            <a:off x="4484749" y="2873179"/>
            <a:ext cx="164592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Create Simulation Environment</a:t>
            </a:r>
          </a:p>
        </p:txBody>
      </p:sp>
      <p:sp>
        <p:nvSpPr>
          <p:cNvPr id="11" name="Rectangle: Rounded Corners 10">
            <a:extLst>
              <a:ext uri="{FF2B5EF4-FFF2-40B4-BE49-F238E27FC236}">
                <a16:creationId xmlns:a16="http://schemas.microsoft.com/office/drawing/2014/main" id="{95617040-3526-4261-B022-DF4953C0D527}"/>
              </a:ext>
            </a:extLst>
          </p:cNvPr>
          <p:cNvSpPr/>
          <p:nvPr/>
        </p:nvSpPr>
        <p:spPr>
          <a:xfrm>
            <a:off x="7105118" y="2873179"/>
            <a:ext cx="164592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Generate and Analyze Results</a:t>
            </a:r>
          </a:p>
        </p:txBody>
      </p:sp>
      <p:cxnSp>
        <p:nvCxnSpPr>
          <p:cNvPr id="17" name="Connector: Elbow 16">
            <a:extLst>
              <a:ext uri="{FF2B5EF4-FFF2-40B4-BE49-F238E27FC236}">
                <a16:creationId xmlns:a16="http://schemas.microsoft.com/office/drawing/2014/main" id="{5B24773A-EBB4-47BB-87C6-583B97F44352}"/>
              </a:ext>
            </a:extLst>
          </p:cNvPr>
          <p:cNvCxnSpPr>
            <a:cxnSpLocks/>
            <a:stCxn id="7" idx="2"/>
            <a:endCxn id="9" idx="0"/>
          </p:cNvCxnSpPr>
          <p:nvPr/>
        </p:nvCxnSpPr>
        <p:spPr>
          <a:xfrm rot="5400000">
            <a:off x="5015927" y="-38972"/>
            <a:ext cx="583564" cy="5240738"/>
          </a:xfrm>
          <a:prstGeom prst="bentConnector3">
            <a:avLst>
              <a:gd name="adj1" fmla="val 50000"/>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392ECBB6-4432-44A1-BC63-EDAB5F5C38F2}"/>
              </a:ext>
            </a:extLst>
          </p:cNvPr>
          <p:cNvCxnSpPr>
            <a:cxnSpLocks/>
            <a:stCxn id="11" idx="2"/>
            <a:endCxn id="9" idx="2"/>
          </p:cNvCxnSpPr>
          <p:nvPr/>
        </p:nvCxnSpPr>
        <p:spPr>
          <a:xfrm rot="5400000">
            <a:off x="5307709" y="1350090"/>
            <a:ext cx="12700" cy="5240738"/>
          </a:xfrm>
          <a:prstGeom prst="bentConnector3">
            <a:avLst>
              <a:gd name="adj1" fmla="val 1800000"/>
            </a:avLst>
          </a:prstGeom>
          <a:ln w="2540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925DEAD-59C5-4F6E-9B0D-CF1CD4297346}"/>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3" name="TextBox 2">
            <a:extLst>
              <a:ext uri="{FF2B5EF4-FFF2-40B4-BE49-F238E27FC236}">
                <a16:creationId xmlns:a16="http://schemas.microsoft.com/office/drawing/2014/main" id="{5A2D569D-FA34-4D41-B2E1-4247EFCD8A6F}"/>
              </a:ext>
            </a:extLst>
          </p:cNvPr>
          <p:cNvSpPr txBox="1"/>
          <p:nvPr/>
        </p:nvSpPr>
        <p:spPr>
          <a:xfrm>
            <a:off x="2693690" y="4247960"/>
            <a:ext cx="5288955" cy="307777"/>
          </a:xfrm>
          <a:prstGeom prst="rect">
            <a:avLst/>
          </a:prstGeom>
          <a:noFill/>
        </p:spPr>
        <p:txBody>
          <a:bodyPr wrap="square" rtlCol="0">
            <a:spAutoFit/>
          </a:bodyPr>
          <a:lstStyle/>
          <a:p>
            <a:pPr algn="ctr"/>
            <a:r>
              <a:rPr lang="en-US" i="1">
                <a:solidFill>
                  <a:schemeClr val="bg1"/>
                </a:solidFill>
              </a:rPr>
              <a:t>Iterate Until Desired Fidelity Achieved</a:t>
            </a:r>
          </a:p>
        </p:txBody>
      </p:sp>
      <p:sp>
        <p:nvSpPr>
          <p:cNvPr id="39" name="Rectangle: Rounded Corners 38">
            <a:extLst>
              <a:ext uri="{FF2B5EF4-FFF2-40B4-BE49-F238E27FC236}">
                <a16:creationId xmlns:a16="http://schemas.microsoft.com/office/drawing/2014/main" id="{ECC9344C-ED14-4B4D-8FAC-9AFECDE08908}"/>
              </a:ext>
            </a:extLst>
          </p:cNvPr>
          <p:cNvSpPr/>
          <p:nvPr/>
        </p:nvSpPr>
        <p:spPr>
          <a:xfrm>
            <a:off x="73289" y="2026703"/>
            <a:ext cx="1334324" cy="443715"/>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0" name="Rectangle: Rounded Corners 39">
            <a:extLst>
              <a:ext uri="{FF2B5EF4-FFF2-40B4-BE49-F238E27FC236}">
                <a16:creationId xmlns:a16="http://schemas.microsoft.com/office/drawing/2014/main" id="{25B1FED6-AF6C-43B2-98CE-E54A27B1904B}"/>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1" name="Rectangle: Rounded Corners 40">
            <a:extLst>
              <a:ext uri="{FF2B5EF4-FFF2-40B4-BE49-F238E27FC236}">
                <a16:creationId xmlns:a16="http://schemas.microsoft.com/office/drawing/2014/main" id="{2BF6B1C8-4CA8-4D7A-A5DB-3B172DFF10A9}"/>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2" name="Rectangle: Rounded Corners 41">
            <a:extLst>
              <a:ext uri="{FF2B5EF4-FFF2-40B4-BE49-F238E27FC236}">
                <a16:creationId xmlns:a16="http://schemas.microsoft.com/office/drawing/2014/main" id="{D95196BB-B1A9-4CC1-B5D4-930E5EE5F96C}"/>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3" name="Rectangle: Rounded Corners 42">
            <a:extLst>
              <a:ext uri="{FF2B5EF4-FFF2-40B4-BE49-F238E27FC236}">
                <a16:creationId xmlns:a16="http://schemas.microsoft.com/office/drawing/2014/main" id="{EB118435-981E-4E98-ADF8-F00D76599A44}"/>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4" name="Rectangle: Rounded Corners 43">
            <a:extLst>
              <a:ext uri="{FF2B5EF4-FFF2-40B4-BE49-F238E27FC236}">
                <a16:creationId xmlns:a16="http://schemas.microsoft.com/office/drawing/2014/main" id="{D4DD14E8-3D5A-4824-A6C1-9D289D7EF23C}"/>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47" name="Arrow: Right 46">
            <a:extLst>
              <a:ext uri="{FF2B5EF4-FFF2-40B4-BE49-F238E27FC236}">
                <a16:creationId xmlns:a16="http://schemas.microsoft.com/office/drawing/2014/main" id="{9EAF51B3-636E-479D-A293-6247551E4448}"/>
              </a:ext>
            </a:extLst>
          </p:cNvPr>
          <p:cNvSpPr/>
          <p:nvPr/>
        </p:nvSpPr>
        <p:spPr>
          <a:xfrm>
            <a:off x="3647389" y="1565829"/>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17CC2DB2-811E-4E72-BE6B-B293D2EC416E}"/>
              </a:ext>
            </a:extLst>
          </p:cNvPr>
          <p:cNvSpPr/>
          <p:nvPr/>
        </p:nvSpPr>
        <p:spPr>
          <a:xfrm>
            <a:off x="6267758" y="1565829"/>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D1837BEA-E19E-4A35-AA92-0D82786490A9}"/>
              </a:ext>
            </a:extLst>
          </p:cNvPr>
          <p:cNvSpPr/>
          <p:nvPr/>
        </p:nvSpPr>
        <p:spPr>
          <a:xfrm>
            <a:off x="3647389" y="3246673"/>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2BE9AAEE-30EC-41A9-9DAD-BB480E0A17DE}"/>
              </a:ext>
            </a:extLst>
          </p:cNvPr>
          <p:cNvSpPr/>
          <p:nvPr/>
        </p:nvSpPr>
        <p:spPr>
          <a:xfrm>
            <a:off x="6267758" y="3246673"/>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8D46B1A-368D-4A12-B4EE-D0303F01C69C}"/>
              </a:ext>
            </a:extLst>
          </p:cNvPr>
          <p:cNvSpPr txBox="1"/>
          <p:nvPr/>
        </p:nvSpPr>
        <p:spPr>
          <a:xfrm>
            <a:off x="1844358" y="1173278"/>
            <a:ext cx="227787" cy="307777"/>
          </a:xfrm>
          <a:prstGeom prst="rect">
            <a:avLst/>
          </a:prstGeom>
          <a:noFill/>
        </p:spPr>
        <p:txBody>
          <a:bodyPr wrap="square" rtlCol="0">
            <a:spAutoFit/>
          </a:bodyPr>
          <a:lstStyle/>
          <a:p>
            <a:r>
              <a:rPr lang="en-US" i="1">
                <a:solidFill>
                  <a:schemeClr val="tx1"/>
                </a:solidFill>
              </a:rPr>
              <a:t>1</a:t>
            </a:r>
          </a:p>
        </p:txBody>
      </p:sp>
      <p:sp>
        <p:nvSpPr>
          <p:cNvPr id="59" name="TextBox 58">
            <a:extLst>
              <a:ext uri="{FF2B5EF4-FFF2-40B4-BE49-F238E27FC236}">
                <a16:creationId xmlns:a16="http://schemas.microsoft.com/office/drawing/2014/main" id="{2A2D64FA-2FCA-4F7D-8050-A8037E78CCD5}"/>
              </a:ext>
            </a:extLst>
          </p:cNvPr>
          <p:cNvSpPr txBox="1"/>
          <p:nvPr/>
        </p:nvSpPr>
        <p:spPr>
          <a:xfrm>
            <a:off x="4481210" y="1173277"/>
            <a:ext cx="227787" cy="307777"/>
          </a:xfrm>
          <a:prstGeom prst="rect">
            <a:avLst/>
          </a:prstGeom>
          <a:noFill/>
        </p:spPr>
        <p:txBody>
          <a:bodyPr wrap="square" rtlCol="0">
            <a:spAutoFit/>
          </a:bodyPr>
          <a:lstStyle/>
          <a:p>
            <a:r>
              <a:rPr lang="en-US" i="1">
                <a:solidFill>
                  <a:schemeClr val="tx1"/>
                </a:solidFill>
              </a:rPr>
              <a:t>2</a:t>
            </a:r>
          </a:p>
        </p:txBody>
      </p:sp>
      <p:sp>
        <p:nvSpPr>
          <p:cNvPr id="60" name="TextBox 59">
            <a:extLst>
              <a:ext uri="{FF2B5EF4-FFF2-40B4-BE49-F238E27FC236}">
                <a16:creationId xmlns:a16="http://schemas.microsoft.com/office/drawing/2014/main" id="{2697DAC6-E163-4F6D-9C3B-C9FFCE3D735B}"/>
              </a:ext>
            </a:extLst>
          </p:cNvPr>
          <p:cNvSpPr txBox="1"/>
          <p:nvPr/>
        </p:nvSpPr>
        <p:spPr>
          <a:xfrm>
            <a:off x="7098986" y="1173276"/>
            <a:ext cx="227787" cy="307777"/>
          </a:xfrm>
          <a:prstGeom prst="rect">
            <a:avLst/>
          </a:prstGeom>
          <a:noFill/>
        </p:spPr>
        <p:txBody>
          <a:bodyPr wrap="square" rtlCol="0">
            <a:spAutoFit/>
          </a:bodyPr>
          <a:lstStyle/>
          <a:p>
            <a:r>
              <a:rPr lang="en-US" i="1">
                <a:solidFill>
                  <a:schemeClr val="tx1"/>
                </a:solidFill>
              </a:rPr>
              <a:t>3</a:t>
            </a:r>
          </a:p>
        </p:txBody>
      </p:sp>
      <p:sp>
        <p:nvSpPr>
          <p:cNvPr id="61" name="TextBox 60">
            <a:extLst>
              <a:ext uri="{FF2B5EF4-FFF2-40B4-BE49-F238E27FC236}">
                <a16:creationId xmlns:a16="http://schemas.microsoft.com/office/drawing/2014/main" id="{DBE7C671-3882-417B-B558-397DF73D4690}"/>
              </a:ext>
            </a:extLst>
          </p:cNvPr>
          <p:cNvSpPr txBox="1"/>
          <p:nvPr/>
        </p:nvSpPr>
        <p:spPr>
          <a:xfrm>
            <a:off x="1842197" y="2845060"/>
            <a:ext cx="227787" cy="307777"/>
          </a:xfrm>
          <a:prstGeom prst="rect">
            <a:avLst/>
          </a:prstGeom>
          <a:noFill/>
        </p:spPr>
        <p:txBody>
          <a:bodyPr wrap="square" rtlCol="0">
            <a:spAutoFit/>
          </a:bodyPr>
          <a:lstStyle/>
          <a:p>
            <a:r>
              <a:rPr lang="en-US" i="1">
                <a:solidFill>
                  <a:schemeClr val="tx1"/>
                </a:solidFill>
              </a:rPr>
              <a:t>4</a:t>
            </a:r>
          </a:p>
        </p:txBody>
      </p:sp>
      <p:sp>
        <p:nvSpPr>
          <p:cNvPr id="62" name="TextBox 61">
            <a:extLst>
              <a:ext uri="{FF2B5EF4-FFF2-40B4-BE49-F238E27FC236}">
                <a16:creationId xmlns:a16="http://schemas.microsoft.com/office/drawing/2014/main" id="{4EB6234B-74D5-48C0-B64A-0A87F9B0626A}"/>
              </a:ext>
            </a:extLst>
          </p:cNvPr>
          <p:cNvSpPr txBox="1"/>
          <p:nvPr/>
        </p:nvSpPr>
        <p:spPr>
          <a:xfrm>
            <a:off x="4478075" y="2852484"/>
            <a:ext cx="227787" cy="307777"/>
          </a:xfrm>
          <a:prstGeom prst="rect">
            <a:avLst/>
          </a:prstGeom>
          <a:noFill/>
        </p:spPr>
        <p:txBody>
          <a:bodyPr wrap="square" rtlCol="0">
            <a:spAutoFit/>
          </a:bodyPr>
          <a:lstStyle/>
          <a:p>
            <a:r>
              <a:rPr lang="en-US" i="1">
                <a:solidFill>
                  <a:schemeClr val="tx1"/>
                </a:solidFill>
              </a:rPr>
              <a:t>5</a:t>
            </a:r>
          </a:p>
        </p:txBody>
      </p:sp>
      <p:sp>
        <p:nvSpPr>
          <p:cNvPr id="63" name="TextBox 62">
            <a:extLst>
              <a:ext uri="{FF2B5EF4-FFF2-40B4-BE49-F238E27FC236}">
                <a16:creationId xmlns:a16="http://schemas.microsoft.com/office/drawing/2014/main" id="{435F2164-4D23-4EFF-92AD-9D2F37369233}"/>
              </a:ext>
            </a:extLst>
          </p:cNvPr>
          <p:cNvSpPr txBox="1"/>
          <p:nvPr/>
        </p:nvSpPr>
        <p:spPr>
          <a:xfrm>
            <a:off x="7098551" y="2859157"/>
            <a:ext cx="227787" cy="307777"/>
          </a:xfrm>
          <a:prstGeom prst="rect">
            <a:avLst/>
          </a:prstGeom>
          <a:noFill/>
        </p:spPr>
        <p:txBody>
          <a:bodyPr wrap="square" rtlCol="0">
            <a:spAutoFit/>
          </a:bodyPr>
          <a:lstStyle/>
          <a:p>
            <a:r>
              <a:rPr lang="en-US" i="1">
                <a:solidFill>
                  <a:schemeClr val="tx1"/>
                </a:solidFill>
              </a:rPr>
              <a:t>6</a:t>
            </a:r>
          </a:p>
        </p:txBody>
      </p:sp>
    </p:spTree>
    <p:extLst>
      <p:ext uri="{BB962C8B-B14F-4D97-AF65-F5344CB8AC3E}">
        <p14:creationId xmlns:p14="http://schemas.microsoft.com/office/powerpoint/2010/main" val="2204026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3011-23D7-439A-A226-9770DEED337A}"/>
              </a:ext>
            </a:extLst>
          </p:cNvPr>
          <p:cNvSpPr>
            <a:spLocks noGrp="1"/>
          </p:cNvSpPr>
          <p:nvPr>
            <p:ph type="title"/>
          </p:nvPr>
        </p:nvSpPr>
        <p:spPr/>
        <p:txBody>
          <a:bodyPr/>
          <a:lstStyle/>
          <a:p>
            <a:r>
              <a:rPr lang="en-US" sz="3000">
                <a:latin typeface="+mj-lt"/>
              </a:rPr>
              <a:t>Selecting a Stakeholder Perspective</a:t>
            </a:r>
          </a:p>
        </p:txBody>
      </p:sp>
      <p:sp>
        <p:nvSpPr>
          <p:cNvPr id="4" name="Slide Number Placeholder 3">
            <a:extLst>
              <a:ext uri="{FF2B5EF4-FFF2-40B4-BE49-F238E27FC236}">
                <a16:creationId xmlns:a16="http://schemas.microsoft.com/office/drawing/2014/main" id="{04837761-61F3-4983-8D71-88B9CAFA2C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18</a:t>
            </a:fld>
            <a:endParaRPr lang="fr"/>
          </a:p>
        </p:txBody>
      </p:sp>
      <p:sp>
        <p:nvSpPr>
          <p:cNvPr id="34" name="TextBox 33">
            <a:extLst>
              <a:ext uri="{FF2B5EF4-FFF2-40B4-BE49-F238E27FC236}">
                <a16:creationId xmlns:a16="http://schemas.microsoft.com/office/drawing/2014/main" id="{35FA86AF-90BF-4FF4-ADF7-E075A3111147}"/>
              </a:ext>
            </a:extLst>
          </p:cNvPr>
          <p:cNvSpPr txBox="1"/>
          <p:nvPr/>
        </p:nvSpPr>
        <p:spPr>
          <a:xfrm>
            <a:off x="3294025" y="1621909"/>
            <a:ext cx="4079328" cy="584775"/>
          </a:xfrm>
          <a:prstGeom prst="rect">
            <a:avLst/>
          </a:prstGeom>
          <a:noFill/>
        </p:spPr>
        <p:txBody>
          <a:bodyPr wrap="square" rtlCol="0">
            <a:spAutoFit/>
          </a:bodyPr>
          <a:lstStyle/>
          <a:p>
            <a:r>
              <a:rPr lang="en-US" sz="1600" i="1">
                <a:solidFill>
                  <a:schemeClr val="bg1"/>
                </a:solidFill>
              </a:rPr>
              <a:t>Need to define stakeholder perspective at beginning to determine evaluation criteria</a:t>
            </a:r>
          </a:p>
        </p:txBody>
      </p:sp>
      <p:sp>
        <p:nvSpPr>
          <p:cNvPr id="35" name="Rectangle: Rounded Corners 34">
            <a:extLst>
              <a:ext uri="{FF2B5EF4-FFF2-40B4-BE49-F238E27FC236}">
                <a16:creationId xmlns:a16="http://schemas.microsoft.com/office/drawing/2014/main" id="{6F359E28-A804-4E21-9CD3-4C03489693B3}"/>
              </a:ext>
            </a:extLst>
          </p:cNvPr>
          <p:cNvSpPr/>
          <p:nvPr/>
        </p:nvSpPr>
        <p:spPr>
          <a:xfrm>
            <a:off x="1566583" y="927610"/>
            <a:ext cx="7046258" cy="5419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Different stakeholders have </a:t>
            </a:r>
            <a:r>
              <a:rPr lang="en-US" sz="1800" b="1" u="sng">
                <a:solidFill>
                  <a:schemeClr val="tx1"/>
                </a:solidFill>
              </a:rPr>
              <a:t>different needs and standards </a:t>
            </a:r>
            <a:r>
              <a:rPr lang="en-US" sz="1800">
                <a:solidFill>
                  <a:schemeClr val="tx1"/>
                </a:solidFill>
              </a:rPr>
              <a:t>by which they evaluate a </a:t>
            </a:r>
            <a:r>
              <a:rPr lang="en-US" sz="1800" err="1">
                <a:solidFill>
                  <a:schemeClr val="tx1"/>
                </a:solidFill>
              </a:rPr>
              <a:t>SoS</a:t>
            </a:r>
            <a:endParaRPr lang="en-US" sz="1800">
              <a:solidFill>
                <a:schemeClr val="tx1"/>
              </a:solidFill>
            </a:endParaRPr>
          </a:p>
        </p:txBody>
      </p:sp>
      <p:sp>
        <p:nvSpPr>
          <p:cNvPr id="3" name="Rectangle 2">
            <a:extLst>
              <a:ext uri="{FF2B5EF4-FFF2-40B4-BE49-F238E27FC236}">
                <a16:creationId xmlns:a16="http://schemas.microsoft.com/office/drawing/2014/main" id="{FFF27E33-D6FC-469F-8C2E-9436BD0B7349}"/>
              </a:ext>
            </a:extLst>
          </p:cNvPr>
          <p:cNvSpPr/>
          <p:nvPr/>
        </p:nvSpPr>
        <p:spPr>
          <a:xfrm>
            <a:off x="2169753" y="2963947"/>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Operators</a:t>
            </a:r>
          </a:p>
        </p:txBody>
      </p:sp>
      <p:sp>
        <p:nvSpPr>
          <p:cNvPr id="37" name="Rectangle 36">
            <a:extLst>
              <a:ext uri="{FF2B5EF4-FFF2-40B4-BE49-F238E27FC236}">
                <a16:creationId xmlns:a16="http://schemas.microsoft.com/office/drawing/2014/main" id="{55E7CC75-0A5F-47DC-A3E8-862FBDABE00B}"/>
              </a:ext>
            </a:extLst>
          </p:cNvPr>
          <p:cNvSpPr/>
          <p:nvPr/>
        </p:nvSpPr>
        <p:spPr>
          <a:xfrm>
            <a:off x="5333689" y="2963947"/>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Operating Costs</a:t>
            </a:r>
          </a:p>
        </p:txBody>
      </p:sp>
      <p:sp>
        <p:nvSpPr>
          <p:cNvPr id="44" name="Rectangle 43">
            <a:extLst>
              <a:ext uri="{FF2B5EF4-FFF2-40B4-BE49-F238E27FC236}">
                <a16:creationId xmlns:a16="http://schemas.microsoft.com/office/drawing/2014/main" id="{1878CDF4-CC3F-465B-BB58-52B75A0F257F}"/>
              </a:ext>
            </a:extLst>
          </p:cNvPr>
          <p:cNvSpPr/>
          <p:nvPr/>
        </p:nvSpPr>
        <p:spPr>
          <a:xfrm>
            <a:off x="2169753" y="3274158"/>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Manufacturers</a:t>
            </a:r>
          </a:p>
        </p:txBody>
      </p:sp>
      <p:sp>
        <p:nvSpPr>
          <p:cNvPr id="45" name="Rectangle 44">
            <a:extLst>
              <a:ext uri="{FF2B5EF4-FFF2-40B4-BE49-F238E27FC236}">
                <a16:creationId xmlns:a16="http://schemas.microsoft.com/office/drawing/2014/main" id="{6EBBCCAE-0950-426D-9398-68C3CA49A2A7}"/>
              </a:ext>
            </a:extLst>
          </p:cNvPr>
          <p:cNvSpPr/>
          <p:nvPr/>
        </p:nvSpPr>
        <p:spPr>
          <a:xfrm>
            <a:off x="5333689" y="3274158"/>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Demand</a:t>
            </a:r>
          </a:p>
        </p:txBody>
      </p:sp>
      <p:sp>
        <p:nvSpPr>
          <p:cNvPr id="46" name="Rectangle 45">
            <a:extLst>
              <a:ext uri="{FF2B5EF4-FFF2-40B4-BE49-F238E27FC236}">
                <a16:creationId xmlns:a16="http://schemas.microsoft.com/office/drawing/2014/main" id="{9A064F3A-9B54-4E61-9D58-BB024636167B}"/>
              </a:ext>
            </a:extLst>
          </p:cNvPr>
          <p:cNvSpPr/>
          <p:nvPr/>
        </p:nvSpPr>
        <p:spPr>
          <a:xfrm>
            <a:off x="2169753" y="3584370"/>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Customers</a:t>
            </a:r>
          </a:p>
        </p:txBody>
      </p:sp>
      <p:sp>
        <p:nvSpPr>
          <p:cNvPr id="47" name="Rectangle 46">
            <a:extLst>
              <a:ext uri="{FF2B5EF4-FFF2-40B4-BE49-F238E27FC236}">
                <a16:creationId xmlns:a16="http://schemas.microsoft.com/office/drawing/2014/main" id="{6D5A9D22-5DA1-4377-B1AB-9B7A1CB55B1E}"/>
              </a:ext>
            </a:extLst>
          </p:cNvPr>
          <p:cNvSpPr/>
          <p:nvPr/>
        </p:nvSpPr>
        <p:spPr>
          <a:xfrm>
            <a:off x="5333689" y="3584370"/>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Time Savings</a:t>
            </a:r>
          </a:p>
        </p:txBody>
      </p:sp>
      <p:sp>
        <p:nvSpPr>
          <p:cNvPr id="6" name="Rectangle: Rounded Corners 5">
            <a:extLst>
              <a:ext uri="{FF2B5EF4-FFF2-40B4-BE49-F238E27FC236}">
                <a16:creationId xmlns:a16="http://schemas.microsoft.com/office/drawing/2014/main" id="{10D7EFD7-F10D-4E7F-A07E-1E1CC7CBF8FE}"/>
              </a:ext>
            </a:extLst>
          </p:cNvPr>
          <p:cNvSpPr/>
          <p:nvPr/>
        </p:nvSpPr>
        <p:spPr>
          <a:xfrm>
            <a:off x="2068676" y="2404157"/>
            <a:ext cx="5619889" cy="40596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 Stakeholders and Associated Criteria for a UAM </a:t>
            </a:r>
            <a:r>
              <a:rPr lang="en-US" err="1"/>
              <a:t>SoS</a:t>
            </a:r>
            <a:endParaRPr lang="en-US"/>
          </a:p>
        </p:txBody>
      </p:sp>
      <p:sp>
        <p:nvSpPr>
          <p:cNvPr id="48" name="Rectangle 47">
            <a:extLst>
              <a:ext uri="{FF2B5EF4-FFF2-40B4-BE49-F238E27FC236}">
                <a16:creationId xmlns:a16="http://schemas.microsoft.com/office/drawing/2014/main" id="{AB2ACC25-4C00-4A85-9F1A-E655D63B68A2}"/>
              </a:ext>
            </a:extLst>
          </p:cNvPr>
          <p:cNvSpPr/>
          <p:nvPr/>
        </p:nvSpPr>
        <p:spPr>
          <a:xfrm>
            <a:off x="2169753" y="3894581"/>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City Planners</a:t>
            </a:r>
          </a:p>
        </p:txBody>
      </p:sp>
      <p:sp>
        <p:nvSpPr>
          <p:cNvPr id="49" name="Rectangle 48">
            <a:extLst>
              <a:ext uri="{FF2B5EF4-FFF2-40B4-BE49-F238E27FC236}">
                <a16:creationId xmlns:a16="http://schemas.microsoft.com/office/drawing/2014/main" id="{17912453-D43B-47E7-997C-48D9F585CFBC}"/>
              </a:ext>
            </a:extLst>
          </p:cNvPr>
          <p:cNvSpPr/>
          <p:nvPr/>
        </p:nvSpPr>
        <p:spPr>
          <a:xfrm>
            <a:off x="2169753" y="4204793"/>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Regulators</a:t>
            </a:r>
          </a:p>
        </p:txBody>
      </p:sp>
      <p:sp>
        <p:nvSpPr>
          <p:cNvPr id="50" name="Rectangle 49">
            <a:extLst>
              <a:ext uri="{FF2B5EF4-FFF2-40B4-BE49-F238E27FC236}">
                <a16:creationId xmlns:a16="http://schemas.microsoft.com/office/drawing/2014/main" id="{FE19AFE8-F395-4427-99A9-85095203FF6F}"/>
              </a:ext>
            </a:extLst>
          </p:cNvPr>
          <p:cNvSpPr/>
          <p:nvPr/>
        </p:nvSpPr>
        <p:spPr>
          <a:xfrm>
            <a:off x="5333689" y="4204793"/>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Safety</a:t>
            </a:r>
          </a:p>
        </p:txBody>
      </p:sp>
      <p:sp>
        <p:nvSpPr>
          <p:cNvPr id="51" name="Rectangle 50">
            <a:extLst>
              <a:ext uri="{FF2B5EF4-FFF2-40B4-BE49-F238E27FC236}">
                <a16:creationId xmlns:a16="http://schemas.microsoft.com/office/drawing/2014/main" id="{DC6E97E6-FA3A-4861-A981-BE808855F980}"/>
              </a:ext>
            </a:extLst>
          </p:cNvPr>
          <p:cNvSpPr/>
          <p:nvPr/>
        </p:nvSpPr>
        <p:spPr>
          <a:xfrm>
            <a:off x="5333689" y="3894581"/>
            <a:ext cx="2253803" cy="23402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Environmental Impact</a:t>
            </a:r>
          </a:p>
        </p:txBody>
      </p:sp>
      <p:sp>
        <p:nvSpPr>
          <p:cNvPr id="7" name="Arrow: Right 6">
            <a:extLst>
              <a:ext uri="{FF2B5EF4-FFF2-40B4-BE49-F238E27FC236}">
                <a16:creationId xmlns:a16="http://schemas.microsoft.com/office/drawing/2014/main" id="{B2C23DBE-ABC0-4DD9-A0A2-6B55FBACD2D0}"/>
              </a:ext>
            </a:extLst>
          </p:cNvPr>
          <p:cNvSpPr/>
          <p:nvPr/>
        </p:nvSpPr>
        <p:spPr>
          <a:xfrm>
            <a:off x="4648354" y="3006764"/>
            <a:ext cx="460537" cy="148387"/>
          </a:xfrm>
          <a:prstGeom prst="rightArrow">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Right 51">
            <a:extLst>
              <a:ext uri="{FF2B5EF4-FFF2-40B4-BE49-F238E27FC236}">
                <a16:creationId xmlns:a16="http://schemas.microsoft.com/office/drawing/2014/main" id="{5AACA9DC-823E-41E0-B660-B52C025B539C}"/>
              </a:ext>
            </a:extLst>
          </p:cNvPr>
          <p:cNvSpPr/>
          <p:nvPr/>
        </p:nvSpPr>
        <p:spPr>
          <a:xfrm>
            <a:off x="4658808" y="3316975"/>
            <a:ext cx="460537" cy="148387"/>
          </a:xfrm>
          <a:prstGeom prst="rightArrow">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Right 52">
            <a:extLst>
              <a:ext uri="{FF2B5EF4-FFF2-40B4-BE49-F238E27FC236}">
                <a16:creationId xmlns:a16="http://schemas.microsoft.com/office/drawing/2014/main" id="{C1E65456-CD1C-4F27-86F0-079EDDC1D8CC}"/>
              </a:ext>
            </a:extLst>
          </p:cNvPr>
          <p:cNvSpPr/>
          <p:nvPr/>
        </p:nvSpPr>
        <p:spPr>
          <a:xfrm>
            <a:off x="4658807" y="4247610"/>
            <a:ext cx="460537" cy="148387"/>
          </a:xfrm>
          <a:prstGeom prst="rightArrow">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Right 53">
            <a:extLst>
              <a:ext uri="{FF2B5EF4-FFF2-40B4-BE49-F238E27FC236}">
                <a16:creationId xmlns:a16="http://schemas.microsoft.com/office/drawing/2014/main" id="{8AC64693-A722-40E3-8B27-437F1D16E28D}"/>
              </a:ext>
            </a:extLst>
          </p:cNvPr>
          <p:cNvSpPr/>
          <p:nvPr/>
        </p:nvSpPr>
        <p:spPr>
          <a:xfrm>
            <a:off x="4648353" y="3937398"/>
            <a:ext cx="460537" cy="148387"/>
          </a:xfrm>
          <a:prstGeom prst="rightArrow">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Right 54">
            <a:extLst>
              <a:ext uri="{FF2B5EF4-FFF2-40B4-BE49-F238E27FC236}">
                <a16:creationId xmlns:a16="http://schemas.microsoft.com/office/drawing/2014/main" id="{B450C0EB-7EC3-4B4B-B533-5FA73C333B6D}"/>
              </a:ext>
            </a:extLst>
          </p:cNvPr>
          <p:cNvSpPr/>
          <p:nvPr/>
        </p:nvSpPr>
        <p:spPr>
          <a:xfrm>
            <a:off x="4658806" y="3627187"/>
            <a:ext cx="460537" cy="148387"/>
          </a:xfrm>
          <a:prstGeom prst="rightArrow">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Right 55">
            <a:extLst>
              <a:ext uri="{FF2B5EF4-FFF2-40B4-BE49-F238E27FC236}">
                <a16:creationId xmlns:a16="http://schemas.microsoft.com/office/drawing/2014/main" id="{B454DB61-6F4E-46C2-B401-AE217F9A6692}"/>
              </a:ext>
            </a:extLst>
          </p:cNvPr>
          <p:cNvSpPr/>
          <p:nvPr/>
        </p:nvSpPr>
        <p:spPr>
          <a:xfrm>
            <a:off x="2336806" y="1708964"/>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6F3FB8-416B-470C-82EB-77C1FFF9F346}"/>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39" name="Rectangle: Rounded Corners 38">
            <a:extLst>
              <a:ext uri="{FF2B5EF4-FFF2-40B4-BE49-F238E27FC236}">
                <a16:creationId xmlns:a16="http://schemas.microsoft.com/office/drawing/2014/main" id="{EAC8BC77-A417-43C8-8704-A87E919609DB}"/>
              </a:ext>
            </a:extLst>
          </p:cNvPr>
          <p:cNvSpPr/>
          <p:nvPr/>
        </p:nvSpPr>
        <p:spPr>
          <a:xfrm>
            <a:off x="73289" y="2026703"/>
            <a:ext cx="1334324" cy="443715"/>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0" name="Rectangle: Rounded Corners 39">
            <a:extLst>
              <a:ext uri="{FF2B5EF4-FFF2-40B4-BE49-F238E27FC236}">
                <a16:creationId xmlns:a16="http://schemas.microsoft.com/office/drawing/2014/main" id="{82F1F886-E81A-4954-8AA9-90BDF01C29D2}"/>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1" name="Rectangle: Rounded Corners 40">
            <a:extLst>
              <a:ext uri="{FF2B5EF4-FFF2-40B4-BE49-F238E27FC236}">
                <a16:creationId xmlns:a16="http://schemas.microsoft.com/office/drawing/2014/main" id="{D1E619E0-7256-4825-A3A1-99BBA7CDB5E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2" name="Rectangle: Rounded Corners 41">
            <a:extLst>
              <a:ext uri="{FF2B5EF4-FFF2-40B4-BE49-F238E27FC236}">
                <a16:creationId xmlns:a16="http://schemas.microsoft.com/office/drawing/2014/main" id="{CCB12ACD-E820-44DA-91DA-301E3B21D075}"/>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3" name="Rectangle: Rounded Corners 42">
            <a:extLst>
              <a:ext uri="{FF2B5EF4-FFF2-40B4-BE49-F238E27FC236}">
                <a16:creationId xmlns:a16="http://schemas.microsoft.com/office/drawing/2014/main" id="{3FB507B9-6AE9-4705-A2C6-FA70567C467A}"/>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62" name="Rectangle: Rounded Corners 61">
            <a:extLst>
              <a:ext uri="{FF2B5EF4-FFF2-40B4-BE49-F238E27FC236}">
                <a16:creationId xmlns:a16="http://schemas.microsoft.com/office/drawing/2014/main" id="{86EB4EC4-6965-4DDA-BBFF-43D2DA8A5CB3}"/>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357854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500"/>
                                        <p:tgtEl>
                                          <p:spTgt spid="5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 grpId="0" animBg="1"/>
      <p:bldP spid="37" grpId="0" animBg="1"/>
      <p:bldP spid="44" grpId="0" animBg="1"/>
      <p:bldP spid="45" grpId="0" animBg="1"/>
      <p:bldP spid="46" grpId="0" animBg="1"/>
      <p:bldP spid="47" grpId="0" animBg="1"/>
      <p:bldP spid="6" grpId="0" animBg="1"/>
      <p:bldP spid="48" grpId="0" animBg="1"/>
      <p:bldP spid="49" grpId="0" animBg="1"/>
      <p:bldP spid="50" grpId="0" animBg="1"/>
      <p:bldP spid="51" grpId="0" animBg="1"/>
      <p:bldP spid="7" grpId="0" animBg="1"/>
      <p:bldP spid="52" grpId="0" animBg="1"/>
      <p:bldP spid="53" grpId="0" animBg="1"/>
      <p:bldP spid="54" grpId="0" animBg="1"/>
      <p:bldP spid="55"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1B5D-FE07-4CA0-8DB7-70F43E5683BD}"/>
              </a:ext>
            </a:extLst>
          </p:cNvPr>
          <p:cNvSpPr>
            <a:spLocks noGrp="1"/>
          </p:cNvSpPr>
          <p:nvPr>
            <p:ph type="title"/>
          </p:nvPr>
        </p:nvSpPr>
        <p:spPr/>
        <p:txBody>
          <a:bodyPr/>
          <a:lstStyle/>
          <a:p>
            <a:r>
              <a:rPr lang="en-US" sz="3200" err="1">
                <a:latin typeface="+mj-lt"/>
              </a:rPr>
              <a:t>SoS</a:t>
            </a:r>
            <a:r>
              <a:rPr lang="en-US" sz="3200">
                <a:latin typeface="+mj-lt"/>
              </a:rPr>
              <a:t> Goals and Evaluation Criteria</a:t>
            </a:r>
          </a:p>
        </p:txBody>
      </p:sp>
      <p:sp>
        <p:nvSpPr>
          <p:cNvPr id="4" name="Slide Number Placeholder 3">
            <a:extLst>
              <a:ext uri="{FF2B5EF4-FFF2-40B4-BE49-F238E27FC236}">
                <a16:creationId xmlns:a16="http://schemas.microsoft.com/office/drawing/2014/main" id="{9EBB0926-F743-413A-BB69-C3BB96894E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19</a:t>
            </a:fld>
            <a:endParaRPr lang="fr"/>
          </a:p>
        </p:txBody>
      </p:sp>
      <p:sp>
        <p:nvSpPr>
          <p:cNvPr id="5" name="Rectangle: Rounded Corners 4">
            <a:extLst>
              <a:ext uri="{FF2B5EF4-FFF2-40B4-BE49-F238E27FC236}">
                <a16:creationId xmlns:a16="http://schemas.microsoft.com/office/drawing/2014/main" id="{23B267F0-6998-479D-8D8B-5C5F9648AA99}"/>
              </a:ext>
            </a:extLst>
          </p:cNvPr>
          <p:cNvSpPr/>
          <p:nvPr/>
        </p:nvSpPr>
        <p:spPr>
          <a:xfrm>
            <a:off x="1566581" y="941078"/>
            <a:ext cx="7052627" cy="3657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SoS</a:t>
            </a:r>
            <a:r>
              <a:rPr lang="en-US">
                <a:solidFill>
                  <a:schemeClr val="tx1"/>
                </a:solidFill>
              </a:rPr>
              <a:t> alternatives can take the form of </a:t>
            </a:r>
            <a:r>
              <a:rPr lang="en-US" b="1" u="sng">
                <a:solidFill>
                  <a:schemeClr val="tx1"/>
                </a:solidFill>
              </a:rPr>
              <a:t>dissimilar architectures</a:t>
            </a:r>
          </a:p>
        </p:txBody>
      </p:sp>
      <p:sp>
        <p:nvSpPr>
          <p:cNvPr id="7" name="TextBox 6">
            <a:extLst>
              <a:ext uri="{FF2B5EF4-FFF2-40B4-BE49-F238E27FC236}">
                <a16:creationId xmlns:a16="http://schemas.microsoft.com/office/drawing/2014/main" id="{878B8900-913A-4B8F-A0EA-D7D9717C1FD5}"/>
              </a:ext>
            </a:extLst>
          </p:cNvPr>
          <p:cNvSpPr txBox="1"/>
          <p:nvPr/>
        </p:nvSpPr>
        <p:spPr>
          <a:xfrm>
            <a:off x="1572952" y="1592546"/>
            <a:ext cx="1303892" cy="584775"/>
          </a:xfrm>
          <a:prstGeom prst="rect">
            <a:avLst/>
          </a:prstGeom>
          <a:noFill/>
        </p:spPr>
        <p:txBody>
          <a:bodyPr wrap="square" rtlCol="0">
            <a:spAutoFit/>
          </a:bodyPr>
          <a:lstStyle/>
          <a:p>
            <a:pPr algn="ctr"/>
            <a:r>
              <a:rPr lang="en-US" sz="1600">
                <a:solidFill>
                  <a:schemeClr val="accent4"/>
                </a:solidFill>
              </a:rPr>
              <a:t>Surveillance</a:t>
            </a:r>
          </a:p>
          <a:p>
            <a:pPr algn="ctr"/>
            <a:r>
              <a:rPr lang="en-US" sz="1600">
                <a:solidFill>
                  <a:schemeClr val="accent4"/>
                </a:solidFill>
              </a:rPr>
              <a:t>Example</a:t>
            </a:r>
          </a:p>
        </p:txBody>
      </p:sp>
      <p:sp>
        <p:nvSpPr>
          <p:cNvPr id="10" name="TextBox 9">
            <a:extLst>
              <a:ext uri="{FF2B5EF4-FFF2-40B4-BE49-F238E27FC236}">
                <a16:creationId xmlns:a16="http://schemas.microsoft.com/office/drawing/2014/main" id="{7845CE80-558B-41C9-895B-E52DD9D69702}"/>
              </a:ext>
            </a:extLst>
          </p:cNvPr>
          <p:cNvSpPr txBox="1"/>
          <p:nvPr/>
        </p:nvSpPr>
        <p:spPr>
          <a:xfrm>
            <a:off x="5310400" y="1784581"/>
            <a:ext cx="408863" cy="338554"/>
          </a:xfrm>
          <a:prstGeom prst="rect">
            <a:avLst/>
          </a:prstGeom>
          <a:noFill/>
        </p:spPr>
        <p:txBody>
          <a:bodyPr wrap="square" rtlCol="0">
            <a:spAutoFit/>
          </a:bodyPr>
          <a:lstStyle/>
          <a:p>
            <a:pPr algn="ctr"/>
            <a:r>
              <a:rPr lang="en-US" sz="1600" b="1" i="1">
                <a:solidFill>
                  <a:schemeClr val="accent4"/>
                </a:solidFill>
              </a:rPr>
              <a:t>vs</a:t>
            </a:r>
          </a:p>
        </p:txBody>
      </p:sp>
      <p:grpSp>
        <p:nvGrpSpPr>
          <p:cNvPr id="16" name="Group 15">
            <a:extLst>
              <a:ext uri="{FF2B5EF4-FFF2-40B4-BE49-F238E27FC236}">
                <a16:creationId xmlns:a16="http://schemas.microsoft.com/office/drawing/2014/main" id="{69572027-2B3A-4742-9245-F300259B3F68}"/>
              </a:ext>
            </a:extLst>
          </p:cNvPr>
          <p:cNvGrpSpPr/>
          <p:nvPr/>
        </p:nvGrpSpPr>
        <p:grpSpPr>
          <a:xfrm>
            <a:off x="2980172" y="1457932"/>
            <a:ext cx="2025013" cy="910114"/>
            <a:chOff x="2730790" y="1580018"/>
            <a:chExt cx="2025013" cy="910114"/>
          </a:xfrm>
        </p:grpSpPr>
        <p:sp>
          <p:nvSpPr>
            <p:cNvPr id="8" name="Rectangle: Rounded Corners 7">
              <a:extLst>
                <a:ext uri="{FF2B5EF4-FFF2-40B4-BE49-F238E27FC236}">
                  <a16:creationId xmlns:a16="http://schemas.microsoft.com/office/drawing/2014/main" id="{2DE8798E-BCE8-43B8-BBA1-B1E4A7A51D9E}"/>
                </a:ext>
              </a:extLst>
            </p:cNvPr>
            <p:cNvSpPr/>
            <p:nvPr/>
          </p:nvSpPr>
          <p:spPr>
            <a:xfrm>
              <a:off x="2730790" y="1580018"/>
              <a:ext cx="2025013" cy="910114"/>
            </a:xfrm>
            <a:prstGeom prst="roundRect">
              <a:avLst>
                <a:gd name="adj" fmla="val 1006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endParaRPr lang="en-US"/>
            </a:p>
          </p:txBody>
        </p:sp>
        <p:pic>
          <p:nvPicPr>
            <p:cNvPr id="11" name="Graphic 10" descr="Airplane">
              <a:extLst>
                <a:ext uri="{FF2B5EF4-FFF2-40B4-BE49-F238E27FC236}">
                  <a16:creationId xmlns:a16="http://schemas.microsoft.com/office/drawing/2014/main" id="{AFC1ECC0-0EB4-4409-9719-7EAA3A447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1141" y="1672920"/>
              <a:ext cx="724310" cy="724310"/>
            </a:xfrm>
            <a:prstGeom prst="rect">
              <a:avLst/>
            </a:prstGeom>
          </p:spPr>
        </p:pic>
      </p:grpSp>
      <p:grpSp>
        <p:nvGrpSpPr>
          <p:cNvPr id="15" name="Group 14">
            <a:extLst>
              <a:ext uri="{FF2B5EF4-FFF2-40B4-BE49-F238E27FC236}">
                <a16:creationId xmlns:a16="http://schemas.microsoft.com/office/drawing/2014/main" id="{D2E52E30-744A-4F9A-AE02-E965655B68BF}"/>
              </a:ext>
            </a:extLst>
          </p:cNvPr>
          <p:cNvGrpSpPr/>
          <p:nvPr/>
        </p:nvGrpSpPr>
        <p:grpSpPr>
          <a:xfrm>
            <a:off x="6024478" y="1457932"/>
            <a:ext cx="2025013" cy="910114"/>
            <a:chOff x="6024478" y="1580018"/>
            <a:chExt cx="2025013" cy="910114"/>
          </a:xfrm>
        </p:grpSpPr>
        <p:sp>
          <p:nvSpPr>
            <p:cNvPr id="9" name="Rectangle: Rounded Corners 8">
              <a:extLst>
                <a:ext uri="{FF2B5EF4-FFF2-40B4-BE49-F238E27FC236}">
                  <a16:creationId xmlns:a16="http://schemas.microsoft.com/office/drawing/2014/main" id="{48D8B866-526B-4366-BE6F-DDE4DD5D3CD9}"/>
                </a:ext>
              </a:extLst>
            </p:cNvPr>
            <p:cNvSpPr/>
            <p:nvPr/>
          </p:nvSpPr>
          <p:spPr>
            <a:xfrm>
              <a:off x="6024478" y="1580018"/>
              <a:ext cx="2025013" cy="910114"/>
            </a:xfrm>
            <a:prstGeom prst="roundRect">
              <a:avLst>
                <a:gd name="adj" fmla="val 1006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endParaRPr lang="en-US">
                <a:solidFill>
                  <a:schemeClr val="accent4"/>
                </a:solidFill>
              </a:endParaRPr>
            </a:p>
          </p:txBody>
        </p:sp>
        <p:pic>
          <p:nvPicPr>
            <p:cNvPr id="12" name="Graphic 11" descr="Satellite">
              <a:extLst>
                <a:ext uri="{FF2B5EF4-FFF2-40B4-BE49-F238E27FC236}">
                  <a16:creationId xmlns:a16="http://schemas.microsoft.com/office/drawing/2014/main" id="{4E74789B-AF48-4F63-AD80-ACCE45C7E5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34848" y="1632939"/>
              <a:ext cx="804272" cy="804272"/>
            </a:xfrm>
            <a:prstGeom prst="rect">
              <a:avLst/>
            </a:prstGeom>
          </p:spPr>
        </p:pic>
      </p:grpSp>
      <p:sp>
        <p:nvSpPr>
          <p:cNvPr id="13" name="Rectangle: Rounded Corners 12">
            <a:extLst>
              <a:ext uri="{FF2B5EF4-FFF2-40B4-BE49-F238E27FC236}">
                <a16:creationId xmlns:a16="http://schemas.microsoft.com/office/drawing/2014/main" id="{7037AFC4-82C3-4112-A051-9BA009B31560}"/>
              </a:ext>
            </a:extLst>
          </p:cNvPr>
          <p:cNvSpPr/>
          <p:nvPr/>
        </p:nvSpPr>
        <p:spPr>
          <a:xfrm>
            <a:off x="1566582" y="1386858"/>
            <a:ext cx="7052627" cy="1052262"/>
          </a:xfrm>
          <a:prstGeom prst="round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6BE1192-5EEA-4D6B-9C70-5935A379093B}"/>
              </a:ext>
            </a:extLst>
          </p:cNvPr>
          <p:cNvSpPr/>
          <p:nvPr/>
        </p:nvSpPr>
        <p:spPr>
          <a:xfrm>
            <a:off x="1566583" y="2536964"/>
            <a:ext cx="7052626" cy="36576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Need to identify </a:t>
            </a:r>
            <a:r>
              <a:rPr lang="en-US" err="1">
                <a:solidFill>
                  <a:schemeClr val="tx1"/>
                </a:solidFill>
              </a:rPr>
              <a:t>SoS</a:t>
            </a:r>
            <a:r>
              <a:rPr lang="en-US">
                <a:solidFill>
                  <a:schemeClr val="tx1"/>
                </a:solidFill>
              </a:rPr>
              <a:t> goals that are </a:t>
            </a:r>
            <a:r>
              <a:rPr lang="en-US" b="1" u="sng">
                <a:solidFill>
                  <a:schemeClr val="tx1"/>
                </a:solidFill>
              </a:rPr>
              <a:t>independent of a specific implementation </a:t>
            </a:r>
          </a:p>
        </p:txBody>
      </p:sp>
      <p:sp>
        <p:nvSpPr>
          <p:cNvPr id="17" name="Rectangle 16">
            <a:extLst>
              <a:ext uri="{FF2B5EF4-FFF2-40B4-BE49-F238E27FC236}">
                <a16:creationId xmlns:a16="http://schemas.microsoft.com/office/drawing/2014/main" id="{D7759F8E-C837-4CC3-8C67-695EAE265C81}"/>
              </a:ext>
            </a:extLst>
          </p:cNvPr>
          <p:cNvSpPr/>
          <p:nvPr/>
        </p:nvSpPr>
        <p:spPr>
          <a:xfrm>
            <a:off x="1566581" y="3254378"/>
            <a:ext cx="1005840" cy="365760"/>
          </a:xfrm>
          <a:prstGeom prst="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5B209"/>
                </a:solidFill>
              </a:rPr>
              <a:t>Criteria #1</a:t>
            </a:r>
          </a:p>
        </p:txBody>
      </p:sp>
      <p:sp>
        <p:nvSpPr>
          <p:cNvPr id="18" name="Rectangle 17">
            <a:extLst>
              <a:ext uri="{FF2B5EF4-FFF2-40B4-BE49-F238E27FC236}">
                <a16:creationId xmlns:a16="http://schemas.microsoft.com/office/drawing/2014/main" id="{AC67F5AC-7246-4163-A881-13435258DFBF}"/>
              </a:ext>
            </a:extLst>
          </p:cNvPr>
          <p:cNvSpPr/>
          <p:nvPr/>
        </p:nvSpPr>
        <p:spPr>
          <a:xfrm>
            <a:off x="3582177" y="3254378"/>
            <a:ext cx="1005840" cy="365760"/>
          </a:xfrm>
          <a:prstGeom prst="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5B209"/>
                </a:solidFill>
              </a:rPr>
              <a:t>Criteria #2</a:t>
            </a:r>
          </a:p>
        </p:txBody>
      </p:sp>
      <p:sp>
        <p:nvSpPr>
          <p:cNvPr id="19" name="Rectangle 18">
            <a:extLst>
              <a:ext uri="{FF2B5EF4-FFF2-40B4-BE49-F238E27FC236}">
                <a16:creationId xmlns:a16="http://schemas.microsoft.com/office/drawing/2014/main" id="{08217A6D-BBDC-4C00-A10B-1648914BD024}"/>
              </a:ext>
            </a:extLst>
          </p:cNvPr>
          <p:cNvSpPr/>
          <p:nvPr/>
        </p:nvSpPr>
        <p:spPr>
          <a:xfrm>
            <a:off x="5597773" y="3254378"/>
            <a:ext cx="1005840" cy="365760"/>
          </a:xfrm>
          <a:prstGeom prst="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5B209"/>
                </a:solidFill>
              </a:rPr>
              <a:t>Criteria #3</a:t>
            </a:r>
          </a:p>
        </p:txBody>
      </p:sp>
      <p:sp>
        <p:nvSpPr>
          <p:cNvPr id="20" name="Rectangle 19">
            <a:extLst>
              <a:ext uri="{FF2B5EF4-FFF2-40B4-BE49-F238E27FC236}">
                <a16:creationId xmlns:a16="http://schemas.microsoft.com/office/drawing/2014/main" id="{9F8B4EBC-DAF0-42EA-9CA6-C0BAFA399B86}"/>
              </a:ext>
            </a:extLst>
          </p:cNvPr>
          <p:cNvSpPr/>
          <p:nvPr/>
        </p:nvSpPr>
        <p:spPr>
          <a:xfrm>
            <a:off x="7613368" y="3254378"/>
            <a:ext cx="1005840" cy="365760"/>
          </a:xfrm>
          <a:prstGeom prst="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5B209"/>
                </a:solidFill>
              </a:rPr>
              <a:t>Criteria #4</a:t>
            </a:r>
          </a:p>
        </p:txBody>
      </p:sp>
      <p:cxnSp>
        <p:nvCxnSpPr>
          <p:cNvPr id="22" name="Connector: Elbow 21">
            <a:extLst>
              <a:ext uri="{FF2B5EF4-FFF2-40B4-BE49-F238E27FC236}">
                <a16:creationId xmlns:a16="http://schemas.microsoft.com/office/drawing/2014/main" id="{BB5758B1-2EF8-4FBC-9D3E-12D97DAC01A6}"/>
              </a:ext>
            </a:extLst>
          </p:cNvPr>
          <p:cNvCxnSpPr>
            <a:cxnSpLocks/>
            <a:stCxn id="14" idx="2"/>
            <a:endCxn id="17" idx="0"/>
          </p:cNvCxnSpPr>
          <p:nvPr/>
        </p:nvCxnSpPr>
        <p:spPr>
          <a:xfrm rot="5400000">
            <a:off x="3405372" y="1566854"/>
            <a:ext cx="351654" cy="302339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0462D12-1E70-4B28-819F-87B5B158A932}"/>
              </a:ext>
            </a:extLst>
          </p:cNvPr>
          <p:cNvCxnSpPr>
            <a:cxnSpLocks/>
            <a:stCxn id="14" idx="2"/>
            <a:endCxn id="18" idx="0"/>
          </p:cNvCxnSpPr>
          <p:nvPr/>
        </p:nvCxnSpPr>
        <p:spPr>
          <a:xfrm rot="5400000">
            <a:off x="4413170" y="2574652"/>
            <a:ext cx="351654" cy="100779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8DD97B1C-DC45-4B74-B531-D8C96297878E}"/>
              </a:ext>
            </a:extLst>
          </p:cNvPr>
          <p:cNvCxnSpPr>
            <a:cxnSpLocks/>
            <a:stCxn id="14" idx="2"/>
            <a:endCxn id="19" idx="0"/>
          </p:cNvCxnSpPr>
          <p:nvPr/>
        </p:nvCxnSpPr>
        <p:spPr>
          <a:xfrm rot="16200000" flipH="1">
            <a:off x="5420967" y="2574652"/>
            <a:ext cx="351654" cy="1007797"/>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CB3FACE-B0E2-45F0-86D1-CF771D21FF64}"/>
              </a:ext>
            </a:extLst>
          </p:cNvPr>
          <p:cNvCxnSpPr>
            <a:cxnSpLocks/>
            <a:stCxn id="14" idx="2"/>
            <a:endCxn id="20" idx="0"/>
          </p:cNvCxnSpPr>
          <p:nvPr/>
        </p:nvCxnSpPr>
        <p:spPr>
          <a:xfrm rot="16200000" flipH="1">
            <a:off x="6428765" y="1566855"/>
            <a:ext cx="351654" cy="3023392"/>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ight Brace 44">
            <a:extLst>
              <a:ext uri="{FF2B5EF4-FFF2-40B4-BE49-F238E27FC236}">
                <a16:creationId xmlns:a16="http://schemas.microsoft.com/office/drawing/2014/main" id="{699BE380-17A5-473A-BE57-CE6D3BA8B0BD}"/>
              </a:ext>
            </a:extLst>
          </p:cNvPr>
          <p:cNvSpPr/>
          <p:nvPr/>
        </p:nvSpPr>
        <p:spPr>
          <a:xfrm rot="5400000">
            <a:off x="4910013" y="321966"/>
            <a:ext cx="365761" cy="7052627"/>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9CB7ECBA-B3A2-41B2-82F7-F9830716C915}"/>
              </a:ext>
            </a:extLst>
          </p:cNvPr>
          <p:cNvSpPr txBox="1"/>
          <p:nvPr/>
        </p:nvSpPr>
        <p:spPr>
          <a:xfrm>
            <a:off x="4906010" y="4335555"/>
            <a:ext cx="2788227" cy="307777"/>
          </a:xfrm>
          <a:prstGeom prst="rect">
            <a:avLst/>
          </a:prstGeom>
          <a:noFill/>
        </p:spPr>
        <p:txBody>
          <a:bodyPr wrap="square" rtlCol="0">
            <a:spAutoFit/>
          </a:bodyPr>
          <a:lstStyle/>
          <a:p>
            <a:pPr algn="r"/>
            <a:r>
              <a:rPr lang="en-US">
                <a:solidFill>
                  <a:srgbClr val="F5B209"/>
                </a:solidFill>
              </a:rPr>
              <a:t>(Specific, measurable quantities)</a:t>
            </a:r>
          </a:p>
        </p:txBody>
      </p:sp>
      <p:sp>
        <p:nvSpPr>
          <p:cNvPr id="47" name="Rectangle: Rounded Corners 46">
            <a:extLst>
              <a:ext uri="{FF2B5EF4-FFF2-40B4-BE49-F238E27FC236}">
                <a16:creationId xmlns:a16="http://schemas.microsoft.com/office/drawing/2014/main" id="{94A67671-67A3-4FF4-837A-5F690C5C3B02}"/>
              </a:ext>
            </a:extLst>
          </p:cNvPr>
          <p:cNvSpPr/>
          <p:nvPr/>
        </p:nvSpPr>
        <p:spPr>
          <a:xfrm>
            <a:off x="2304667" y="4058996"/>
            <a:ext cx="5576455" cy="30777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Map each goal to one or more </a:t>
            </a:r>
            <a:r>
              <a:rPr lang="en-US" b="1" u="sng">
                <a:solidFill>
                  <a:schemeClr val="tx1"/>
                </a:solidFill>
              </a:rPr>
              <a:t>evaluation criteria</a:t>
            </a:r>
          </a:p>
        </p:txBody>
      </p:sp>
      <p:sp>
        <p:nvSpPr>
          <p:cNvPr id="27" name="TextBox 26">
            <a:extLst>
              <a:ext uri="{FF2B5EF4-FFF2-40B4-BE49-F238E27FC236}">
                <a16:creationId xmlns:a16="http://schemas.microsoft.com/office/drawing/2014/main" id="{9761DAA1-52EB-4BD3-957F-74A69163A105}"/>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39" name="Rectangle: Rounded Corners 38">
            <a:extLst>
              <a:ext uri="{FF2B5EF4-FFF2-40B4-BE49-F238E27FC236}">
                <a16:creationId xmlns:a16="http://schemas.microsoft.com/office/drawing/2014/main" id="{735CE8A6-916F-41C0-90FB-9C0E88409583}"/>
              </a:ext>
            </a:extLst>
          </p:cNvPr>
          <p:cNvSpPr/>
          <p:nvPr/>
        </p:nvSpPr>
        <p:spPr>
          <a:xfrm>
            <a:off x="73289" y="2026703"/>
            <a:ext cx="1334324" cy="443715"/>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0" name="Rectangle: Rounded Corners 39">
            <a:extLst>
              <a:ext uri="{FF2B5EF4-FFF2-40B4-BE49-F238E27FC236}">
                <a16:creationId xmlns:a16="http://schemas.microsoft.com/office/drawing/2014/main" id="{4F2B2BED-B8B9-4CAA-9801-0796A3AAEA79}"/>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1" name="Rectangle: Rounded Corners 40">
            <a:extLst>
              <a:ext uri="{FF2B5EF4-FFF2-40B4-BE49-F238E27FC236}">
                <a16:creationId xmlns:a16="http://schemas.microsoft.com/office/drawing/2014/main" id="{74C7D505-F1D5-40C1-B0BC-A7176F21ABB5}"/>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2" name="Rectangle: Rounded Corners 41">
            <a:extLst>
              <a:ext uri="{FF2B5EF4-FFF2-40B4-BE49-F238E27FC236}">
                <a16:creationId xmlns:a16="http://schemas.microsoft.com/office/drawing/2014/main" id="{EEBF90B9-0F5A-42DC-B964-7BF3CBABDD89}"/>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3" name="Rectangle: Rounded Corners 42">
            <a:extLst>
              <a:ext uri="{FF2B5EF4-FFF2-40B4-BE49-F238E27FC236}">
                <a16:creationId xmlns:a16="http://schemas.microsoft.com/office/drawing/2014/main" id="{DF87E008-FD59-44D4-ABEE-D3EC74910644}"/>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4" name="Rectangle: Rounded Corners 43">
            <a:extLst>
              <a:ext uri="{FF2B5EF4-FFF2-40B4-BE49-F238E27FC236}">
                <a16:creationId xmlns:a16="http://schemas.microsoft.com/office/drawing/2014/main" id="{31E6D51D-18DB-43E4-A3F8-87B21B4C4E62}"/>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189871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animBg="1"/>
      <p:bldP spid="14" grpId="0" animBg="1"/>
      <p:bldP spid="17" grpId="0" animBg="1"/>
      <p:bldP spid="18" grpId="0" animBg="1"/>
      <p:bldP spid="19" grpId="0" animBg="1"/>
      <p:bldP spid="20" grpId="0" animBg="1"/>
      <p:bldP spid="45" grpId="0" animBg="1"/>
      <p:bldP spid="46" grpId="0"/>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A1D789A-F460-084F-93AE-C307909710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a:t>
            </a:fld>
            <a:endParaRPr lang="fr-FR"/>
          </a:p>
        </p:txBody>
      </p:sp>
      <p:grpSp>
        <p:nvGrpSpPr>
          <p:cNvPr id="49" name="Groupe 48">
            <a:extLst>
              <a:ext uri="{FF2B5EF4-FFF2-40B4-BE49-F238E27FC236}">
                <a16:creationId xmlns:a16="http://schemas.microsoft.com/office/drawing/2014/main" id="{D7209CB5-233E-3041-A377-B07438B32BE0}"/>
              </a:ext>
            </a:extLst>
          </p:cNvPr>
          <p:cNvGrpSpPr/>
          <p:nvPr/>
        </p:nvGrpSpPr>
        <p:grpSpPr>
          <a:xfrm>
            <a:off x="2358099" y="1086112"/>
            <a:ext cx="2603833" cy="775001"/>
            <a:chOff x="49915" y="934529"/>
            <a:chExt cx="2872064" cy="904473"/>
          </a:xfrm>
        </p:grpSpPr>
        <p:sp>
          <p:nvSpPr>
            <p:cNvPr id="50" name="Freeform 51">
              <a:extLst>
                <a:ext uri="{FF2B5EF4-FFF2-40B4-BE49-F238E27FC236}">
                  <a16:creationId xmlns:a16="http://schemas.microsoft.com/office/drawing/2014/main" id="{243CBE27-5C44-6444-BE7A-B0A2EEA2F749}"/>
                </a:ext>
              </a:extLst>
            </p:cNvPr>
            <p:cNvSpPr/>
            <p:nvPr/>
          </p:nvSpPr>
          <p:spPr>
            <a:xfrm>
              <a:off x="72433" y="934529"/>
              <a:ext cx="2849546" cy="904473"/>
            </a:xfrm>
            <a:custGeom>
              <a:avLst/>
              <a:gdLst>
                <a:gd name="connsiteX0" fmla="*/ 0 w 11566525"/>
                <a:gd name="connsiteY0" fmla="*/ 115100 h 1151004"/>
                <a:gd name="connsiteX1" fmla="*/ 115100 w 11566525"/>
                <a:gd name="connsiteY1" fmla="*/ 0 h 1151004"/>
                <a:gd name="connsiteX2" fmla="*/ 11451425 w 11566525"/>
                <a:gd name="connsiteY2" fmla="*/ 0 h 1151004"/>
                <a:gd name="connsiteX3" fmla="*/ 11566525 w 11566525"/>
                <a:gd name="connsiteY3" fmla="*/ 115100 h 1151004"/>
                <a:gd name="connsiteX4" fmla="*/ 11566525 w 11566525"/>
                <a:gd name="connsiteY4" fmla="*/ 1035904 h 1151004"/>
                <a:gd name="connsiteX5" fmla="*/ 11451425 w 11566525"/>
                <a:gd name="connsiteY5" fmla="*/ 1151004 h 1151004"/>
                <a:gd name="connsiteX6" fmla="*/ 115100 w 11566525"/>
                <a:gd name="connsiteY6" fmla="*/ 1151004 h 1151004"/>
                <a:gd name="connsiteX7" fmla="*/ 0 w 11566525"/>
                <a:gd name="connsiteY7" fmla="*/ 1035904 h 1151004"/>
                <a:gd name="connsiteX8" fmla="*/ 0 w 11566525"/>
                <a:gd name="connsiteY8" fmla="*/ 115100 h 115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525" h="1151004">
                  <a:moveTo>
                    <a:pt x="0" y="115100"/>
                  </a:moveTo>
                  <a:cubicBezTo>
                    <a:pt x="0" y="51532"/>
                    <a:pt x="51532" y="0"/>
                    <a:pt x="115100" y="0"/>
                  </a:cubicBezTo>
                  <a:lnTo>
                    <a:pt x="11451425" y="0"/>
                  </a:lnTo>
                  <a:cubicBezTo>
                    <a:pt x="11514993" y="0"/>
                    <a:pt x="11566525" y="51532"/>
                    <a:pt x="11566525" y="115100"/>
                  </a:cubicBezTo>
                  <a:lnTo>
                    <a:pt x="11566525" y="1035904"/>
                  </a:lnTo>
                  <a:cubicBezTo>
                    <a:pt x="11566525" y="1099472"/>
                    <a:pt x="11514993" y="1151004"/>
                    <a:pt x="11451425" y="1151004"/>
                  </a:cubicBezTo>
                  <a:lnTo>
                    <a:pt x="115100" y="1151004"/>
                  </a:lnTo>
                  <a:cubicBezTo>
                    <a:pt x="51532" y="1151004"/>
                    <a:pt x="0" y="1099472"/>
                    <a:pt x="0" y="1035904"/>
                  </a:cubicBezTo>
                  <a:lnTo>
                    <a:pt x="0" y="115100"/>
                  </a:lnTo>
                  <a:close/>
                </a:path>
              </a:pathLst>
            </a:custGeom>
            <a:solidFill>
              <a:srgbClr val="0E243A"/>
            </a:solidFill>
            <a:ln w="28575">
              <a:solidFill>
                <a:srgbClr val="F5B209"/>
              </a:solidFill>
            </a:ln>
            <a:effectLst/>
          </p:spPr>
          <p:txBody>
            <a:bodyPr spcFirstLastPara="0" vert="horz" wrap="square" lIns="177800" tIns="177800" rIns="6924940" bIns="177800" numCol="1" spcCol="1270" anchor="ctr" anchorCtr="0">
              <a:noAutofit/>
            </a:bodyPr>
            <a:lstStyle/>
            <a:p>
              <a:pPr algn="ctr" defTabSz="1111206" fontAlgn="base">
                <a:lnSpc>
                  <a:spcPct val="90000"/>
                </a:lnSpc>
                <a:spcBef>
                  <a:spcPct val="0"/>
                </a:spcBef>
                <a:spcAft>
                  <a:spcPct val="35000"/>
                </a:spcAft>
                <a:defRPr/>
              </a:pPr>
              <a:endParaRPr lang="en-US" sz="1667" kern="0">
                <a:solidFill>
                  <a:srgbClr val="002C56"/>
                </a:solidFill>
                <a:latin typeface="Arial"/>
              </a:endParaRPr>
            </a:p>
          </p:txBody>
        </p:sp>
        <p:sp>
          <p:nvSpPr>
            <p:cNvPr id="51" name="TextBox 52">
              <a:extLst>
                <a:ext uri="{FF2B5EF4-FFF2-40B4-BE49-F238E27FC236}">
                  <a16:creationId xmlns:a16="http://schemas.microsoft.com/office/drawing/2014/main" id="{2FE8EF43-86A0-2A42-BD4C-D304E0DA5BCD}"/>
                </a:ext>
              </a:extLst>
            </p:cNvPr>
            <p:cNvSpPr txBox="1"/>
            <p:nvPr/>
          </p:nvSpPr>
          <p:spPr>
            <a:xfrm>
              <a:off x="49915" y="1032274"/>
              <a:ext cx="1410327" cy="584775"/>
            </a:xfrm>
            <a:prstGeom prst="rect">
              <a:avLst/>
            </a:prstGeom>
            <a:noFill/>
          </p:spPr>
          <p:txBody>
            <a:bodyPr wrap="square" rtlCol="0" anchor="t">
              <a:spAutoFit/>
            </a:bodyPr>
            <a:lstStyle/>
            <a:p>
              <a:r>
                <a:rPr lang="en-US" sz="1600">
                  <a:solidFill>
                    <a:schemeClr val="bg1"/>
                  </a:solidFill>
                </a:rPr>
                <a:t>Academic Advisor</a:t>
              </a:r>
            </a:p>
          </p:txBody>
        </p:sp>
        <p:sp>
          <p:nvSpPr>
            <p:cNvPr id="52" name="Freeform 53">
              <a:extLst>
                <a:ext uri="{FF2B5EF4-FFF2-40B4-BE49-F238E27FC236}">
                  <a16:creationId xmlns:a16="http://schemas.microsoft.com/office/drawing/2014/main" id="{94B7CA29-7000-FC42-863A-B67AD5E6572E}"/>
                </a:ext>
              </a:extLst>
            </p:cNvPr>
            <p:cNvSpPr/>
            <p:nvPr/>
          </p:nvSpPr>
          <p:spPr>
            <a:xfrm>
              <a:off x="1241198" y="973556"/>
              <a:ext cx="1556935" cy="827757"/>
            </a:xfrm>
            <a:custGeom>
              <a:avLst/>
              <a:gdLst>
                <a:gd name="connsiteX0" fmla="*/ 0 w 1438755"/>
                <a:gd name="connsiteY0" fmla="*/ 95917 h 959170"/>
                <a:gd name="connsiteX1" fmla="*/ 95917 w 1438755"/>
                <a:gd name="connsiteY1" fmla="*/ 0 h 959170"/>
                <a:gd name="connsiteX2" fmla="*/ 1342838 w 1438755"/>
                <a:gd name="connsiteY2" fmla="*/ 0 h 959170"/>
                <a:gd name="connsiteX3" fmla="*/ 1438755 w 1438755"/>
                <a:gd name="connsiteY3" fmla="*/ 95917 h 959170"/>
                <a:gd name="connsiteX4" fmla="*/ 1438755 w 1438755"/>
                <a:gd name="connsiteY4" fmla="*/ 863253 h 959170"/>
                <a:gd name="connsiteX5" fmla="*/ 1342838 w 1438755"/>
                <a:gd name="connsiteY5" fmla="*/ 959170 h 959170"/>
                <a:gd name="connsiteX6" fmla="*/ 95917 w 1438755"/>
                <a:gd name="connsiteY6" fmla="*/ 959170 h 959170"/>
                <a:gd name="connsiteX7" fmla="*/ 0 w 1438755"/>
                <a:gd name="connsiteY7" fmla="*/ 863253 h 959170"/>
                <a:gd name="connsiteX8" fmla="*/ 0 w 1438755"/>
                <a:gd name="connsiteY8" fmla="*/ 95917 h 95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755" h="959170">
                  <a:moveTo>
                    <a:pt x="0" y="95917"/>
                  </a:moveTo>
                  <a:cubicBezTo>
                    <a:pt x="0" y="42944"/>
                    <a:pt x="42944" y="0"/>
                    <a:pt x="95917" y="0"/>
                  </a:cubicBezTo>
                  <a:lnTo>
                    <a:pt x="1342838" y="0"/>
                  </a:lnTo>
                  <a:cubicBezTo>
                    <a:pt x="1395811" y="0"/>
                    <a:pt x="1438755" y="42944"/>
                    <a:pt x="1438755" y="95917"/>
                  </a:cubicBezTo>
                  <a:lnTo>
                    <a:pt x="1438755" y="863253"/>
                  </a:lnTo>
                  <a:cubicBezTo>
                    <a:pt x="1438755" y="916226"/>
                    <a:pt x="1395811" y="959170"/>
                    <a:pt x="1342838" y="959170"/>
                  </a:cubicBezTo>
                  <a:lnTo>
                    <a:pt x="95917" y="959170"/>
                  </a:lnTo>
                  <a:cubicBezTo>
                    <a:pt x="42944" y="959170"/>
                    <a:pt x="0" y="916226"/>
                    <a:pt x="0" y="863253"/>
                  </a:cubicBezTo>
                  <a:lnTo>
                    <a:pt x="0" y="95917"/>
                  </a:lnTo>
                  <a:close/>
                </a:path>
              </a:pathLst>
            </a:custGeom>
            <a:solidFill>
              <a:srgbClr val="0E243A"/>
            </a:solidFill>
            <a:ln w="25400" cap="flat" cmpd="sng" algn="ctr">
              <a:solidFill>
                <a:srgbClr val="FFFFFF">
                  <a:hueOff val="0"/>
                  <a:satOff val="0"/>
                  <a:lumOff val="0"/>
                  <a:alphaOff val="0"/>
                </a:srgbClr>
              </a:solidFill>
              <a:prstDash val="solid"/>
            </a:ln>
            <a:effectLst/>
          </p:spPr>
          <p:txBody>
            <a:bodyPr spcFirstLastPara="0" vert="horz" wrap="square" lIns="74211" tIns="74211" rIns="74211" bIns="74211" numCol="1" spcCol="1270" anchor="ctr" anchorCtr="0">
              <a:noAutofit/>
            </a:bodyPr>
            <a:lstStyle/>
            <a:p>
              <a:pPr defTabSz="592643">
                <a:lnSpc>
                  <a:spcPct val="90000"/>
                </a:lnSpc>
                <a:spcAft>
                  <a:spcPct val="35000"/>
                </a:spcAft>
                <a:defRPr/>
              </a:pPr>
              <a:r>
                <a:rPr lang="en-US" sz="1200" b="1">
                  <a:solidFill>
                    <a:schemeClr val="bg1"/>
                  </a:solidFill>
                </a:rPr>
                <a:t>Dr. </a:t>
              </a:r>
              <a:r>
                <a:rPr lang="en-US" sz="1200" b="1" err="1">
                  <a:solidFill>
                    <a:schemeClr val="bg1"/>
                  </a:solidFill>
                </a:rPr>
                <a:t>Mavris</a:t>
              </a:r>
              <a:endParaRPr lang="en-US" sz="1200" b="1" kern="0">
                <a:solidFill>
                  <a:schemeClr val="bg1"/>
                </a:solidFill>
              </a:endParaRPr>
            </a:p>
          </p:txBody>
        </p:sp>
        <p:pic>
          <p:nvPicPr>
            <p:cNvPr id="53" name="Picture 3">
              <a:extLst>
                <a:ext uri="{FF2B5EF4-FFF2-40B4-BE49-F238E27FC236}">
                  <a16:creationId xmlns:a16="http://schemas.microsoft.com/office/drawing/2014/main" id="{9091ADDE-A82B-A243-A5B8-60AD87020A07}"/>
                </a:ext>
              </a:extLst>
            </p:cNvPr>
            <p:cNvPicPr>
              <a:picLocks noChangeAspect="1" noChangeArrowheads="1"/>
            </p:cNvPicPr>
            <p:nvPr/>
          </p:nvPicPr>
          <p:blipFill rotWithShape="1">
            <a:blip r:embed="rId2" cstate="print"/>
            <a:srcRect l="19403" t="6634" r="15981" b="16619"/>
            <a:stretch/>
          </p:blipFill>
          <p:spPr bwMode="auto">
            <a:xfrm>
              <a:off x="2214540" y="1066949"/>
              <a:ext cx="500319" cy="636906"/>
            </a:xfrm>
            <a:prstGeom prst="rect">
              <a:avLst/>
            </a:prstGeom>
            <a:ln w="28575">
              <a:noFill/>
            </a:ln>
            <a:effectLst/>
          </p:spPr>
        </p:pic>
      </p:grpSp>
      <p:sp>
        <p:nvSpPr>
          <p:cNvPr id="54" name="Titre 1">
            <a:extLst>
              <a:ext uri="{FF2B5EF4-FFF2-40B4-BE49-F238E27FC236}">
                <a16:creationId xmlns:a16="http://schemas.microsoft.com/office/drawing/2014/main" id="{D9D8A966-90AE-6E4C-925E-A2B91307EA55}"/>
              </a:ext>
            </a:extLst>
          </p:cNvPr>
          <p:cNvSpPr>
            <a:spLocks noGrp="1"/>
          </p:cNvSpPr>
          <p:nvPr>
            <p:ph type="title"/>
          </p:nvPr>
        </p:nvSpPr>
        <p:spPr>
          <a:xfrm>
            <a:off x="2422646" y="-172165"/>
            <a:ext cx="7083600" cy="994200"/>
          </a:xfrm>
        </p:spPr>
        <p:txBody>
          <a:bodyPr/>
          <a:lstStyle/>
          <a:p>
            <a:r>
              <a:rPr lang="en-US" sz="3600">
                <a:latin typeface="+mj-lt"/>
              </a:rPr>
              <a:t>Team Members</a:t>
            </a:r>
          </a:p>
        </p:txBody>
      </p:sp>
      <p:sp>
        <p:nvSpPr>
          <p:cNvPr id="71" name="Freeform 51">
            <a:extLst>
              <a:ext uri="{FF2B5EF4-FFF2-40B4-BE49-F238E27FC236}">
                <a16:creationId xmlns:a16="http://schemas.microsoft.com/office/drawing/2014/main" id="{70DB458D-253D-9548-9BEC-814CF55177BE}"/>
              </a:ext>
            </a:extLst>
          </p:cNvPr>
          <p:cNvSpPr/>
          <p:nvPr/>
        </p:nvSpPr>
        <p:spPr>
          <a:xfrm>
            <a:off x="6155653" y="584099"/>
            <a:ext cx="2898896" cy="2266347"/>
          </a:xfrm>
          <a:custGeom>
            <a:avLst/>
            <a:gdLst>
              <a:gd name="connsiteX0" fmla="*/ 0 w 11566525"/>
              <a:gd name="connsiteY0" fmla="*/ 115100 h 1151004"/>
              <a:gd name="connsiteX1" fmla="*/ 115100 w 11566525"/>
              <a:gd name="connsiteY1" fmla="*/ 0 h 1151004"/>
              <a:gd name="connsiteX2" fmla="*/ 11451425 w 11566525"/>
              <a:gd name="connsiteY2" fmla="*/ 0 h 1151004"/>
              <a:gd name="connsiteX3" fmla="*/ 11566525 w 11566525"/>
              <a:gd name="connsiteY3" fmla="*/ 115100 h 1151004"/>
              <a:gd name="connsiteX4" fmla="*/ 11566525 w 11566525"/>
              <a:gd name="connsiteY4" fmla="*/ 1035904 h 1151004"/>
              <a:gd name="connsiteX5" fmla="*/ 11451425 w 11566525"/>
              <a:gd name="connsiteY5" fmla="*/ 1151004 h 1151004"/>
              <a:gd name="connsiteX6" fmla="*/ 115100 w 11566525"/>
              <a:gd name="connsiteY6" fmla="*/ 1151004 h 1151004"/>
              <a:gd name="connsiteX7" fmla="*/ 0 w 11566525"/>
              <a:gd name="connsiteY7" fmla="*/ 1035904 h 1151004"/>
              <a:gd name="connsiteX8" fmla="*/ 0 w 11566525"/>
              <a:gd name="connsiteY8" fmla="*/ 115100 h 115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525" h="1151004">
                <a:moveTo>
                  <a:pt x="0" y="115100"/>
                </a:moveTo>
                <a:cubicBezTo>
                  <a:pt x="0" y="51532"/>
                  <a:pt x="51532" y="0"/>
                  <a:pt x="115100" y="0"/>
                </a:cubicBezTo>
                <a:lnTo>
                  <a:pt x="11451425" y="0"/>
                </a:lnTo>
                <a:cubicBezTo>
                  <a:pt x="11514993" y="0"/>
                  <a:pt x="11566525" y="51532"/>
                  <a:pt x="11566525" y="115100"/>
                </a:cubicBezTo>
                <a:lnTo>
                  <a:pt x="11566525" y="1035904"/>
                </a:lnTo>
                <a:cubicBezTo>
                  <a:pt x="11566525" y="1099472"/>
                  <a:pt x="11514993" y="1151004"/>
                  <a:pt x="11451425" y="1151004"/>
                </a:cubicBezTo>
                <a:lnTo>
                  <a:pt x="115100" y="1151004"/>
                </a:lnTo>
                <a:cubicBezTo>
                  <a:pt x="51532" y="1151004"/>
                  <a:pt x="0" y="1099472"/>
                  <a:pt x="0" y="1035904"/>
                </a:cubicBezTo>
                <a:lnTo>
                  <a:pt x="0" y="115100"/>
                </a:lnTo>
                <a:close/>
              </a:path>
            </a:pathLst>
          </a:custGeom>
          <a:solidFill>
            <a:srgbClr val="FFC000"/>
          </a:solidFill>
          <a:ln w="28575">
            <a:noFill/>
          </a:ln>
          <a:effectLst/>
        </p:spPr>
        <p:txBody>
          <a:bodyPr spcFirstLastPara="0" vert="horz" wrap="square" lIns="177800" tIns="177800" rIns="6924940" bIns="177800" numCol="1" spcCol="1270" anchor="ctr" anchorCtr="0">
            <a:noAutofit/>
          </a:bodyPr>
          <a:lstStyle/>
          <a:p>
            <a:pPr algn="ctr" defTabSz="1111206" fontAlgn="base">
              <a:lnSpc>
                <a:spcPct val="90000"/>
              </a:lnSpc>
              <a:spcBef>
                <a:spcPct val="0"/>
              </a:spcBef>
              <a:spcAft>
                <a:spcPct val="35000"/>
              </a:spcAft>
              <a:defRPr/>
            </a:pPr>
            <a:endParaRPr lang="en-US" sz="1667" kern="0">
              <a:solidFill>
                <a:srgbClr val="002C56"/>
              </a:solidFill>
              <a:latin typeface="Arial"/>
            </a:endParaRPr>
          </a:p>
        </p:txBody>
      </p:sp>
      <p:pic>
        <p:nvPicPr>
          <p:cNvPr id="73" name="Image 72">
            <a:extLst>
              <a:ext uri="{FF2B5EF4-FFF2-40B4-BE49-F238E27FC236}">
                <a16:creationId xmlns:a16="http://schemas.microsoft.com/office/drawing/2014/main" id="{8D23AA03-762B-5340-89E4-96E24C4317A6}"/>
              </a:ext>
            </a:extLst>
          </p:cNvPr>
          <p:cNvPicPr>
            <a:picLocks noChangeAspect="1"/>
          </p:cNvPicPr>
          <p:nvPr/>
        </p:nvPicPr>
        <p:blipFill>
          <a:blip r:embed="rId3"/>
          <a:stretch>
            <a:fillRect/>
          </a:stretch>
        </p:blipFill>
        <p:spPr>
          <a:xfrm>
            <a:off x="6572402" y="616967"/>
            <a:ext cx="2065399" cy="655105"/>
          </a:xfrm>
          <a:prstGeom prst="rect">
            <a:avLst/>
          </a:prstGeom>
        </p:spPr>
      </p:pic>
      <p:grpSp>
        <p:nvGrpSpPr>
          <p:cNvPr id="3" name="Group 2">
            <a:extLst>
              <a:ext uri="{FF2B5EF4-FFF2-40B4-BE49-F238E27FC236}">
                <a16:creationId xmlns:a16="http://schemas.microsoft.com/office/drawing/2014/main" id="{8F092BFF-D8A4-403A-AA67-56C67AE0590E}"/>
              </a:ext>
            </a:extLst>
          </p:cNvPr>
          <p:cNvGrpSpPr/>
          <p:nvPr/>
        </p:nvGrpSpPr>
        <p:grpSpPr>
          <a:xfrm>
            <a:off x="2349212" y="2314866"/>
            <a:ext cx="2621606" cy="775001"/>
            <a:chOff x="2182308" y="2314866"/>
            <a:chExt cx="2621606" cy="775001"/>
          </a:xfrm>
        </p:grpSpPr>
        <p:sp>
          <p:nvSpPr>
            <p:cNvPr id="57" name="Freeform 51">
              <a:extLst>
                <a:ext uri="{FF2B5EF4-FFF2-40B4-BE49-F238E27FC236}">
                  <a16:creationId xmlns:a16="http://schemas.microsoft.com/office/drawing/2014/main" id="{31FA808C-45E3-9D46-A280-755F7074504F}"/>
                </a:ext>
              </a:extLst>
            </p:cNvPr>
            <p:cNvSpPr/>
            <p:nvPr/>
          </p:nvSpPr>
          <p:spPr>
            <a:xfrm>
              <a:off x="2200081" y="2314866"/>
              <a:ext cx="2603833" cy="775001"/>
            </a:xfrm>
            <a:custGeom>
              <a:avLst/>
              <a:gdLst>
                <a:gd name="connsiteX0" fmla="*/ 0 w 11566525"/>
                <a:gd name="connsiteY0" fmla="*/ 115100 h 1151004"/>
                <a:gd name="connsiteX1" fmla="*/ 115100 w 11566525"/>
                <a:gd name="connsiteY1" fmla="*/ 0 h 1151004"/>
                <a:gd name="connsiteX2" fmla="*/ 11451425 w 11566525"/>
                <a:gd name="connsiteY2" fmla="*/ 0 h 1151004"/>
                <a:gd name="connsiteX3" fmla="*/ 11566525 w 11566525"/>
                <a:gd name="connsiteY3" fmla="*/ 115100 h 1151004"/>
                <a:gd name="connsiteX4" fmla="*/ 11566525 w 11566525"/>
                <a:gd name="connsiteY4" fmla="*/ 1035904 h 1151004"/>
                <a:gd name="connsiteX5" fmla="*/ 11451425 w 11566525"/>
                <a:gd name="connsiteY5" fmla="*/ 1151004 h 1151004"/>
                <a:gd name="connsiteX6" fmla="*/ 115100 w 11566525"/>
                <a:gd name="connsiteY6" fmla="*/ 1151004 h 1151004"/>
                <a:gd name="connsiteX7" fmla="*/ 0 w 11566525"/>
                <a:gd name="connsiteY7" fmla="*/ 1035904 h 1151004"/>
                <a:gd name="connsiteX8" fmla="*/ 0 w 11566525"/>
                <a:gd name="connsiteY8" fmla="*/ 115100 h 115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525" h="1151004">
                  <a:moveTo>
                    <a:pt x="0" y="115100"/>
                  </a:moveTo>
                  <a:cubicBezTo>
                    <a:pt x="0" y="51532"/>
                    <a:pt x="51532" y="0"/>
                    <a:pt x="115100" y="0"/>
                  </a:cubicBezTo>
                  <a:lnTo>
                    <a:pt x="11451425" y="0"/>
                  </a:lnTo>
                  <a:cubicBezTo>
                    <a:pt x="11514993" y="0"/>
                    <a:pt x="11566525" y="51532"/>
                    <a:pt x="11566525" y="115100"/>
                  </a:cubicBezTo>
                  <a:lnTo>
                    <a:pt x="11566525" y="1035904"/>
                  </a:lnTo>
                  <a:cubicBezTo>
                    <a:pt x="11566525" y="1099472"/>
                    <a:pt x="11514993" y="1151004"/>
                    <a:pt x="11451425" y="1151004"/>
                  </a:cubicBezTo>
                  <a:lnTo>
                    <a:pt x="115100" y="1151004"/>
                  </a:lnTo>
                  <a:cubicBezTo>
                    <a:pt x="51532" y="1151004"/>
                    <a:pt x="0" y="1099472"/>
                    <a:pt x="0" y="1035904"/>
                  </a:cubicBezTo>
                  <a:lnTo>
                    <a:pt x="0" y="115100"/>
                  </a:lnTo>
                  <a:close/>
                </a:path>
              </a:pathLst>
            </a:custGeom>
            <a:solidFill>
              <a:srgbClr val="0E243A"/>
            </a:solidFill>
            <a:ln w="28575">
              <a:solidFill>
                <a:srgbClr val="F5B209"/>
              </a:solidFill>
            </a:ln>
            <a:effectLst/>
          </p:spPr>
          <p:txBody>
            <a:bodyPr spcFirstLastPara="0" vert="horz" wrap="square" lIns="177800" tIns="177800" rIns="6924940" bIns="177800" numCol="1" spcCol="1270" anchor="ctr" anchorCtr="0">
              <a:noAutofit/>
            </a:bodyPr>
            <a:lstStyle/>
            <a:p>
              <a:pPr algn="ctr" defTabSz="1111206" fontAlgn="base">
                <a:lnSpc>
                  <a:spcPct val="90000"/>
                </a:lnSpc>
                <a:spcBef>
                  <a:spcPct val="0"/>
                </a:spcBef>
                <a:spcAft>
                  <a:spcPct val="35000"/>
                </a:spcAft>
                <a:defRPr/>
              </a:pPr>
              <a:endParaRPr lang="en-US" sz="1667" kern="0">
                <a:solidFill>
                  <a:srgbClr val="002C56"/>
                </a:solidFill>
                <a:latin typeface="Arial"/>
              </a:endParaRPr>
            </a:p>
          </p:txBody>
        </p:sp>
        <p:sp>
          <p:nvSpPr>
            <p:cNvPr id="58" name="TextBox 52">
              <a:extLst>
                <a:ext uri="{FF2B5EF4-FFF2-40B4-BE49-F238E27FC236}">
                  <a16:creationId xmlns:a16="http://schemas.microsoft.com/office/drawing/2014/main" id="{2CA87806-D6A0-5C4E-8EEF-195C844C5B1C}"/>
                </a:ext>
              </a:extLst>
            </p:cNvPr>
            <p:cNvSpPr txBox="1"/>
            <p:nvPr/>
          </p:nvSpPr>
          <p:spPr>
            <a:xfrm>
              <a:off x="2182308" y="2409978"/>
              <a:ext cx="1278612" cy="584775"/>
            </a:xfrm>
            <a:prstGeom prst="rect">
              <a:avLst/>
            </a:prstGeom>
            <a:noFill/>
          </p:spPr>
          <p:txBody>
            <a:bodyPr wrap="square" rtlCol="0" anchor="t">
              <a:spAutoFit/>
            </a:bodyPr>
            <a:lstStyle/>
            <a:p>
              <a:r>
                <a:rPr lang="en-US" sz="1600">
                  <a:solidFill>
                    <a:schemeClr val="bg1"/>
                  </a:solidFill>
                </a:rPr>
                <a:t>Research Engineer</a:t>
              </a:r>
            </a:p>
          </p:txBody>
        </p:sp>
        <p:sp>
          <p:nvSpPr>
            <p:cNvPr id="61" name="Freeform 53">
              <a:extLst>
                <a:ext uri="{FF2B5EF4-FFF2-40B4-BE49-F238E27FC236}">
                  <a16:creationId xmlns:a16="http://schemas.microsoft.com/office/drawing/2014/main" id="{03F1C479-E2CB-9549-AD79-3DFDCC4F692D}"/>
                </a:ext>
              </a:extLst>
            </p:cNvPr>
            <p:cNvSpPr/>
            <p:nvPr/>
          </p:nvSpPr>
          <p:spPr>
            <a:xfrm>
              <a:off x="3280106" y="2345526"/>
              <a:ext cx="1411528" cy="709267"/>
            </a:xfrm>
            <a:custGeom>
              <a:avLst/>
              <a:gdLst>
                <a:gd name="connsiteX0" fmla="*/ 0 w 1438755"/>
                <a:gd name="connsiteY0" fmla="*/ 95917 h 959170"/>
                <a:gd name="connsiteX1" fmla="*/ 95917 w 1438755"/>
                <a:gd name="connsiteY1" fmla="*/ 0 h 959170"/>
                <a:gd name="connsiteX2" fmla="*/ 1342838 w 1438755"/>
                <a:gd name="connsiteY2" fmla="*/ 0 h 959170"/>
                <a:gd name="connsiteX3" fmla="*/ 1438755 w 1438755"/>
                <a:gd name="connsiteY3" fmla="*/ 95917 h 959170"/>
                <a:gd name="connsiteX4" fmla="*/ 1438755 w 1438755"/>
                <a:gd name="connsiteY4" fmla="*/ 863253 h 959170"/>
                <a:gd name="connsiteX5" fmla="*/ 1342838 w 1438755"/>
                <a:gd name="connsiteY5" fmla="*/ 959170 h 959170"/>
                <a:gd name="connsiteX6" fmla="*/ 95917 w 1438755"/>
                <a:gd name="connsiteY6" fmla="*/ 959170 h 959170"/>
                <a:gd name="connsiteX7" fmla="*/ 0 w 1438755"/>
                <a:gd name="connsiteY7" fmla="*/ 863253 h 959170"/>
                <a:gd name="connsiteX8" fmla="*/ 0 w 1438755"/>
                <a:gd name="connsiteY8" fmla="*/ 95917 h 95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755" h="959170">
                  <a:moveTo>
                    <a:pt x="0" y="95917"/>
                  </a:moveTo>
                  <a:cubicBezTo>
                    <a:pt x="0" y="42944"/>
                    <a:pt x="42944" y="0"/>
                    <a:pt x="95917" y="0"/>
                  </a:cubicBezTo>
                  <a:lnTo>
                    <a:pt x="1342838" y="0"/>
                  </a:lnTo>
                  <a:cubicBezTo>
                    <a:pt x="1395811" y="0"/>
                    <a:pt x="1438755" y="42944"/>
                    <a:pt x="1438755" y="95917"/>
                  </a:cubicBezTo>
                  <a:lnTo>
                    <a:pt x="1438755" y="863253"/>
                  </a:lnTo>
                  <a:cubicBezTo>
                    <a:pt x="1438755" y="916226"/>
                    <a:pt x="1395811" y="959170"/>
                    <a:pt x="1342838" y="959170"/>
                  </a:cubicBezTo>
                  <a:lnTo>
                    <a:pt x="95917" y="959170"/>
                  </a:lnTo>
                  <a:cubicBezTo>
                    <a:pt x="42944" y="959170"/>
                    <a:pt x="0" y="916226"/>
                    <a:pt x="0" y="863253"/>
                  </a:cubicBezTo>
                  <a:lnTo>
                    <a:pt x="0" y="95917"/>
                  </a:lnTo>
                  <a:close/>
                </a:path>
              </a:pathLst>
            </a:custGeom>
            <a:solidFill>
              <a:srgbClr val="0E243A"/>
            </a:solidFill>
            <a:ln w="25400" cap="flat" cmpd="sng" algn="ctr">
              <a:solidFill>
                <a:srgbClr val="FFFFFF">
                  <a:hueOff val="0"/>
                  <a:satOff val="0"/>
                  <a:lumOff val="0"/>
                  <a:alphaOff val="0"/>
                </a:srgbClr>
              </a:solidFill>
              <a:prstDash val="solid"/>
            </a:ln>
            <a:effectLst/>
          </p:spPr>
          <p:txBody>
            <a:bodyPr spcFirstLastPara="0" vert="horz" wrap="square" lIns="74211" tIns="74211" rIns="74211" bIns="74211" numCol="1" spcCol="1270" anchor="ctr" anchorCtr="0">
              <a:noAutofit/>
            </a:bodyPr>
            <a:lstStyle/>
            <a:p>
              <a:pPr defTabSz="592643">
                <a:lnSpc>
                  <a:spcPct val="90000"/>
                </a:lnSpc>
                <a:spcAft>
                  <a:spcPct val="35000"/>
                </a:spcAft>
                <a:defRPr/>
              </a:pPr>
              <a:r>
                <a:rPr lang="en-US" sz="1200" b="1">
                  <a:solidFill>
                    <a:schemeClr val="bg1"/>
                  </a:solidFill>
                </a:rPr>
                <a:t>Dr. Justin</a:t>
              </a:r>
              <a:endParaRPr lang="en-US" sz="1200" b="1" kern="0">
                <a:solidFill>
                  <a:schemeClr val="bg1"/>
                </a:solidFill>
              </a:endParaRPr>
            </a:p>
          </p:txBody>
        </p:sp>
        <p:pic>
          <p:nvPicPr>
            <p:cNvPr id="87" name="Image 86">
              <a:extLst>
                <a:ext uri="{FF2B5EF4-FFF2-40B4-BE49-F238E27FC236}">
                  <a16:creationId xmlns:a16="http://schemas.microsoft.com/office/drawing/2014/main" id="{EA6EB5F5-D4EB-314E-8DE8-A3C7918775DB}"/>
                </a:ext>
              </a:extLst>
            </p:cNvPr>
            <p:cNvPicPr>
              <a:picLocks noChangeAspect="1"/>
            </p:cNvPicPr>
            <p:nvPr/>
          </p:nvPicPr>
          <p:blipFill>
            <a:blip r:embed="rId4"/>
            <a:stretch>
              <a:fillRect/>
            </a:stretch>
          </p:blipFill>
          <p:spPr>
            <a:xfrm>
              <a:off x="4186972" y="2407773"/>
              <a:ext cx="454489" cy="584775"/>
            </a:xfrm>
            <a:prstGeom prst="rect">
              <a:avLst/>
            </a:prstGeom>
          </p:spPr>
        </p:pic>
      </p:grpSp>
      <p:grpSp>
        <p:nvGrpSpPr>
          <p:cNvPr id="5" name="Group 4">
            <a:extLst>
              <a:ext uri="{FF2B5EF4-FFF2-40B4-BE49-F238E27FC236}">
                <a16:creationId xmlns:a16="http://schemas.microsoft.com/office/drawing/2014/main" id="{833256F2-308A-40F5-804C-EB8FA566ADCC}"/>
              </a:ext>
            </a:extLst>
          </p:cNvPr>
          <p:cNvGrpSpPr/>
          <p:nvPr/>
        </p:nvGrpSpPr>
        <p:grpSpPr>
          <a:xfrm>
            <a:off x="6348485" y="1323897"/>
            <a:ext cx="2513233" cy="1285418"/>
            <a:chOff x="6449286" y="1323897"/>
            <a:chExt cx="2513233" cy="1285418"/>
          </a:xfrm>
        </p:grpSpPr>
        <p:grpSp>
          <p:nvGrpSpPr>
            <p:cNvPr id="74" name="Group 41">
              <a:extLst>
                <a:ext uri="{FF2B5EF4-FFF2-40B4-BE49-F238E27FC236}">
                  <a16:creationId xmlns:a16="http://schemas.microsoft.com/office/drawing/2014/main" id="{360A320E-936D-2441-BD93-F1AE8B8FE3EB}"/>
                </a:ext>
              </a:extLst>
            </p:cNvPr>
            <p:cNvGrpSpPr/>
            <p:nvPr/>
          </p:nvGrpSpPr>
          <p:grpSpPr>
            <a:xfrm>
              <a:off x="6449286" y="1323897"/>
              <a:ext cx="1360715" cy="1285418"/>
              <a:chOff x="10727248" y="3382537"/>
              <a:chExt cx="1360715" cy="1285418"/>
            </a:xfrm>
            <a:solidFill>
              <a:schemeClr val="bg2"/>
            </a:solidFill>
          </p:grpSpPr>
          <p:sp>
            <p:nvSpPr>
              <p:cNvPr id="75" name="Rounded Rectangle 27">
                <a:extLst>
                  <a:ext uri="{FF2B5EF4-FFF2-40B4-BE49-F238E27FC236}">
                    <a16:creationId xmlns:a16="http://schemas.microsoft.com/office/drawing/2014/main" id="{44722091-4A7F-4D44-9389-F9076206DF8A}"/>
                  </a:ext>
                </a:extLst>
              </p:cNvPr>
              <p:cNvSpPr/>
              <p:nvPr/>
            </p:nvSpPr>
            <p:spPr bwMode="auto">
              <a:xfrm>
                <a:off x="10882760" y="3382537"/>
                <a:ext cx="1049695" cy="1285418"/>
              </a:xfrm>
              <a:prstGeom prst="roundRect">
                <a:avLst/>
              </a:prstGeom>
              <a:grp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76" name="Picture 62">
                <a:extLst>
                  <a:ext uri="{FF2B5EF4-FFF2-40B4-BE49-F238E27FC236}">
                    <a16:creationId xmlns:a16="http://schemas.microsoft.com/office/drawing/2014/main" id="{7618306B-BD0A-2942-B55A-79EAB915DBF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933"/>
              <a:stretch/>
            </p:blipFill>
            <p:spPr>
              <a:xfrm>
                <a:off x="11078327" y="3464226"/>
                <a:ext cx="658558" cy="731181"/>
              </a:xfrm>
              <a:prstGeom prst="roundRect">
                <a:avLst>
                  <a:gd name="adj" fmla="val 8594"/>
                </a:avLst>
              </a:prstGeom>
              <a:grpFill/>
              <a:ln>
                <a:noFill/>
              </a:ln>
              <a:effectLst/>
            </p:spPr>
          </p:pic>
          <p:sp>
            <p:nvSpPr>
              <p:cNvPr id="77" name="TextBox 63">
                <a:extLst>
                  <a:ext uri="{FF2B5EF4-FFF2-40B4-BE49-F238E27FC236}">
                    <a16:creationId xmlns:a16="http://schemas.microsoft.com/office/drawing/2014/main" id="{A9ED3CEC-C144-8C40-B8A6-EB39286EC8D1}"/>
                  </a:ext>
                </a:extLst>
              </p:cNvPr>
              <p:cNvSpPr txBox="1"/>
              <p:nvPr/>
            </p:nvSpPr>
            <p:spPr>
              <a:xfrm>
                <a:off x="10727248" y="4206290"/>
                <a:ext cx="1360715" cy="461665"/>
              </a:xfrm>
              <a:prstGeom prst="rect">
                <a:avLst/>
              </a:prstGeom>
              <a:noFill/>
            </p:spPr>
            <p:txBody>
              <a:bodyPr wrap="square" lIns="0" rIns="0" rtlCol="0">
                <a:spAutoFit/>
              </a:bodyPr>
              <a:lstStyle/>
              <a:p>
                <a:pPr algn="ctr"/>
                <a:r>
                  <a:rPr lang="en-US" sz="1200">
                    <a:solidFill>
                      <a:schemeClr val="bg1"/>
                    </a:solidFill>
                  </a:rPr>
                  <a:t>Dr. Christopher </a:t>
                </a:r>
                <a:r>
                  <a:rPr lang="en-US" sz="1200" err="1">
                    <a:solidFill>
                      <a:schemeClr val="bg1"/>
                    </a:solidFill>
                  </a:rPr>
                  <a:t>Jouannet</a:t>
                </a:r>
                <a:endParaRPr lang="en-US" sz="1200">
                  <a:solidFill>
                    <a:schemeClr val="bg1"/>
                  </a:solidFill>
                </a:endParaRPr>
              </a:p>
            </p:txBody>
          </p:sp>
        </p:grpSp>
        <p:sp>
          <p:nvSpPr>
            <p:cNvPr id="83" name="Rounded Rectangle 27">
              <a:extLst>
                <a:ext uri="{FF2B5EF4-FFF2-40B4-BE49-F238E27FC236}">
                  <a16:creationId xmlns:a16="http://schemas.microsoft.com/office/drawing/2014/main" id="{EFB0C9B3-E54D-9B4C-8DF4-85CB99100ACA}"/>
                </a:ext>
              </a:extLst>
            </p:cNvPr>
            <p:cNvSpPr/>
            <p:nvPr/>
          </p:nvSpPr>
          <p:spPr bwMode="auto">
            <a:xfrm>
              <a:off x="7757316" y="1323897"/>
              <a:ext cx="1049695" cy="1285418"/>
            </a:xfrm>
            <a:prstGeom prst="roundRect">
              <a:avLst/>
            </a:prstGeom>
            <a:solidFill>
              <a:schemeClr val="bg2"/>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5" name="TextBox 63">
              <a:extLst>
                <a:ext uri="{FF2B5EF4-FFF2-40B4-BE49-F238E27FC236}">
                  <a16:creationId xmlns:a16="http://schemas.microsoft.com/office/drawing/2014/main" id="{1585F62D-CE1C-1441-8D0D-3256F38A047D}"/>
                </a:ext>
              </a:extLst>
            </p:cNvPr>
            <p:cNvSpPr txBox="1"/>
            <p:nvPr/>
          </p:nvSpPr>
          <p:spPr>
            <a:xfrm>
              <a:off x="7601804" y="2147650"/>
              <a:ext cx="1360715" cy="461665"/>
            </a:xfrm>
            <a:prstGeom prst="rect">
              <a:avLst/>
            </a:prstGeom>
            <a:noFill/>
          </p:spPr>
          <p:txBody>
            <a:bodyPr wrap="square" lIns="0" rIns="0" rtlCol="0">
              <a:spAutoFit/>
            </a:bodyPr>
            <a:lstStyle/>
            <a:p>
              <a:pPr algn="ctr"/>
              <a:r>
                <a:rPr lang="en-US" sz="1200">
                  <a:solidFill>
                    <a:schemeClr val="bg1"/>
                  </a:solidFill>
                </a:rPr>
                <a:t>Dr. Kristian </a:t>
              </a:r>
            </a:p>
            <a:p>
              <a:pPr algn="ctr"/>
              <a:r>
                <a:rPr lang="en-US" sz="1200" err="1">
                  <a:solidFill>
                    <a:schemeClr val="bg1"/>
                  </a:solidFill>
                </a:rPr>
                <a:t>Amadori</a:t>
              </a:r>
              <a:endParaRPr lang="en-US" sz="1200">
                <a:solidFill>
                  <a:schemeClr val="bg1"/>
                </a:solidFill>
              </a:endParaRPr>
            </a:p>
          </p:txBody>
        </p:sp>
        <p:pic>
          <p:nvPicPr>
            <p:cNvPr id="81" name="Picture 4" descr="https://liu.se/-/media/liu/2016/07/19/kristian-amadori-0700.jpg?w=360&amp;hash=4786B6F59BE6E381C5993511FBAC878F075192A9&amp;la=en">
              <a:extLst>
                <a:ext uri="{FF2B5EF4-FFF2-40B4-BE49-F238E27FC236}">
                  <a16:creationId xmlns:a16="http://schemas.microsoft.com/office/drawing/2014/main" id="{201C94F1-001F-B840-A11A-40F39181FB0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2385" t="-1" b="45"/>
            <a:stretch/>
          </p:blipFill>
          <p:spPr bwMode="auto">
            <a:xfrm>
              <a:off x="7943421" y="1403729"/>
              <a:ext cx="677479" cy="742021"/>
            </a:xfrm>
            <a:prstGeom prst="roundRect">
              <a:avLst>
                <a:gd name="adj" fmla="val 8594"/>
              </a:avLst>
            </a:prstGeom>
            <a:solidFill>
              <a:srgbClr val="FFFFFF">
                <a:shade val="85000"/>
              </a:srgbClr>
            </a:solidFill>
            <a:ln>
              <a:noFill/>
            </a:ln>
            <a:effectLst/>
          </p:spPr>
        </p:pic>
      </p:grpSp>
      <p:grpSp>
        <p:nvGrpSpPr>
          <p:cNvPr id="2" name="Group 1">
            <a:extLst>
              <a:ext uri="{FF2B5EF4-FFF2-40B4-BE49-F238E27FC236}">
                <a16:creationId xmlns:a16="http://schemas.microsoft.com/office/drawing/2014/main" id="{952E713F-0F6A-4220-BF77-614641EACB56}"/>
              </a:ext>
            </a:extLst>
          </p:cNvPr>
          <p:cNvGrpSpPr/>
          <p:nvPr/>
        </p:nvGrpSpPr>
        <p:grpSpPr>
          <a:xfrm>
            <a:off x="104770" y="3493457"/>
            <a:ext cx="7110490" cy="775001"/>
            <a:chOff x="104770" y="3493457"/>
            <a:chExt cx="7110490" cy="775001"/>
          </a:xfrm>
        </p:grpSpPr>
        <p:sp>
          <p:nvSpPr>
            <p:cNvPr id="64" name="Freeform 51">
              <a:extLst>
                <a:ext uri="{FF2B5EF4-FFF2-40B4-BE49-F238E27FC236}">
                  <a16:creationId xmlns:a16="http://schemas.microsoft.com/office/drawing/2014/main" id="{2C123804-F5A8-0047-9317-685DD55AF987}"/>
                </a:ext>
              </a:extLst>
            </p:cNvPr>
            <p:cNvSpPr/>
            <p:nvPr/>
          </p:nvSpPr>
          <p:spPr>
            <a:xfrm>
              <a:off x="131659" y="3493457"/>
              <a:ext cx="7083601" cy="775001"/>
            </a:xfrm>
            <a:custGeom>
              <a:avLst/>
              <a:gdLst>
                <a:gd name="connsiteX0" fmla="*/ 0 w 11566525"/>
                <a:gd name="connsiteY0" fmla="*/ 115100 h 1151004"/>
                <a:gd name="connsiteX1" fmla="*/ 115100 w 11566525"/>
                <a:gd name="connsiteY1" fmla="*/ 0 h 1151004"/>
                <a:gd name="connsiteX2" fmla="*/ 11451425 w 11566525"/>
                <a:gd name="connsiteY2" fmla="*/ 0 h 1151004"/>
                <a:gd name="connsiteX3" fmla="*/ 11566525 w 11566525"/>
                <a:gd name="connsiteY3" fmla="*/ 115100 h 1151004"/>
                <a:gd name="connsiteX4" fmla="*/ 11566525 w 11566525"/>
                <a:gd name="connsiteY4" fmla="*/ 1035904 h 1151004"/>
                <a:gd name="connsiteX5" fmla="*/ 11451425 w 11566525"/>
                <a:gd name="connsiteY5" fmla="*/ 1151004 h 1151004"/>
                <a:gd name="connsiteX6" fmla="*/ 115100 w 11566525"/>
                <a:gd name="connsiteY6" fmla="*/ 1151004 h 1151004"/>
                <a:gd name="connsiteX7" fmla="*/ 0 w 11566525"/>
                <a:gd name="connsiteY7" fmla="*/ 1035904 h 1151004"/>
                <a:gd name="connsiteX8" fmla="*/ 0 w 11566525"/>
                <a:gd name="connsiteY8" fmla="*/ 115100 h 115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525" h="1151004">
                  <a:moveTo>
                    <a:pt x="0" y="115100"/>
                  </a:moveTo>
                  <a:cubicBezTo>
                    <a:pt x="0" y="51532"/>
                    <a:pt x="51532" y="0"/>
                    <a:pt x="115100" y="0"/>
                  </a:cubicBezTo>
                  <a:lnTo>
                    <a:pt x="11451425" y="0"/>
                  </a:lnTo>
                  <a:cubicBezTo>
                    <a:pt x="11514993" y="0"/>
                    <a:pt x="11566525" y="51532"/>
                    <a:pt x="11566525" y="115100"/>
                  </a:cubicBezTo>
                  <a:lnTo>
                    <a:pt x="11566525" y="1035904"/>
                  </a:lnTo>
                  <a:cubicBezTo>
                    <a:pt x="11566525" y="1099472"/>
                    <a:pt x="11514993" y="1151004"/>
                    <a:pt x="11451425" y="1151004"/>
                  </a:cubicBezTo>
                  <a:lnTo>
                    <a:pt x="115100" y="1151004"/>
                  </a:lnTo>
                  <a:cubicBezTo>
                    <a:pt x="51532" y="1151004"/>
                    <a:pt x="0" y="1099472"/>
                    <a:pt x="0" y="1035904"/>
                  </a:cubicBezTo>
                  <a:lnTo>
                    <a:pt x="0" y="115100"/>
                  </a:lnTo>
                  <a:close/>
                </a:path>
              </a:pathLst>
            </a:custGeom>
            <a:solidFill>
              <a:srgbClr val="0E243A"/>
            </a:solidFill>
            <a:ln w="28575">
              <a:solidFill>
                <a:srgbClr val="F5B209"/>
              </a:solidFill>
            </a:ln>
            <a:effectLst/>
          </p:spPr>
          <p:txBody>
            <a:bodyPr spcFirstLastPara="0" vert="horz" wrap="square" lIns="177800" tIns="177800" rIns="6924940" bIns="177800" numCol="1" spcCol="1270" anchor="ctr" anchorCtr="0">
              <a:noAutofit/>
            </a:bodyPr>
            <a:lstStyle/>
            <a:p>
              <a:pPr algn="ctr" defTabSz="1111206" fontAlgn="base">
                <a:lnSpc>
                  <a:spcPct val="90000"/>
                </a:lnSpc>
                <a:spcBef>
                  <a:spcPct val="0"/>
                </a:spcBef>
                <a:spcAft>
                  <a:spcPct val="35000"/>
                </a:spcAft>
                <a:defRPr/>
              </a:pPr>
              <a:endParaRPr lang="en-US" sz="1667" kern="0">
                <a:solidFill>
                  <a:srgbClr val="002C56"/>
                </a:solidFill>
                <a:latin typeface="Arial"/>
              </a:endParaRPr>
            </a:p>
          </p:txBody>
        </p:sp>
        <p:sp>
          <p:nvSpPr>
            <p:cNvPr id="65" name="TextBox 52">
              <a:extLst>
                <a:ext uri="{FF2B5EF4-FFF2-40B4-BE49-F238E27FC236}">
                  <a16:creationId xmlns:a16="http://schemas.microsoft.com/office/drawing/2014/main" id="{6DAB8022-D296-FC4A-B57E-0BBF1BDED177}"/>
                </a:ext>
              </a:extLst>
            </p:cNvPr>
            <p:cNvSpPr txBox="1"/>
            <p:nvPr/>
          </p:nvSpPr>
          <p:spPr>
            <a:xfrm>
              <a:off x="104770" y="3588569"/>
              <a:ext cx="1278612" cy="584775"/>
            </a:xfrm>
            <a:prstGeom prst="rect">
              <a:avLst/>
            </a:prstGeom>
            <a:noFill/>
          </p:spPr>
          <p:txBody>
            <a:bodyPr wrap="square" rtlCol="0" anchor="t">
              <a:spAutoFit/>
            </a:bodyPr>
            <a:lstStyle/>
            <a:p>
              <a:r>
                <a:rPr lang="en-US" sz="1600">
                  <a:solidFill>
                    <a:schemeClr val="bg1"/>
                  </a:solidFill>
                </a:rPr>
                <a:t>Graduate Students</a:t>
              </a:r>
            </a:p>
          </p:txBody>
        </p:sp>
        <p:sp>
          <p:nvSpPr>
            <p:cNvPr id="66" name="Freeform 53">
              <a:extLst>
                <a:ext uri="{FF2B5EF4-FFF2-40B4-BE49-F238E27FC236}">
                  <a16:creationId xmlns:a16="http://schemas.microsoft.com/office/drawing/2014/main" id="{12806170-7150-4D40-A569-821E003C3D08}"/>
                </a:ext>
              </a:extLst>
            </p:cNvPr>
            <p:cNvSpPr/>
            <p:nvPr/>
          </p:nvSpPr>
          <p:spPr>
            <a:xfrm>
              <a:off x="1091868" y="3526322"/>
              <a:ext cx="1411528" cy="709267"/>
            </a:xfrm>
            <a:custGeom>
              <a:avLst/>
              <a:gdLst>
                <a:gd name="connsiteX0" fmla="*/ 0 w 1438755"/>
                <a:gd name="connsiteY0" fmla="*/ 95917 h 959170"/>
                <a:gd name="connsiteX1" fmla="*/ 95917 w 1438755"/>
                <a:gd name="connsiteY1" fmla="*/ 0 h 959170"/>
                <a:gd name="connsiteX2" fmla="*/ 1342838 w 1438755"/>
                <a:gd name="connsiteY2" fmla="*/ 0 h 959170"/>
                <a:gd name="connsiteX3" fmla="*/ 1438755 w 1438755"/>
                <a:gd name="connsiteY3" fmla="*/ 95917 h 959170"/>
                <a:gd name="connsiteX4" fmla="*/ 1438755 w 1438755"/>
                <a:gd name="connsiteY4" fmla="*/ 863253 h 959170"/>
                <a:gd name="connsiteX5" fmla="*/ 1342838 w 1438755"/>
                <a:gd name="connsiteY5" fmla="*/ 959170 h 959170"/>
                <a:gd name="connsiteX6" fmla="*/ 95917 w 1438755"/>
                <a:gd name="connsiteY6" fmla="*/ 959170 h 959170"/>
                <a:gd name="connsiteX7" fmla="*/ 0 w 1438755"/>
                <a:gd name="connsiteY7" fmla="*/ 863253 h 959170"/>
                <a:gd name="connsiteX8" fmla="*/ 0 w 1438755"/>
                <a:gd name="connsiteY8" fmla="*/ 95917 h 95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755" h="959170">
                  <a:moveTo>
                    <a:pt x="0" y="95917"/>
                  </a:moveTo>
                  <a:cubicBezTo>
                    <a:pt x="0" y="42944"/>
                    <a:pt x="42944" y="0"/>
                    <a:pt x="95917" y="0"/>
                  </a:cubicBezTo>
                  <a:lnTo>
                    <a:pt x="1342838" y="0"/>
                  </a:lnTo>
                  <a:cubicBezTo>
                    <a:pt x="1395811" y="0"/>
                    <a:pt x="1438755" y="42944"/>
                    <a:pt x="1438755" y="95917"/>
                  </a:cubicBezTo>
                  <a:lnTo>
                    <a:pt x="1438755" y="863253"/>
                  </a:lnTo>
                  <a:cubicBezTo>
                    <a:pt x="1438755" y="916226"/>
                    <a:pt x="1395811" y="959170"/>
                    <a:pt x="1342838" y="959170"/>
                  </a:cubicBezTo>
                  <a:lnTo>
                    <a:pt x="95917" y="959170"/>
                  </a:lnTo>
                  <a:cubicBezTo>
                    <a:pt x="42944" y="959170"/>
                    <a:pt x="0" y="916226"/>
                    <a:pt x="0" y="863253"/>
                  </a:cubicBezTo>
                  <a:lnTo>
                    <a:pt x="0" y="95917"/>
                  </a:lnTo>
                  <a:close/>
                </a:path>
              </a:pathLst>
            </a:custGeom>
            <a:solidFill>
              <a:srgbClr val="0E243A"/>
            </a:solidFill>
            <a:ln w="25400" cap="flat" cmpd="sng" algn="ctr">
              <a:solidFill>
                <a:srgbClr val="FFFFFF">
                  <a:hueOff val="0"/>
                  <a:satOff val="0"/>
                  <a:lumOff val="0"/>
                  <a:alphaOff val="0"/>
                </a:srgbClr>
              </a:solidFill>
              <a:prstDash val="solid"/>
            </a:ln>
            <a:effectLst/>
          </p:spPr>
          <p:txBody>
            <a:bodyPr spcFirstLastPara="0" vert="horz" wrap="square" lIns="74211" tIns="74211" rIns="74211" bIns="74211" numCol="1" spcCol="1270" anchor="ctr" anchorCtr="0">
              <a:noAutofit/>
            </a:bodyPr>
            <a:lstStyle/>
            <a:p>
              <a:pPr defTabSz="592643">
                <a:lnSpc>
                  <a:spcPct val="90000"/>
                </a:lnSpc>
                <a:spcAft>
                  <a:spcPct val="35000"/>
                </a:spcAft>
                <a:defRPr/>
              </a:pPr>
              <a:r>
                <a:rPr lang="en-US" sz="1200" b="1">
                  <a:solidFill>
                    <a:schemeClr val="bg1"/>
                  </a:solidFill>
                </a:rPr>
                <a:t>Kaleb </a:t>
              </a:r>
            </a:p>
            <a:p>
              <a:pPr defTabSz="592643">
                <a:lnSpc>
                  <a:spcPct val="90000"/>
                </a:lnSpc>
                <a:spcAft>
                  <a:spcPct val="35000"/>
                </a:spcAft>
                <a:defRPr/>
              </a:pPr>
              <a:r>
                <a:rPr lang="en-US" sz="1200" b="1" kern="0">
                  <a:solidFill>
                    <a:schemeClr val="bg1"/>
                  </a:solidFill>
                </a:rPr>
                <a:t>Cornick</a:t>
              </a:r>
            </a:p>
          </p:txBody>
        </p:sp>
        <p:sp>
          <p:nvSpPr>
            <p:cNvPr id="68" name="Freeform 53">
              <a:extLst>
                <a:ext uri="{FF2B5EF4-FFF2-40B4-BE49-F238E27FC236}">
                  <a16:creationId xmlns:a16="http://schemas.microsoft.com/office/drawing/2014/main" id="{4272A927-0FBC-804E-8074-47DF4445694D}"/>
                </a:ext>
              </a:extLst>
            </p:cNvPr>
            <p:cNvSpPr/>
            <p:nvPr/>
          </p:nvSpPr>
          <p:spPr>
            <a:xfrm>
              <a:off x="2595009" y="3526322"/>
              <a:ext cx="1411528" cy="709267"/>
            </a:xfrm>
            <a:custGeom>
              <a:avLst/>
              <a:gdLst>
                <a:gd name="connsiteX0" fmla="*/ 0 w 1438755"/>
                <a:gd name="connsiteY0" fmla="*/ 95917 h 959170"/>
                <a:gd name="connsiteX1" fmla="*/ 95917 w 1438755"/>
                <a:gd name="connsiteY1" fmla="*/ 0 h 959170"/>
                <a:gd name="connsiteX2" fmla="*/ 1342838 w 1438755"/>
                <a:gd name="connsiteY2" fmla="*/ 0 h 959170"/>
                <a:gd name="connsiteX3" fmla="*/ 1438755 w 1438755"/>
                <a:gd name="connsiteY3" fmla="*/ 95917 h 959170"/>
                <a:gd name="connsiteX4" fmla="*/ 1438755 w 1438755"/>
                <a:gd name="connsiteY4" fmla="*/ 863253 h 959170"/>
                <a:gd name="connsiteX5" fmla="*/ 1342838 w 1438755"/>
                <a:gd name="connsiteY5" fmla="*/ 959170 h 959170"/>
                <a:gd name="connsiteX6" fmla="*/ 95917 w 1438755"/>
                <a:gd name="connsiteY6" fmla="*/ 959170 h 959170"/>
                <a:gd name="connsiteX7" fmla="*/ 0 w 1438755"/>
                <a:gd name="connsiteY7" fmla="*/ 863253 h 959170"/>
                <a:gd name="connsiteX8" fmla="*/ 0 w 1438755"/>
                <a:gd name="connsiteY8" fmla="*/ 95917 h 95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755" h="959170">
                  <a:moveTo>
                    <a:pt x="0" y="95917"/>
                  </a:moveTo>
                  <a:cubicBezTo>
                    <a:pt x="0" y="42944"/>
                    <a:pt x="42944" y="0"/>
                    <a:pt x="95917" y="0"/>
                  </a:cubicBezTo>
                  <a:lnTo>
                    <a:pt x="1342838" y="0"/>
                  </a:lnTo>
                  <a:cubicBezTo>
                    <a:pt x="1395811" y="0"/>
                    <a:pt x="1438755" y="42944"/>
                    <a:pt x="1438755" y="95917"/>
                  </a:cubicBezTo>
                  <a:lnTo>
                    <a:pt x="1438755" y="863253"/>
                  </a:lnTo>
                  <a:cubicBezTo>
                    <a:pt x="1438755" y="916226"/>
                    <a:pt x="1395811" y="959170"/>
                    <a:pt x="1342838" y="959170"/>
                  </a:cubicBezTo>
                  <a:lnTo>
                    <a:pt x="95917" y="959170"/>
                  </a:lnTo>
                  <a:cubicBezTo>
                    <a:pt x="42944" y="959170"/>
                    <a:pt x="0" y="916226"/>
                    <a:pt x="0" y="863253"/>
                  </a:cubicBezTo>
                  <a:lnTo>
                    <a:pt x="0" y="95917"/>
                  </a:lnTo>
                  <a:close/>
                </a:path>
              </a:pathLst>
            </a:custGeom>
            <a:solidFill>
              <a:srgbClr val="0E243A"/>
            </a:solidFill>
            <a:ln w="25400" cap="flat" cmpd="sng" algn="ctr">
              <a:solidFill>
                <a:srgbClr val="FFFFFF">
                  <a:hueOff val="0"/>
                  <a:satOff val="0"/>
                  <a:lumOff val="0"/>
                  <a:alphaOff val="0"/>
                </a:srgbClr>
              </a:solidFill>
              <a:prstDash val="solid"/>
            </a:ln>
            <a:effectLst/>
          </p:spPr>
          <p:txBody>
            <a:bodyPr spcFirstLastPara="0" vert="horz" wrap="square" lIns="74211" tIns="74211" rIns="74211" bIns="74211" numCol="1" spcCol="1270" anchor="ctr" anchorCtr="0">
              <a:noAutofit/>
            </a:bodyPr>
            <a:lstStyle/>
            <a:p>
              <a:pPr defTabSz="592643">
                <a:lnSpc>
                  <a:spcPct val="90000"/>
                </a:lnSpc>
                <a:spcAft>
                  <a:spcPct val="35000"/>
                </a:spcAft>
                <a:defRPr/>
              </a:pPr>
              <a:r>
                <a:rPr lang="en-US" sz="1200" b="1">
                  <a:solidFill>
                    <a:schemeClr val="bg1"/>
                  </a:solidFill>
                </a:rPr>
                <a:t>Alex </a:t>
              </a:r>
            </a:p>
            <a:p>
              <a:pPr defTabSz="592643">
                <a:lnSpc>
                  <a:spcPct val="90000"/>
                </a:lnSpc>
                <a:spcAft>
                  <a:spcPct val="35000"/>
                </a:spcAft>
                <a:defRPr/>
              </a:pPr>
              <a:r>
                <a:rPr lang="en-US" sz="1200" b="1" kern="0">
                  <a:solidFill>
                    <a:schemeClr val="bg1"/>
                  </a:solidFill>
                </a:rPr>
                <a:t>Ostrow</a:t>
              </a:r>
            </a:p>
          </p:txBody>
        </p:sp>
        <p:sp>
          <p:nvSpPr>
            <p:cNvPr id="69" name="Freeform 53">
              <a:extLst>
                <a:ext uri="{FF2B5EF4-FFF2-40B4-BE49-F238E27FC236}">
                  <a16:creationId xmlns:a16="http://schemas.microsoft.com/office/drawing/2014/main" id="{CFFF51CC-14FA-464C-992F-7D6F39ABFC52}"/>
                </a:ext>
              </a:extLst>
            </p:cNvPr>
            <p:cNvSpPr/>
            <p:nvPr/>
          </p:nvSpPr>
          <p:spPr>
            <a:xfrm>
              <a:off x="4098150" y="3526322"/>
              <a:ext cx="1546885" cy="709267"/>
            </a:xfrm>
            <a:custGeom>
              <a:avLst/>
              <a:gdLst>
                <a:gd name="connsiteX0" fmla="*/ 0 w 1438755"/>
                <a:gd name="connsiteY0" fmla="*/ 95917 h 959170"/>
                <a:gd name="connsiteX1" fmla="*/ 95917 w 1438755"/>
                <a:gd name="connsiteY1" fmla="*/ 0 h 959170"/>
                <a:gd name="connsiteX2" fmla="*/ 1342838 w 1438755"/>
                <a:gd name="connsiteY2" fmla="*/ 0 h 959170"/>
                <a:gd name="connsiteX3" fmla="*/ 1438755 w 1438755"/>
                <a:gd name="connsiteY3" fmla="*/ 95917 h 959170"/>
                <a:gd name="connsiteX4" fmla="*/ 1438755 w 1438755"/>
                <a:gd name="connsiteY4" fmla="*/ 863253 h 959170"/>
                <a:gd name="connsiteX5" fmla="*/ 1342838 w 1438755"/>
                <a:gd name="connsiteY5" fmla="*/ 959170 h 959170"/>
                <a:gd name="connsiteX6" fmla="*/ 95917 w 1438755"/>
                <a:gd name="connsiteY6" fmla="*/ 959170 h 959170"/>
                <a:gd name="connsiteX7" fmla="*/ 0 w 1438755"/>
                <a:gd name="connsiteY7" fmla="*/ 863253 h 959170"/>
                <a:gd name="connsiteX8" fmla="*/ 0 w 1438755"/>
                <a:gd name="connsiteY8" fmla="*/ 95917 h 95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755" h="959170">
                  <a:moveTo>
                    <a:pt x="0" y="95917"/>
                  </a:moveTo>
                  <a:cubicBezTo>
                    <a:pt x="0" y="42944"/>
                    <a:pt x="42944" y="0"/>
                    <a:pt x="95917" y="0"/>
                  </a:cubicBezTo>
                  <a:lnTo>
                    <a:pt x="1342838" y="0"/>
                  </a:lnTo>
                  <a:cubicBezTo>
                    <a:pt x="1395811" y="0"/>
                    <a:pt x="1438755" y="42944"/>
                    <a:pt x="1438755" y="95917"/>
                  </a:cubicBezTo>
                  <a:lnTo>
                    <a:pt x="1438755" y="863253"/>
                  </a:lnTo>
                  <a:cubicBezTo>
                    <a:pt x="1438755" y="916226"/>
                    <a:pt x="1395811" y="959170"/>
                    <a:pt x="1342838" y="959170"/>
                  </a:cubicBezTo>
                  <a:lnTo>
                    <a:pt x="95917" y="959170"/>
                  </a:lnTo>
                  <a:cubicBezTo>
                    <a:pt x="42944" y="959170"/>
                    <a:pt x="0" y="916226"/>
                    <a:pt x="0" y="863253"/>
                  </a:cubicBezTo>
                  <a:lnTo>
                    <a:pt x="0" y="95917"/>
                  </a:lnTo>
                  <a:close/>
                </a:path>
              </a:pathLst>
            </a:custGeom>
            <a:solidFill>
              <a:srgbClr val="0E243A"/>
            </a:solidFill>
            <a:ln w="25400" cap="flat" cmpd="sng" algn="ctr">
              <a:solidFill>
                <a:srgbClr val="FFFFFF">
                  <a:hueOff val="0"/>
                  <a:satOff val="0"/>
                  <a:lumOff val="0"/>
                  <a:alphaOff val="0"/>
                </a:srgbClr>
              </a:solidFill>
              <a:prstDash val="solid"/>
            </a:ln>
            <a:effectLst/>
          </p:spPr>
          <p:txBody>
            <a:bodyPr spcFirstLastPara="0" vert="horz" wrap="square" lIns="74211" tIns="74211" rIns="74211" bIns="74211" numCol="1" spcCol="1270" anchor="ctr" anchorCtr="0">
              <a:noAutofit/>
            </a:bodyPr>
            <a:lstStyle/>
            <a:p>
              <a:pPr defTabSz="592643">
                <a:lnSpc>
                  <a:spcPct val="90000"/>
                </a:lnSpc>
                <a:spcAft>
                  <a:spcPct val="35000"/>
                </a:spcAft>
                <a:defRPr/>
              </a:pPr>
              <a:r>
                <a:rPr lang="en-US" sz="1200" b="1">
                  <a:solidFill>
                    <a:schemeClr val="bg1"/>
                  </a:solidFill>
                </a:rPr>
                <a:t>Nadir </a:t>
              </a:r>
            </a:p>
            <a:p>
              <a:pPr defTabSz="592643">
                <a:lnSpc>
                  <a:spcPct val="90000"/>
                </a:lnSpc>
                <a:spcAft>
                  <a:spcPct val="35000"/>
                </a:spcAft>
                <a:defRPr/>
              </a:pPr>
              <a:r>
                <a:rPr lang="en-US" sz="1200" b="1" kern="0" err="1">
                  <a:solidFill>
                    <a:schemeClr val="bg1"/>
                  </a:solidFill>
                </a:rPr>
                <a:t>Ougazzaden</a:t>
              </a:r>
              <a:endParaRPr lang="en-US" sz="1200" b="1" kern="0">
                <a:solidFill>
                  <a:schemeClr val="bg1"/>
                </a:solidFill>
              </a:endParaRPr>
            </a:p>
          </p:txBody>
        </p:sp>
        <p:sp>
          <p:nvSpPr>
            <p:cNvPr id="70" name="Freeform 53">
              <a:extLst>
                <a:ext uri="{FF2B5EF4-FFF2-40B4-BE49-F238E27FC236}">
                  <a16:creationId xmlns:a16="http://schemas.microsoft.com/office/drawing/2014/main" id="{B9D5F2D6-B4BC-204A-B533-1F038E4CD949}"/>
                </a:ext>
              </a:extLst>
            </p:cNvPr>
            <p:cNvSpPr/>
            <p:nvPr/>
          </p:nvSpPr>
          <p:spPr>
            <a:xfrm>
              <a:off x="5736648" y="3524815"/>
              <a:ext cx="1411528" cy="709267"/>
            </a:xfrm>
            <a:custGeom>
              <a:avLst/>
              <a:gdLst>
                <a:gd name="connsiteX0" fmla="*/ 0 w 1438755"/>
                <a:gd name="connsiteY0" fmla="*/ 95917 h 959170"/>
                <a:gd name="connsiteX1" fmla="*/ 95917 w 1438755"/>
                <a:gd name="connsiteY1" fmla="*/ 0 h 959170"/>
                <a:gd name="connsiteX2" fmla="*/ 1342838 w 1438755"/>
                <a:gd name="connsiteY2" fmla="*/ 0 h 959170"/>
                <a:gd name="connsiteX3" fmla="*/ 1438755 w 1438755"/>
                <a:gd name="connsiteY3" fmla="*/ 95917 h 959170"/>
                <a:gd name="connsiteX4" fmla="*/ 1438755 w 1438755"/>
                <a:gd name="connsiteY4" fmla="*/ 863253 h 959170"/>
                <a:gd name="connsiteX5" fmla="*/ 1342838 w 1438755"/>
                <a:gd name="connsiteY5" fmla="*/ 959170 h 959170"/>
                <a:gd name="connsiteX6" fmla="*/ 95917 w 1438755"/>
                <a:gd name="connsiteY6" fmla="*/ 959170 h 959170"/>
                <a:gd name="connsiteX7" fmla="*/ 0 w 1438755"/>
                <a:gd name="connsiteY7" fmla="*/ 863253 h 959170"/>
                <a:gd name="connsiteX8" fmla="*/ 0 w 1438755"/>
                <a:gd name="connsiteY8" fmla="*/ 95917 h 95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755" h="959170">
                  <a:moveTo>
                    <a:pt x="0" y="95917"/>
                  </a:moveTo>
                  <a:cubicBezTo>
                    <a:pt x="0" y="42944"/>
                    <a:pt x="42944" y="0"/>
                    <a:pt x="95917" y="0"/>
                  </a:cubicBezTo>
                  <a:lnTo>
                    <a:pt x="1342838" y="0"/>
                  </a:lnTo>
                  <a:cubicBezTo>
                    <a:pt x="1395811" y="0"/>
                    <a:pt x="1438755" y="42944"/>
                    <a:pt x="1438755" y="95917"/>
                  </a:cubicBezTo>
                  <a:lnTo>
                    <a:pt x="1438755" y="863253"/>
                  </a:lnTo>
                  <a:cubicBezTo>
                    <a:pt x="1438755" y="916226"/>
                    <a:pt x="1395811" y="959170"/>
                    <a:pt x="1342838" y="959170"/>
                  </a:cubicBezTo>
                  <a:lnTo>
                    <a:pt x="95917" y="959170"/>
                  </a:lnTo>
                  <a:cubicBezTo>
                    <a:pt x="42944" y="959170"/>
                    <a:pt x="0" y="916226"/>
                    <a:pt x="0" y="863253"/>
                  </a:cubicBezTo>
                  <a:lnTo>
                    <a:pt x="0" y="95917"/>
                  </a:lnTo>
                  <a:close/>
                </a:path>
              </a:pathLst>
            </a:custGeom>
            <a:solidFill>
              <a:srgbClr val="0E243A"/>
            </a:solidFill>
            <a:ln w="25400" cap="flat" cmpd="sng" algn="ctr">
              <a:solidFill>
                <a:srgbClr val="FFFFFF">
                  <a:hueOff val="0"/>
                  <a:satOff val="0"/>
                  <a:lumOff val="0"/>
                  <a:alphaOff val="0"/>
                </a:srgbClr>
              </a:solidFill>
              <a:prstDash val="solid"/>
            </a:ln>
            <a:effectLst/>
          </p:spPr>
          <p:txBody>
            <a:bodyPr spcFirstLastPara="0" vert="horz" wrap="square" lIns="74211" tIns="74211" rIns="74211" bIns="74211" numCol="1" spcCol="1270" anchor="ctr" anchorCtr="0">
              <a:noAutofit/>
            </a:bodyPr>
            <a:lstStyle/>
            <a:p>
              <a:pPr defTabSz="592643">
                <a:lnSpc>
                  <a:spcPct val="90000"/>
                </a:lnSpc>
                <a:spcAft>
                  <a:spcPct val="35000"/>
                </a:spcAft>
                <a:defRPr/>
              </a:pPr>
              <a:r>
                <a:rPr lang="en-US" sz="1200" b="1">
                  <a:solidFill>
                    <a:schemeClr val="bg1"/>
                  </a:solidFill>
                </a:rPr>
                <a:t>Victor</a:t>
              </a:r>
            </a:p>
            <a:p>
              <a:pPr defTabSz="592643">
                <a:lnSpc>
                  <a:spcPct val="90000"/>
                </a:lnSpc>
                <a:spcAft>
                  <a:spcPct val="35000"/>
                </a:spcAft>
                <a:defRPr/>
              </a:pPr>
              <a:r>
                <a:rPr lang="en-US" sz="1200" b="1" kern="0" err="1">
                  <a:solidFill>
                    <a:schemeClr val="bg1"/>
                  </a:solidFill>
                </a:rPr>
                <a:t>Petitgene</a:t>
              </a:r>
              <a:r>
                <a:rPr lang="en-US" sz="1200" b="1" err="1">
                  <a:solidFill>
                    <a:schemeClr val="bg1"/>
                  </a:solidFill>
                </a:rPr>
                <a:t>t</a:t>
              </a:r>
              <a:endParaRPr lang="en-US" sz="1200" b="1" kern="0">
                <a:solidFill>
                  <a:schemeClr val="bg1"/>
                </a:solidFill>
              </a:endParaRPr>
            </a:p>
          </p:txBody>
        </p:sp>
        <p:pic>
          <p:nvPicPr>
            <p:cNvPr id="88" name="Picture 12">
              <a:extLst>
                <a:ext uri="{FF2B5EF4-FFF2-40B4-BE49-F238E27FC236}">
                  <a16:creationId xmlns:a16="http://schemas.microsoft.com/office/drawing/2014/main" id="{C651315D-0F82-2943-9B96-0974D00306F4}"/>
                </a:ext>
              </a:extLst>
            </p:cNvPr>
            <p:cNvPicPr>
              <a:picLocks noChangeAspect="1"/>
            </p:cNvPicPr>
            <p:nvPr/>
          </p:nvPicPr>
          <p:blipFill rotWithShape="1">
            <a:blip r:embed="rId7"/>
            <a:srcRect l="7692" r="14530"/>
            <a:stretch/>
          </p:blipFill>
          <p:spPr>
            <a:xfrm>
              <a:off x="3402035" y="3588569"/>
              <a:ext cx="421200" cy="607810"/>
            </a:xfrm>
            <a:prstGeom prst="rect">
              <a:avLst/>
            </a:prstGeom>
          </p:spPr>
        </p:pic>
        <p:pic>
          <p:nvPicPr>
            <p:cNvPr id="89" name="Image 4">
              <a:extLst>
                <a:ext uri="{FF2B5EF4-FFF2-40B4-BE49-F238E27FC236}">
                  <a16:creationId xmlns:a16="http://schemas.microsoft.com/office/drawing/2014/main" id="{CCA6928A-DA53-C04A-8721-A9FCCF29F7A7}"/>
                </a:ext>
              </a:extLst>
            </p:cNvPr>
            <p:cNvPicPr>
              <a:picLocks noChangeAspect="1"/>
            </p:cNvPicPr>
            <p:nvPr/>
          </p:nvPicPr>
          <p:blipFill>
            <a:blip r:embed="rId8"/>
            <a:stretch>
              <a:fillRect/>
            </a:stretch>
          </p:blipFill>
          <p:spPr>
            <a:xfrm>
              <a:off x="5114619" y="3563341"/>
              <a:ext cx="421477" cy="632216"/>
            </a:xfrm>
            <a:prstGeom prst="rect">
              <a:avLst/>
            </a:prstGeom>
          </p:spPr>
        </p:pic>
        <p:pic>
          <p:nvPicPr>
            <p:cNvPr id="90" name="Picture 39">
              <a:extLst>
                <a:ext uri="{FF2B5EF4-FFF2-40B4-BE49-F238E27FC236}">
                  <a16:creationId xmlns:a16="http://schemas.microsoft.com/office/drawing/2014/main" id="{7FF9523D-FC89-C24A-B5F0-74BD1E10E2D2}"/>
                </a:ext>
              </a:extLst>
            </p:cNvPr>
            <p:cNvPicPr>
              <a:picLocks noChangeAspect="1"/>
            </p:cNvPicPr>
            <p:nvPr/>
          </p:nvPicPr>
          <p:blipFill rotWithShape="1">
            <a:blip r:embed="rId9"/>
            <a:srcRect l="29111" t="3450" r="4777" b="-1"/>
            <a:stretch/>
          </p:blipFill>
          <p:spPr>
            <a:xfrm>
              <a:off x="6661504" y="3563341"/>
              <a:ext cx="417689" cy="610003"/>
            </a:xfrm>
            <a:prstGeom prst="rect">
              <a:avLst/>
            </a:prstGeom>
          </p:spPr>
        </p:pic>
        <p:pic>
          <p:nvPicPr>
            <p:cNvPr id="92" name="Image 91" descr="Une image contenant personne, homme, intérieur, tenant&#10;&#10;Description générée automatiquement">
              <a:extLst>
                <a:ext uri="{FF2B5EF4-FFF2-40B4-BE49-F238E27FC236}">
                  <a16:creationId xmlns:a16="http://schemas.microsoft.com/office/drawing/2014/main" id="{8E022DAD-E8BC-394C-A1F7-5BEDB11C8952}"/>
                </a:ext>
              </a:extLst>
            </p:cNvPr>
            <p:cNvPicPr>
              <a:picLocks noChangeAspect="1"/>
            </p:cNvPicPr>
            <p:nvPr/>
          </p:nvPicPr>
          <p:blipFill>
            <a:blip r:embed="rId10"/>
            <a:stretch>
              <a:fillRect/>
            </a:stretch>
          </p:blipFill>
          <p:spPr>
            <a:xfrm>
              <a:off x="1904225" y="3582781"/>
              <a:ext cx="495626" cy="584775"/>
            </a:xfrm>
            <a:prstGeom prst="rect">
              <a:avLst/>
            </a:prstGeom>
          </p:spPr>
        </p:pic>
      </p:grpSp>
    </p:spTree>
    <p:extLst>
      <p:ext uri="{BB962C8B-B14F-4D97-AF65-F5344CB8AC3E}">
        <p14:creationId xmlns:p14="http://schemas.microsoft.com/office/powerpoint/2010/main" val="688330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3011-23D7-439A-A226-9770DEED337A}"/>
              </a:ext>
            </a:extLst>
          </p:cNvPr>
          <p:cNvSpPr>
            <a:spLocks noGrp="1"/>
          </p:cNvSpPr>
          <p:nvPr>
            <p:ph type="title"/>
          </p:nvPr>
        </p:nvSpPr>
        <p:spPr/>
        <p:txBody>
          <a:bodyPr/>
          <a:lstStyle/>
          <a:p>
            <a:r>
              <a:rPr lang="en-US" sz="3200">
                <a:latin typeface="+mj-lt"/>
              </a:rPr>
              <a:t>Breakdown of Evaluation Criteria</a:t>
            </a:r>
          </a:p>
        </p:txBody>
      </p:sp>
      <p:sp>
        <p:nvSpPr>
          <p:cNvPr id="4" name="Slide Number Placeholder 3">
            <a:extLst>
              <a:ext uri="{FF2B5EF4-FFF2-40B4-BE49-F238E27FC236}">
                <a16:creationId xmlns:a16="http://schemas.microsoft.com/office/drawing/2014/main" id="{04837761-61F3-4983-8D71-88B9CAFA2C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20</a:t>
            </a:fld>
            <a:endParaRPr lang="fr"/>
          </a:p>
        </p:txBody>
      </p:sp>
      <p:sp>
        <p:nvSpPr>
          <p:cNvPr id="3" name="Rectangle: Rounded Corners 2">
            <a:extLst>
              <a:ext uri="{FF2B5EF4-FFF2-40B4-BE49-F238E27FC236}">
                <a16:creationId xmlns:a16="http://schemas.microsoft.com/office/drawing/2014/main" id="{576C3042-6172-4F6B-8DCE-6AAAF968A773}"/>
              </a:ext>
            </a:extLst>
          </p:cNvPr>
          <p:cNvSpPr/>
          <p:nvPr/>
        </p:nvSpPr>
        <p:spPr>
          <a:xfrm>
            <a:off x="1797396" y="1484931"/>
            <a:ext cx="1182849" cy="50691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High level </a:t>
            </a:r>
            <a:r>
              <a:rPr lang="en-US" sz="1200" err="1">
                <a:solidFill>
                  <a:schemeClr val="tx1"/>
                </a:solidFill>
              </a:rPr>
              <a:t>SoS</a:t>
            </a:r>
            <a:r>
              <a:rPr lang="en-US" sz="1200">
                <a:solidFill>
                  <a:schemeClr val="tx1"/>
                </a:solidFill>
              </a:rPr>
              <a:t> goals</a:t>
            </a:r>
          </a:p>
        </p:txBody>
      </p:sp>
      <p:sp>
        <p:nvSpPr>
          <p:cNvPr id="5" name="TextBox 4">
            <a:extLst>
              <a:ext uri="{FF2B5EF4-FFF2-40B4-BE49-F238E27FC236}">
                <a16:creationId xmlns:a16="http://schemas.microsoft.com/office/drawing/2014/main" id="{BCC117CC-61BB-4FB3-916E-9929E7201F5C}"/>
              </a:ext>
            </a:extLst>
          </p:cNvPr>
          <p:cNvSpPr txBox="1"/>
          <p:nvPr/>
        </p:nvSpPr>
        <p:spPr>
          <a:xfrm>
            <a:off x="4655730" y="1599888"/>
            <a:ext cx="1084216" cy="276999"/>
          </a:xfrm>
          <a:prstGeom prst="rect">
            <a:avLst/>
          </a:prstGeom>
          <a:noFill/>
        </p:spPr>
        <p:txBody>
          <a:bodyPr wrap="square" rtlCol="0">
            <a:spAutoFit/>
          </a:bodyPr>
          <a:lstStyle/>
          <a:p>
            <a:pPr algn="ctr"/>
            <a:r>
              <a:rPr lang="en-US" sz="1200">
                <a:solidFill>
                  <a:schemeClr val="bg1"/>
                </a:solidFill>
              </a:rPr>
              <a:t>Breakdown</a:t>
            </a:r>
          </a:p>
        </p:txBody>
      </p:sp>
      <p:sp>
        <p:nvSpPr>
          <p:cNvPr id="13" name="Rectangle 12">
            <a:extLst>
              <a:ext uri="{FF2B5EF4-FFF2-40B4-BE49-F238E27FC236}">
                <a16:creationId xmlns:a16="http://schemas.microsoft.com/office/drawing/2014/main" id="{12202A74-EBBF-4B3A-9551-DA5647F61E7C}"/>
              </a:ext>
            </a:extLst>
          </p:cNvPr>
          <p:cNvSpPr/>
          <p:nvPr/>
        </p:nvSpPr>
        <p:spPr>
          <a:xfrm>
            <a:off x="6199657" y="1301659"/>
            <a:ext cx="1022916" cy="1972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10D1D0-602F-435D-8FD5-DE43FCE75AB2}"/>
              </a:ext>
            </a:extLst>
          </p:cNvPr>
          <p:cNvSpPr/>
          <p:nvPr/>
        </p:nvSpPr>
        <p:spPr>
          <a:xfrm>
            <a:off x="6199657" y="1641413"/>
            <a:ext cx="1022916" cy="1972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87F0E4-73E4-43E8-B238-82F6FE89AB38}"/>
              </a:ext>
            </a:extLst>
          </p:cNvPr>
          <p:cNvSpPr/>
          <p:nvPr/>
        </p:nvSpPr>
        <p:spPr>
          <a:xfrm>
            <a:off x="6199657" y="1981167"/>
            <a:ext cx="1022916" cy="1972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ED249FA-0CCB-4A03-8D9F-6D36378C9AAE}"/>
              </a:ext>
            </a:extLst>
          </p:cNvPr>
          <p:cNvCxnSpPr>
            <a:cxnSpLocks/>
            <a:stCxn id="113" idx="3"/>
            <a:endCxn id="5" idx="1"/>
          </p:cNvCxnSpPr>
          <p:nvPr/>
        </p:nvCxnSpPr>
        <p:spPr>
          <a:xfrm>
            <a:off x="4438666" y="1738387"/>
            <a:ext cx="217064" cy="1"/>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F568121-5BD5-4B64-B91D-8FC477E2EFC0}"/>
              </a:ext>
            </a:extLst>
          </p:cNvPr>
          <p:cNvCxnSpPr>
            <a:stCxn id="5" idx="3"/>
            <a:endCxn id="13" idx="1"/>
          </p:cNvCxnSpPr>
          <p:nvPr/>
        </p:nvCxnSpPr>
        <p:spPr>
          <a:xfrm flipV="1">
            <a:off x="5739946" y="1400289"/>
            <a:ext cx="459711" cy="33809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CD4083DE-FA69-4686-A10B-86C3056E0909}"/>
              </a:ext>
            </a:extLst>
          </p:cNvPr>
          <p:cNvCxnSpPr>
            <a:stCxn id="5" idx="3"/>
            <a:endCxn id="14" idx="1"/>
          </p:cNvCxnSpPr>
          <p:nvPr/>
        </p:nvCxnSpPr>
        <p:spPr>
          <a:xfrm>
            <a:off x="5739946" y="1738388"/>
            <a:ext cx="459711" cy="165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74F837EE-5255-4ABE-87CC-035FEA938E49}"/>
              </a:ext>
            </a:extLst>
          </p:cNvPr>
          <p:cNvCxnSpPr>
            <a:stCxn id="5" idx="3"/>
            <a:endCxn id="15" idx="1"/>
          </p:cNvCxnSpPr>
          <p:nvPr/>
        </p:nvCxnSpPr>
        <p:spPr>
          <a:xfrm>
            <a:off x="5739946" y="1738388"/>
            <a:ext cx="459711" cy="34140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31EB023-A156-410F-839B-3D6BD27EA3FA}"/>
              </a:ext>
            </a:extLst>
          </p:cNvPr>
          <p:cNvSpPr/>
          <p:nvPr/>
        </p:nvSpPr>
        <p:spPr>
          <a:xfrm>
            <a:off x="7346670" y="1301659"/>
            <a:ext cx="209006" cy="876768"/>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C15AC25E-E265-4FBE-98B4-3B815E76D4D5}"/>
              </a:ext>
            </a:extLst>
          </p:cNvPr>
          <p:cNvSpPr txBox="1"/>
          <p:nvPr/>
        </p:nvSpPr>
        <p:spPr>
          <a:xfrm>
            <a:off x="7549141" y="1586136"/>
            <a:ext cx="1331623" cy="276999"/>
          </a:xfrm>
          <a:prstGeom prst="rect">
            <a:avLst/>
          </a:prstGeom>
          <a:noFill/>
        </p:spPr>
        <p:txBody>
          <a:bodyPr wrap="square" rtlCol="0">
            <a:spAutoFit/>
          </a:bodyPr>
          <a:lstStyle/>
          <a:p>
            <a:r>
              <a:rPr lang="en-US" sz="1200" err="1">
                <a:solidFill>
                  <a:schemeClr val="bg1"/>
                </a:solidFill>
              </a:rPr>
              <a:t>SoS</a:t>
            </a:r>
            <a:r>
              <a:rPr lang="en-US" sz="1200">
                <a:solidFill>
                  <a:schemeClr val="bg1"/>
                </a:solidFill>
              </a:rPr>
              <a:t> Variables</a:t>
            </a:r>
          </a:p>
        </p:txBody>
      </p:sp>
      <p:sp>
        <p:nvSpPr>
          <p:cNvPr id="32" name="TextBox 31">
            <a:extLst>
              <a:ext uri="{FF2B5EF4-FFF2-40B4-BE49-F238E27FC236}">
                <a16:creationId xmlns:a16="http://schemas.microsoft.com/office/drawing/2014/main" id="{B90114AE-9BF1-4150-A306-F0F3BF683CF2}"/>
              </a:ext>
            </a:extLst>
          </p:cNvPr>
          <p:cNvSpPr txBox="1"/>
          <p:nvPr/>
        </p:nvSpPr>
        <p:spPr>
          <a:xfrm>
            <a:off x="2980245" y="3066072"/>
            <a:ext cx="5742342" cy="276999"/>
          </a:xfrm>
          <a:prstGeom prst="rect">
            <a:avLst/>
          </a:prstGeom>
          <a:noFill/>
        </p:spPr>
        <p:txBody>
          <a:bodyPr wrap="square" rtlCol="0" anchor="ctr">
            <a:spAutoFit/>
          </a:bodyPr>
          <a:lstStyle/>
          <a:p>
            <a:pPr>
              <a:buClr>
                <a:schemeClr val="bg1"/>
              </a:buClr>
            </a:pPr>
            <a:r>
              <a:rPr lang="en-US" sz="1200">
                <a:solidFill>
                  <a:schemeClr val="bg1"/>
                </a:solidFill>
              </a:rPr>
              <a:t>How can you link the </a:t>
            </a:r>
            <a:r>
              <a:rPr lang="en-US" sz="1200" err="1">
                <a:solidFill>
                  <a:schemeClr val="bg1"/>
                </a:solidFill>
              </a:rPr>
              <a:t>SoS</a:t>
            </a:r>
            <a:r>
              <a:rPr lang="en-US" sz="1200">
                <a:solidFill>
                  <a:schemeClr val="bg1"/>
                </a:solidFill>
              </a:rPr>
              <a:t> variables to the high-level goals?</a:t>
            </a:r>
          </a:p>
        </p:txBody>
      </p:sp>
      <p:sp>
        <p:nvSpPr>
          <p:cNvPr id="44" name="TextBox 43">
            <a:extLst>
              <a:ext uri="{FF2B5EF4-FFF2-40B4-BE49-F238E27FC236}">
                <a16:creationId xmlns:a16="http://schemas.microsoft.com/office/drawing/2014/main" id="{8432A56B-3737-4DBE-9384-9521E8ADE192}"/>
              </a:ext>
            </a:extLst>
          </p:cNvPr>
          <p:cNvSpPr txBox="1"/>
          <p:nvPr/>
        </p:nvSpPr>
        <p:spPr>
          <a:xfrm>
            <a:off x="2980245" y="3682240"/>
            <a:ext cx="5347393" cy="276999"/>
          </a:xfrm>
          <a:prstGeom prst="rect">
            <a:avLst/>
          </a:prstGeom>
          <a:noFill/>
        </p:spPr>
        <p:txBody>
          <a:bodyPr wrap="square" rtlCol="0" anchor="ctr">
            <a:spAutoFit/>
          </a:bodyPr>
          <a:lstStyle/>
          <a:p>
            <a:pPr>
              <a:buClr>
                <a:schemeClr val="bg1"/>
              </a:buClr>
            </a:pPr>
            <a:r>
              <a:rPr lang="en-US" sz="1200">
                <a:solidFill>
                  <a:schemeClr val="bg1"/>
                </a:solidFill>
              </a:rPr>
              <a:t>What level of a breakdown is required?</a:t>
            </a:r>
          </a:p>
        </p:txBody>
      </p:sp>
      <p:sp>
        <p:nvSpPr>
          <p:cNvPr id="45" name="TextBox 44">
            <a:extLst>
              <a:ext uri="{FF2B5EF4-FFF2-40B4-BE49-F238E27FC236}">
                <a16:creationId xmlns:a16="http://schemas.microsoft.com/office/drawing/2014/main" id="{D393F65F-4B96-4D00-823A-1D172CF23C1D}"/>
              </a:ext>
            </a:extLst>
          </p:cNvPr>
          <p:cNvSpPr txBox="1"/>
          <p:nvPr/>
        </p:nvSpPr>
        <p:spPr>
          <a:xfrm>
            <a:off x="2980245" y="4294302"/>
            <a:ext cx="6021513" cy="276999"/>
          </a:xfrm>
          <a:prstGeom prst="rect">
            <a:avLst/>
          </a:prstGeom>
          <a:noFill/>
        </p:spPr>
        <p:txBody>
          <a:bodyPr wrap="square" rtlCol="0" anchor="ctr">
            <a:spAutoFit/>
          </a:bodyPr>
          <a:lstStyle/>
          <a:p>
            <a:pPr>
              <a:buClr>
                <a:schemeClr val="bg1"/>
              </a:buClr>
            </a:pPr>
            <a:r>
              <a:rPr lang="en-US" sz="1200">
                <a:solidFill>
                  <a:schemeClr val="bg1"/>
                </a:solidFill>
              </a:rPr>
              <a:t>How many variables should be retained in the breakdown?</a:t>
            </a:r>
          </a:p>
        </p:txBody>
      </p:sp>
      <p:sp>
        <p:nvSpPr>
          <p:cNvPr id="46" name="Rectangle: Rounded Corners 45">
            <a:extLst>
              <a:ext uri="{FF2B5EF4-FFF2-40B4-BE49-F238E27FC236}">
                <a16:creationId xmlns:a16="http://schemas.microsoft.com/office/drawing/2014/main" id="{0638C158-E1EC-4358-ADC1-EE80452792E5}"/>
              </a:ext>
            </a:extLst>
          </p:cNvPr>
          <p:cNvSpPr/>
          <p:nvPr/>
        </p:nvSpPr>
        <p:spPr>
          <a:xfrm>
            <a:off x="1645921" y="2553438"/>
            <a:ext cx="7083595" cy="39019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Need for a </a:t>
            </a:r>
            <a:r>
              <a:rPr lang="en-US" b="1" u="sng">
                <a:solidFill>
                  <a:schemeClr val="tx1"/>
                </a:solidFill>
              </a:rPr>
              <a:t>structured</a:t>
            </a:r>
            <a:r>
              <a:rPr lang="en-US">
                <a:solidFill>
                  <a:schemeClr val="tx1"/>
                </a:solidFill>
              </a:rPr>
              <a:t> and </a:t>
            </a:r>
            <a:r>
              <a:rPr lang="en-US" b="1" u="sng">
                <a:solidFill>
                  <a:schemeClr val="tx1"/>
                </a:solidFill>
              </a:rPr>
              <a:t>systematic</a:t>
            </a:r>
            <a:r>
              <a:rPr lang="en-US">
                <a:solidFill>
                  <a:schemeClr val="tx1"/>
                </a:solidFill>
              </a:rPr>
              <a:t> approach to the breakdown</a:t>
            </a:r>
          </a:p>
        </p:txBody>
      </p:sp>
      <p:sp>
        <p:nvSpPr>
          <p:cNvPr id="6" name="TextBox 5">
            <a:extLst>
              <a:ext uri="{FF2B5EF4-FFF2-40B4-BE49-F238E27FC236}">
                <a16:creationId xmlns:a16="http://schemas.microsoft.com/office/drawing/2014/main" id="{6845460B-7367-A045-9C54-89B2DE969608}"/>
              </a:ext>
            </a:extLst>
          </p:cNvPr>
          <p:cNvSpPr txBox="1"/>
          <p:nvPr/>
        </p:nvSpPr>
        <p:spPr>
          <a:xfrm>
            <a:off x="1678934" y="2274799"/>
            <a:ext cx="3380610" cy="307777"/>
          </a:xfrm>
          <a:prstGeom prst="rect">
            <a:avLst/>
          </a:prstGeom>
          <a:noFill/>
        </p:spPr>
        <p:txBody>
          <a:bodyPr wrap="square" rtlCol="0">
            <a:spAutoFit/>
          </a:bodyPr>
          <a:lstStyle/>
          <a:p>
            <a:r>
              <a:rPr lang="en-US">
                <a:solidFill>
                  <a:srgbClr val="FFC000"/>
                </a:solidFill>
              </a:rPr>
              <a:t>Breakdown is a highly nontrivial exercise</a:t>
            </a:r>
          </a:p>
        </p:txBody>
      </p:sp>
      <p:sp>
        <p:nvSpPr>
          <p:cNvPr id="100" name="TextBox 99">
            <a:extLst>
              <a:ext uri="{FF2B5EF4-FFF2-40B4-BE49-F238E27FC236}">
                <a16:creationId xmlns:a16="http://schemas.microsoft.com/office/drawing/2014/main" id="{4C5A53F3-D4E6-4D45-A9A8-3807F2B5DA53}"/>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113" name="Rectangle: Rounded Corners 112">
            <a:extLst>
              <a:ext uri="{FF2B5EF4-FFF2-40B4-BE49-F238E27FC236}">
                <a16:creationId xmlns:a16="http://schemas.microsoft.com/office/drawing/2014/main" id="{907AB07D-57DB-4A3C-A6DB-9B7982728CF9}"/>
              </a:ext>
            </a:extLst>
          </p:cNvPr>
          <p:cNvSpPr/>
          <p:nvPr/>
        </p:nvSpPr>
        <p:spPr>
          <a:xfrm>
            <a:off x="3255817" y="1484931"/>
            <a:ext cx="1182849" cy="50691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Evaluation Criteria</a:t>
            </a:r>
          </a:p>
        </p:txBody>
      </p:sp>
      <p:cxnSp>
        <p:nvCxnSpPr>
          <p:cNvPr id="114" name="Straight Arrow Connector 113">
            <a:extLst>
              <a:ext uri="{FF2B5EF4-FFF2-40B4-BE49-F238E27FC236}">
                <a16:creationId xmlns:a16="http://schemas.microsoft.com/office/drawing/2014/main" id="{F993ABBF-B16C-456D-A0E8-B92122FC2F6C}"/>
              </a:ext>
            </a:extLst>
          </p:cNvPr>
          <p:cNvCxnSpPr>
            <a:cxnSpLocks/>
            <a:stCxn id="3" idx="3"/>
            <a:endCxn id="113" idx="1"/>
          </p:cNvCxnSpPr>
          <p:nvPr/>
        </p:nvCxnSpPr>
        <p:spPr>
          <a:xfrm>
            <a:off x="2980245" y="1738387"/>
            <a:ext cx="275572" cy="0"/>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4FC1DE3F-E55D-4646-BB6A-43DD373AE475}"/>
              </a:ext>
            </a:extLst>
          </p:cNvPr>
          <p:cNvSpPr/>
          <p:nvPr/>
        </p:nvSpPr>
        <p:spPr>
          <a:xfrm>
            <a:off x="73289" y="2026703"/>
            <a:ext cx="1334324" cy="443715"/>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116" name="Rectangle: Rounded Corners 115">
            <a:extLst>
              <a:ext uri="{FF2B5EF4-FFF2-40B4-BE49-F238E27FC236}">
                <a16:creationId xmlns:a16="http://schemas.microsoft.com/office/drawing/2014/main" id="{AE81595B-498C-4484-AA53-9D1E233C8A57}"/>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117" name="Rectangle: Rounded Corners 116">
            <a:extLst>
              <a:ext uri="{FF2B5EF4-FFF2-40B4-BE49-F238E27FC236}">
                <a16:creationId xmlns:a16="http://schemas.microsoft.com/office/drawing/2014/main" id="{4E2EE72F-04C5-49CF-AFDE-5157997D7CF0}"/>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118" name="Rectangle: Rounded Corners 117">
            <a:extLst>
              <a:ext uri="{FF2B5EF4-FFF2-40B4-BE49-F238E27FC236}">
                <a16:creationId xmlns:a16="http://schemas.microsoft.com/office/drawing/2014/main" id="{DDA7FE83-6E4C-43AA-9C28-2429BEC4EACC}"/>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119" name="Rectangle: Rounded Corners 118">
            <a:extLst>
              <a:ext uri="{FF2B5EF4-FFF2-40B4-BE49-F238E27FC236}">
                <a16:creationId xmlns:a16="http://schemas.microsoft.com/office/drawing/2014/main" id="{F4CE9DE1-2769-4C34-86A1-DDCCA33DF352}"/>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120" name="Rectangle: Rounded Corners 119">
            <a:extLst>
              <a:ext uri="{FF2B5EF4-FFF2-40B4-BE49-F238E27FC236}">
                <a16:creationId xmlns:a16="http://schemas.microsoft.com/office/drawing/2014/main" id="{F8840092-8915-45CA-A391-3CC4356986F5}"/>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124" name="Arrow: Right 123">
            <a:extLst>
              <a:ext uri="{FF2B5EF4-FFF2-40B4-BE49-F238E27FC236}">
                <a16:creationId xmlns:a16="http://schemas.microsoft.com/office/drawing/2014/main" id="{AB03804F-2737-4109-B07C-45D4FD50817E}"/>
              </a:ext>
            </a:extLst>
          </p:cNvPr>
          <p:cNvSpPr/>
          <p:nvPr/>
        </p:nvSpPr>
        <p:spPr>
          <a:xfrm>
            <a:off x="2184670" y="4234787"/>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row: Right 124">
            <a:extLst>
              <a:ext uri="{FF2B5EF4-FFF2-40B4-BE49-F238E27FC236}">
                <a16:creationId xmlns:a16="http://schemas.microsoft.com/office/drawing/2014/main" id="{1413D3A7-0711-4909-9619-23ED0934FA5D}"/>
              </a:ext>
            </a:extLst>
          </p:cNvPr>
          <p:cNvSpPr/>
          <p:nvPr/>
        </p:nvSpPr>
        <p:spPr>
          <a:xfrm>
            <a:off x="2171475" y="3632164"/>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Arrow: Right 125">
            <a:extLst>
              <a:ext uri="{FF2B5EF4-FFF2-40B4-BE49-F238E27FC236}">
                <a16:creationId xmlns:a16="http://schemas.microsoft.com/office/drawing/2014/main" id="{E2752C97-8EDF-401E-A5FC-D518D64ACB26}"/>
              </a:ext>
            </a:extLst>
          </p:cNvPr>
          <p:cNvSpPr/>
          <p:nvPr/>
        </p:nvSpPr>
        <p:spPr>
          <a:xfrm>
            <a:off x="2171475" y="3029542"/>
            <a:ext cx="758456" cy="37715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74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4" grpId="0" animBg="1"/>
      <p:bldP spid="15" grpId="0" animBg="1"/>
      <p:bldP spid="24" grpId="0" animBg="1"/>
      <p:bldP spid="25" grpId="0"/>
      <p:bldP spid="32" grpId="0"/>
      <p:bldP spid="44" grpId="0"/>
      <p:bldP spid="45" grpId="0"/>
      <p:bldP spid="46" grpId="0" animBg="1"/>
      <p:bldP spid="6" grpId="0"/>
      <p:bldP spid="113" grpId="0" animBg="1"/>
      <p:bldP spid="124" grpId="0" animBg="1"/>
      <p:bldP spid="125" grpId="0" animBg="1"/>
      <p:bldP spid="1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3011-23D7-439A-A226-9770DEED337A}"/>
              </a:ext>
            </a:extLst>
          </p:cNvPr>
          <p:cNvSpPr>
            <a:spLocks noGrp="1"/>
          </p:cNvSpPr>
          <p:nvPr>
            <p:ph type="title"/>
          </p:nvPr>
        </p:nvSpPr>
        <p:spPr/>
        <p:txBody>
          <a:bodyPr/>
          <a:lstStyle/>
          <a:p>
            <a:r>
              <a:rPr lang="en-US" sz="3600">
                <a:latin typeface="+mj-lt"/>
              </a:rPr>
              <a:t>Simulation Environment</a:t>
            </a:r>
          </a:p>
        </p:txBody>
      </p:sp>
      <p:sp>
        <p:nvSpPr>
          <p:cNvPr id="4" name="Slide Number Placeholder 3">
            <a:extLst>
              <a:ext uri="{FF2B5EF4-FFF2-40B4-BE49-F238E27FC236}">
                <a16:creationId xmlns:a16="http://schemas.microsoft.com/office/drawing/2014/main" id="{04837761-61F3-4983-8D71-88B9CAFA2C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21</a:t>
            </a:fld>
            <a:endParaRPr lang="fr"/>
          </a:p>
        </p:txBody>
      </p:sp>
      <p:sp>
        <p:nvSpPr>
          <p:cNvPr id="100" name="TextBox 99">
            <a:extLst>
              <a:ext uri="{FF2B5EF4-FFF2-40B4-BE49-F238E27FC236}">
                <a16:creationId xmlns:a16="http://schemas.microsoft.com/office/drawing/2014/main" id="{4C5A53F3-D4E6-4D45-A9A8-3807F2B5DA53}"/>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grpSp>
        <p:nvGrpSpPr>
          <p:cNvPr id="5" name="Group 4">
            <a:extLst>
              <a:ext uri="{FF2B5EF4-FFF2-40B4-BE49-F238E27FC236}">
                <a16:creationId xmlns:a16="http://schemas.microsoft.com/office/drawing/2014/main" id="{16715F9A-7859-8647-BB3A-785ED925E4D0}"/>
              </a:ext>
            </a:extLst>
          </p:cNvPr>
          <p:cNvGrpSpPr/>
          <p:nvPr/>
        </p:nvGrpSpPr>
        <p:grpSpPr>
          <a:xfrm>
            <a:off x="4442060" y="2635810"/>
            <a:ext cx="1063256" cy="607149"/>
            <a:chOff x="4442061" y="1658423"/>
            <a:chExt cx="1063256" cy="607149"/>
          </a:xfrm>
        </p:grpSpPr>
        <p:grpSp>
          <p:nvGrpSpPr>
            <p:cNvPr id="113" name="Group 112">
              <a:extLst>
                <a:ext uri="{FF2B5EF4-FFF2-40B4-BE49-F238E27FC236}">
                  <a16:creationId xmlns:a16="http://schemas.microsoft.com/office/drawing/2014/main" id="{76289421-7827-4204-9583-BD0F7DD04544}"/>
                </a:ext>
              </a:extLst>
            </p:cNvPr>
            <p:cNvGrpSpPr/>
            <p:nvPr/>
          </p:nvGrpSpPr>
          <p:grpSpPr>
            <a:xfrm>
              <a:off x="4442061" y="1658423"/>
              <a:ext cx="1063256" cy="607149"/>
              <a:chOff x="5563970" y="3330269"/>
              <a:chExt cx="1063256" cy="607149"/>
            </a:xfrm>
          </p:grpSpPr>
          <p:sp>
            <p:nvSpPr>
              <p:cNvPr id="114" name="Rectangle 113">
                <a:extLst>
                  <a:ext uri="{FF2B5EF4-FFF2-40B4-BE49-F238E27FC236}">
                    <a16:creationId xmlns:a16="http://schemas.microsoft.com/office/drawing/2014/main" id="{C88AD937-34BF-4F4B-A516-14F28F88450C}"/>
                  </a:ext>
                </a:extLst>
              </p:cNvPr>
              <p:cNvSpPr/>
              <p:nvPr/>
            </p:nvSpPr>
            <p:spPr>
              <a:xfrm>
                <a:off x="5563970" y="3333812"/>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176A322-6F88-4B25-A167-EE5143A6BE45}"/>
                  </a:ext>
                </a:extLst>
              </p:cNvPr>
              <p:cNvSpPr/>
              <p:nvPr/>
            </p:nvSpPr>
            <p:spPr>
              <a:xfrm>
                <a:off x="6004158" y="3330270"/>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9C897A9-9544-474E-A662-A891FFBF561B}"/>
                  </a:ext>
                </a:extLst>
              </p:cNvPr>
              <p:cNvSpPr/>
              <p:nvPr/>
            </p:nvSpPr>
            <p:spPr>
              <a:xfrm>
                <a:off x="6444346" y="3330269"/>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D48F640-7184-4167-92CD-343E546B41DE}"/>
                  </a:ext>
                </a:extLst>
              </p:cNvPr>
              <p:cNvSpPr/>
              <p:nvPr/>
            </p:nvSpPr>
            <p:spPr>
              <a:xfrm>
                <a:off x="5563970" y="3758437"/>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356B32D-A198-45FC-A471-665814D7897E}"/>
                  </a:ext>
                </a:extLst>
              </p:cNvPr>
              <p:cNvSpPr/>
              <p:nvPr/>
            </p:nvSpPr>
            <p:spPr>
              <a:xfrm>
                <a:off x="6004158" y="3754895"/>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38C23FC-F8D5-427D-8C93-685570FD4CCC}"/>
                  </a:ext>
                </a:extLst>
              </p:cNvPr>
              <p:cNvSpPr/>
              <p:nvPr/>
            </p:nvSpPr>
            <p:spPr>
              <a:xfrm>
                <a:off x="6444346" y="3754894"/>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D1E60561-3D4C-494A-82A8-E06344484E5B}"/>
                </a:ext>
              </a:extLst>
            </p:cNvPr>
            <p:cNvCxnSpPr>
              <a:cxnSpLocks/>
              <a:stCxn id="114" idx="3"/>
              <a:endCxn id="115" idx="1"/>
            </p:cNvCxnSpPr>
            <p:nvPr/>
          </p:nvCxnSpPr>
          <p:spPr>
            <a:xfrm flipV="1">
              <a:off x="4624941" y="1747915"/>
              <a:ext cx="257308" cy="354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66B92DF-1A55-414A-9DE2-0BDCFCE99F40}"/>
                </a:ext>
              </a:extLst>
            </p:cNvPr>
            <p:cNvCxnSpPr>
              <a:cxnSpLocks/>
              <a:stCxn id="115" idx="3"/>
              <a:endCxn id="116" idx="1"/>
            </p:cNvCxnSpPr>
            <p:nvPr/>
          </p:nvCxnSpPr>
          <p:spPr>
            <a:xfrm flipV="1">
              <a:off x="5065129" y="1747914"/>
              <a:ext cx="257308"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50A83B-BA3B-409D-82FF-7AAD8FE7D0C5}"/>
                </a:ext>
              </a:extLst>
            </p:cNvPr>
            <p:cNvCxnSpPr>
              <a:stCxn id="117" idx="3"/>
              <a:endCxn id="118" idx="1"/>
            </p:cNvCxnSpPr>
            <p:nvPr/>
          </p:nvCxnSpPr>
          <p:spPr>
            <a:xfrm flipV="1">
              <a:off x="4624941" y="2172540"/>
              <a:ext cx="257308" cy="354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495A04-71E0-4CF2-A759-4F610568B9EB}"/>
                </a:ext>
              </a:extLst>
            </p:cNvPr>
            <p:cNvCxnSpPr>
              <a:cxnSpLocks/>
              <a:stCxn id="118" idx="3"/>
              <a:endCxn id="119" idx="1"/>
            </p:cNvCxnSpPr>
            <p:nvPr/>
          </p:nvCxnSpPr>
          <p:spPr>
            <a:xfrm flipV="1">
              <a:off x="5065129" y="2172539"/>
              <a:ext cx="257308"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AD41371-3F70-4C66-AB47-CE57EDDDB3A9}"/>
                </a:ext>
              </a:extLst>
            </p:cNvPr>
            <p:cNvCxnSpPr>
              <a:stCxn id="114" idx="2"/>
              <a:endCxn id="117" idx="0"/>
            </p:cNvCxnSpPr>
            <p:nvPr/>
          </p:nvCxnSpPr>
          <p:spPr>
            <a:xfrm>
              <a:off x="4533501" y="1840947"/>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32C9005-7E0D-400B-B83F-3DCE75454567}"/>
                </a:ext>
              </a:extLst>
            </p:cNvPr>
            <p:cNvCxnSpPr>
              <a:cxnSpLocks/>
              <a:stCxn id="115" idx="2"/>
              <a:endCxn id="118" idx="0"/>
            </p:cNvCxnSpPr>
            <p:nvPr/>
          </p:nvCxnSpPr>
          <p:spPr>
            <a:xfrm>
              <a:off x="4973689" y="1837405"/>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247454-496A-4939-A059-1DC7E2B30753}"/>
                </a:ext>
              </a:extLst>
            </p:cNvPr>
            <p:cNvCxnSpPr>
              <a:cxnSpLocks/>
              <a:stCxn id="116" idx="2"/>
              <a:endCxn id="119" idx="0"/>
            </p:cNvCxnSpPr>
            <p:nvPr/>
          </p:nvCxnSpPr>
          <p:spPr>
            <a:xfrm>
              <a:off x="5413877" y="1837404"/>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0" name="Rectangle 119">
            <a:extLst>
              <a:ext uri="{FF2B5EF4-FFF2-40B4-BE49-F238E27FC236}">
                <a16:creationId xmlns:a16="http://schemas.microsoft.com/office/drawing/2014/main" id="{6BBB6711-8AC3-4B46-BA45-C6020BC248A9}"/>
              </a:ext>
            </a:extLst>
          </p:cNvPr>
          <p:cNvSpPr/>
          <p:nvPr/>
        </p:nvSpPr>
        <p:spPr>
          <a:xfrm>
            <a:off x="2896815" y="3740160"/>
            <a:ext cx="1005840" cy="365760"/>
          </a:xfrm>
          <a:prstGeom prst="rect">
            <a:avLst/>
          </a:prstGeom>
          <a:noFill/>
          <a:ln w="1270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5B209"/>
                </a:solidFill>
              </a:rPr>
              <a:t>Evaluation Criteria #1</a:t>
            </a:r>
          </a:p>
        </p:txBody>
      </p:sp>
      <p:sp>
        <p:nvSpPr>
          <p:cNvPr id="121" name="Rectangle 120">
            <a:extLst>
              <a:ext uri="{FF2B5EF4-FFF2-40B4-BE49-F238E27FC236}">
                <a16:creationId xmlns:a16="http://schemas.microsoft.com/office/drawing/2014/main" id="{8E05DEA9-DCE2-4F84-81B6-650EFB3DF8B2}"/>
              </a:ext>
            </a:extLst>
          </p:cNvPr>
          <p:cNvSpPr/>
          <p:nvPr/>
        </p:nvSpPr>
        <p:spPr>
          <a:xfrm>
            <a:off x="4470768" y="3740160"/>
            <a:ext cx="1005840" cy="365760"/>
          </a:xfrm>
          <a:prstGeom prst="rect">
            <a:avLst/>
          </a:prstGeom>
          <a:noFill/>
          <a:ln w="1270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5B209"/>
                </a:solidFill>
              </a:rPr>
              <a:t>Evaluation Criteria #2</a:t>
            </a:r>
          </a:p>
        </p:txBody>
      </p:sp>
      <p:sp>
        <p:nvSpPr>
          <p:cNvPr id="122" name="Rectangle 121">
            <a:extLst>
              <a:ext uri="{FF2B5EF4-FFF2-40B4-BE49-F238E27FC236}">
                <a16:creationId xmlns:a16="http://schemas.microsoft.com/office/drawing/2014/main" id="{FE6291BA-7EC0-45CB-88B7-02D561093F02}"/>
              </a:ext>
            </a:extLst>
          </p:cNvPr>
          <p:cNvSpPr/>
          <p:nvPr/>
        </p:nvSpPr>
        <p:spPr>
          <a:xfrm>
            <a:off x="6044721" y="3740160"/>
            <a:ext cx="1005840" cy="365760"/>
          </a:xfrm>
          <a:prstGeom prst="rect">
            <a:avLst/>
          </a:prstGeom>
          <a:noFill/>
          <a:ln w="1270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5B209"/>
                </a:solidFill>
              </a:rPr>
              <a:t>Evaluation Criteria #m</a:t>
            </a:r>
          </a:p>
        </p:txBody>
      </p:sp>
      <p:sp>
        <p:nvSpPr>
          <p:cNvPr id="3" name="Rounded Rectangle 2">
            <a:extLst>
              <a:ext uri="{FF2B5EF4-FFF2-40B4-BE49-F238E27FC236}">
                <a16:creationId xmlns:a16="http://schemas.microsoft.com/office/drawing/2014/main" id="{213EA35C-A4F8-D34E-9A87-30863F2233D1}"/>
              </a:ext>
            </a:extLst>
          </p:cNvPr>
          <p:cNvSpPr/>
          <p:nvPr/>
        </p:nvSpPr>
        <p:spPr>
          <a:xfrm>
            <a:off x="4240119" y="2482184"/>
            <a:ext cx="1467139" cy="914400"/>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B6EEE84-F6C4-B044-9456-8B3680B8E7E0}"/>
              </a:ext>
            </a:extLst>
          </p:cNvPr>
          <p:cNvSpPr txBox="1"/>
          <p:nvPr/>
        </p:nvSpPr>
        <p:spPr>
          <a:xfrm>
            <a:off x="5578564" y="3769152"/>
            <a:ext cx="364202" cy="307777"/>
          </a:xfrm>
          <a:prstGeom prst="rect">
            <a:avLst/>
          </a:prstGeom>
          <a:noFill/>
        </p:spPr>
        <p:txBody>
          <a:bodyPr wrap="none" rtlCol="0">
            <a:spAutoFit/>
          </a:bodyPr>
          <a:lstStyle/>
          <a:p>
            <a:pPr algn="ctr"/>
            <a:r>
              <a:rPr lang="en-US">
                <a:solidFill>
                  <a:schemeClr val="bg1"/>
                </a:solidFill>
              </a:rPr>
              <a:t>…</a:t>
            </a:r>
          </a:p>
        </p:txBody>
      </p:sp>
      <p:cxnSp>
        <p:nvCxnSpPr>
          <p:cNvPr id="8" name="Elbow Connector 7">
            <a:extLst>
              <a:ext uri="{FF2B5EF4-FFF2-40B4-BE49-F238E27FC236}">
                <a16:creationId xmlns:a16="http://schemas.microsoft.com/office/drawing/2014/main" id="{31A33773-6652-584D-835C-93B68E569382}"/>
              </a:ext>
            </a:extLst>
          </p:cNvPr>
          <p:cNvCxnSpPr>
            <a:stCxn id="3" idx="2"/>
            <a:endCxn id="120" idx="0"/>
          </p:cNvCxnSpPr>
          <p:nvPr/>
        </p:nvCxnSpPr>
        <p:spPr>
          <a:xfrm rot="5400000">
            <a:off x="4014924" y="2781395"/>
            <a:ext cx="343576" cy="157395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A7DB5188-78FA-B843-A59D-5DB1815A9401}"/>
              </a:ext>
            </a:extLst>
          </p:cNvPr>
          <p:cNvCxnSpPr>
            <a:stCxn id="3" idx="2"/>
            <a:endCxn id="122" idx="0"/>
          </p:cNvCxnSpPr>
          <p:nvPr/>
        </p:nvCxnSpPr>
        <p:spPr>
          <a:xfrm rot="16200000" flipH="1">
            <a:off x="5588877" y="2781396"/>
            <a:ext cx="343576" cy="1573952"/>
          </a:xfrm>
          <a:prstGeom prst="bentConnector3">
            <a:avLst/>
          </a:prstGeom>
          <a:ln>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40537F-ABCB-474E-9CF5-3A4681AD7C1D}"/>
              </a:ext>
            </a:extLst>
          </p:cNvPr>
          <p:cNvCxnSpPr>
            <a:stCxn id="3" idx="2"/>
            <a:endCxn id="121" idx="0"/>
          </p:cNvCxnSpPr>
          <p:nvPr/>
        </p:nvCxnSpPr>
        <p:spPr>
          <a:xfrm flipH="1">
            <a:off x="4973688" y="3396584"/>
            <a:ext cx="1" cy="3435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A30C271-1977-424F-9050-461EAAA093BC}"/>
              </a:ext>
            </a:extLst>
          </p:cNvPr>
          <p:cNvSpPr/>
          <p:nvPr/>
        </p:nvSpPr>
        <p:spPr>
          <a:xfrm>
            <a:off x="73289" y="2026703"/>
            <a:ext cx="1334324" cy="443715"/>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4" name="Rectangle: Rounded Corners 43">
            <a:extLst>
              <a:ext uri="{FF2B5EF4-FFF2-40B4-BE49-F238E27FC236}">
                <a16:creationId xmlns:a16="http://schemas.microsoft.com/office/drawing/2014/main" id="{4B91302B-D3AE-41C4-AC0B-2805524E9B62}"/>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5" name="Rectangle: Rounded Corners 44">
            <a:extLst>
              <a:ext uri="{FF2B5EF4-FFF2-40B4-BE49-F238E27FC236}">
                <a16:creationId xmlns:a16="http://schemas.microsoft.com/office/drawing/2014/main" id="{5AEC2379-D24B-40F4-8051-D387B4A559F5}"/>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6" name="Rectangle: Rounded Corners 45">
            <a:extLst>
              <a:ext uri="{FF2B5EF4-FFF2-40B4-BE49-F238E27FC236}">
                <a16:creationId xmlns:a16="http://schemas.microsoft.com/office/drawing/2014/main" id="{FCA34866-3A31-45F2-ABD0-D5486B3A8793}"/>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7" name="Rectangle: Rounded Corners 46">
            <a:extLst>
              <a:ext uri="{FF2B5EF4-FFF2-40B4-BE49-F238E27FC236}">
                <a16:creationId xmlns:a16="http://schemas.microsoft.com/office/drawing/2014/main" id="{23DD67BA-2E7C-4AF3-A647-CF6A6AC70853}"/>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8" name="Rectangle: Rounded Corners 47">
            <a:extLst>
              <a:ext uri="{FF2B5EF4-FFF2-40B4-BE49-F238E27FC236}">
                <a16:creationId xmlns:a16="http://schemas.microsoft.com/office/drawing/2014/main" id="{BE33AD0A-8D57-4F11-84AE-E0ED5FCD6963}"/>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51" name="Rectangle 50">
            <a:extLst>
              <a:ext uri="{FF2B5EF4-FFF2-40B4-BE49-F238E27FC236}">
                <a16:creationId xmlns:a16="http://schemas.microsoft.com/office/drawing/2014/main" id="{2AE700FE-3530-48D7-9F8C-71C35672AC7C}"/>
              </a:ext>
            </a:extLst>
          </p:cNvPr>
          <p:cNvSpPr/>
          <p:nvPr/>
        </p:nvSpPr>
        <p:spPr>
          <a:xfrm>
            <a:off x="2896815" y="1632049"/>
            <a:ext cx="1005840" cy="365760"/>
          </a:xfrm>
          <a:prstGeom prst="rect">
            <a:avLst/>
          </a:prstGeom>
          <a:noFill/>
          <a:ln w="1270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F5B209"/>
                </a:solidFill>
              </a:rPr>
              <a:t>SoS</a:t>
            </a:r>
            <a:r>
              <a:rPr lang="en-US" sz="1200">
                <a:solidFill>
                  <a:srgbClr val="F5B209"/>
                </a:solidFill>
              </a:rPr>
              <a:t> Design Variable #1</a:t>
            </a:r>
          </a:p>
        </p:txBody>
      </p:sp>
      <p:sp>
        <p:nvSpPr>
          <p:cNvPr id="52" name="Rectangle 51">
            <a:extLst>
              <a:ext uri="{FF2B5EF4-FFF2-40B4-BE49-F238E27FC236}">
                <a16:creationId xmlns:a16="http://schemas.microsoft.com/office/drawing/2014/main" id="{E28B81CF-35FF-41CF-A6F0-711A42E9A418}"/>
              </a:ext>
            </a:extLst>
          </p:cNvPr>
          <p:cNvSpPr/>
          <p:nvPr/>
        </p:nvSpPr>
        <p:spPr>
          <a:xfrm>
            <a:off x="4470768" y="1632049"/>
            <a:ext cx="1005840" cy="365760"/>
          </a:xfrm>
          <a:prstGeom prst="rect">
            <a:avLst/>
          </a:prstGeom>
          <a:noFill/>
          <a:ln w="1270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F5B209"/>
                </a:solidFill>
              </a:rPr>
              <a:t>SoS</a:t>
            </a:r>
            <a:r>
              <a:rPr lang="en-US" sz="1200">
                <a:solidFill>
                  <a:srgbClr val="F5B209"/>
                </a:solidFill>
              </a:rPr>
              <a:t> Design Variable #2</a:t>
            </a:r>
          </a:p>
        </p:txBody>
      </p:sp>
      <p:sp>
        <p:nvSpPr>
          <p:cNvPr id="53" name="Rectangle 52">
            <a:extLst>
              <a:ext uri="{FF2B5EF4-FFF2-40B4-BE49-F238E27FC236}">
                <a16:creationId xmlns:a16="http://schemas.microsoft.com/office/drawing/2014/main" id="{951B15D3-82F2-40A7-AF4A-139EDE4AE2A2}"/>
              </a:ext>
            </a:extLst>
          </p:cNvPr>
          <p:cNvSpPr/>
          <p:nvPr/>
        </p:nvSpPr>
        <p:spPr>
          <a:xfrm>
            <a:off x="6044721" y="1632049"/>
            <a:ext cx="1005840" cy="365760"/>
          </a:xfrm>
          <a:prstGeom prst="rect">
            <a:avLst/>
          </a:prstGeom>
          <a:noFill/>
          <a:ln w="1270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F5B209"/>
                </a:solidFill>
              </a:rPr>
              <a:t>SoS</a:t>
            </a:r>
            <a:r>
              <a:rPr lang="en-US" sz="1200">
                <a:solidFill>
                  <a:srgbClr val="F5B209"/>
                </a:solidFill>
              </a:rPr>
              <a:t> Design Variable #n</a:t>
            </a:r>
          </a:p>
        </p:txBody>
      </p:sp>
      <p:sp>
        <p:nvSpPr>
          <p:cNvPr id="54" name="TextBox 53">
            <a:extLst>
              <a:ext uri="{FF2B5EF4-FFF2-40B4-BE49-F238E27FC236}">
                <a16:creationId xmlns:a16="http://schemas.microsoft.com/office/drawing/2014/main" id="{D369E35A-CFAE-43E5-8C71-C5C397AE8F4C}"/>
              </a:ext>
            </a:extLst>
          </p:cNvPr>
          <p:cNvSpPr txBox="1"/>
          <p:nvPr/>
        </p:nvSpPr>
        <p:spPr>
          <a:xfrm>
            <a:off x="5578564" y="1661041"/>
            <a:ext cx="364202" cy="307777"/>
          </a:xfrm>
          <a:prstGeom prst="rect">
            <a:avLst/>
          </a:prstGeom>
          <a:noFill/>
        </p:spPr>
        <p:txBody>
          <a:bodyPr wrap="none" rtlCol="0">
            <a:spAutoFit/>
          </a:bodyPr>
          <a:lstStyle/>
          <a:p>
            <a:pPr algn="ctr"/>
            <a:r>
              <a:rPr lang="en-US">
                <a:solidFill>
                  <a:schemeClr val="bg1"/>
                </a:solidFill>
              </a:rPr>
              <a:t>…</a:t>
            </a:r>
          </a:p>
        </p:txBody>
      </p:sp>
      <p:cxnSp>
        <p:nvCxnSpPr>
          <p:cNvPr id="55" name="Elbow Connector 7">
            <a:extLst>
              <a:ext uri="{FF2B5EF4-FFF2-40B4-BE49-F238E27FC236}">
                <a16:creationId xmlns:a16="http://schemas.microsoft.com/office/drawing/2014/main" id="{93A387D1-9561-4134-B1D8-BDA6DEBDB210}"/>
              </a:ext>
            </a:extLst>
          </p:cNvPr>
          <p:cNvCxnSpPr>
            <a:cxnSpLocks/>
            <a:stCxn id="53" idx="2"/>
            <a:endCxn id="3" idx="0"/>
          </p:cNvCxnSpPr>
          <p:nvPr/>
        </p:nvCxnSpPr>
        <p:spPr>
          <a:xfrm rot="5400000">
            <a:off x="5518478" y="1453020"/>
            <a:ext cx="484375" cy="157395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7">
            <a:extLst>
              <a:ext uri="{FF2B5EF4-FFF2-40B4-BE49-F238E27FC236}">
                <a16:creationId xmlns:a16="http://schemas.microsoft.com/office/drawing/2014/main" id="{84B552AA-4326-42A4-92B9-718BBF9B6B90}"/>
              </a:ext>
            </a:extLst>
          </p:cNvPr>
          <p:cNvCxnSpPr>
            <a:cxnSpLocks/>
            <a:stCxn id="51" idx="2"/>
            <a:endCxn id="3" idx="0"/>
          </p:cNvCxnSpPr>
          <p:nvPr/>
        </p:nvCxnSpPr>
        <p:spPr>
          <a:xfrm rot="16200000" flipH="1">
            <a:off x="3944525" y="1453019"/>
            <a:ext cx="484375" cy="1573954"/>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927E2BB-85BE-4552-9EF8-9A93649A5677}"/>
              </a:ext>
            </a:extLst>
          </p:cNvPr>
          <p:cNvCxnSpPr>
            <a:cxnSpLocks/>
            <a:stCxn id="52" idx="2"/>
            <a:endCxn id="3" idx="0"/>
          </p:cNvCxnSpPr>
          <p:nvPr/>
        </p:nvCxnSpPr>
        <p:spPr>
          <a:xfrm>
            <a:off x="4973688" y="1997809"/>
            <a:ext cx="1" cy="4843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15">
            <a:extLst>
              <a:ext uri="{FF2B5EF4-FFF2-40B4-BE49-F238E27FC236}">
                <a16:creationId xmlns:a16="http://schemas.microsoft.com/office/drawing/2014/main" id="{4749C7F4-201C-4B00-AEFF-4C01779530DA}"/>
              </a:ext>
            </a:extLst>
          </p:cNvPr>
          <p:cNvSpPr/>
          <p:nvPr/>
        </p:nvSpPr>
        <p:spPr>
          <a:xfrm>
            <a:off x="1811664" y="930544"/>
            <a:ext cx="6734337" cy="4786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Link resulting breakdown in simulation environment</a:t>
            </a:r>
          </a:p>
        </p:txBody>
      </p:sp>
    </p:spTree>
    <p:extLst>
      <p:ext uri="{BB962C8B-B14F-4D97-AF65-F5344CB8AC3E}">
        <p14:creationId xmlns:p14="http://schemas.microsoft.com/office/powerpoint/2010/main" val="1535296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D46F0D1-0E53-4BD8-B436-98651F0AA6BF}"/>
              </a:ext>
            </a:extLst>
          </p:cNvPr>
          <p:cNvSpPr/>
          <p:nvPr/>
        </p:nvSpPr>
        <p:spPr>
          <a:xfrm>
            <a:off x="4047935" y="1075633"/>
            <a:ext cx="1467139" cy="25066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9A2D4-32C7-E049-B093-470B96851D18}"/>
              </a:ext>
            </a:extLst>
          </p:cNvPr>
          <p:cNvSpPr>
            <a:spLocks noGrp="1"/>
          </p:cNvSpPr>
          <p:nvPr>
            <p:ph type="title"/>
          </p:nvPr>
        </p:nvSpPr>
        <p:spPr/>
        <p:txBody>
          <a:bodyPr/>
          <a:lstStyle/>
          <a:p>
            <a:r>
              <a:rPr lang="en-US" sz="3600">
                <a:latin typeface="Arial" panose="020B0604020202020204" pitchFamily="34" charset="0"/>
                <a:cs typeface="Arial" panose="020B0604020202020204" pitchFamily="34" charset="0"/>
              </a:rPr>
              <a:t>Analysis &amp; Iterations</a:t>
            </a:r>
          </a:p>
        </p:txBody>
      </p:sp>
      <p:sp>
        <p:nvSpPr>
          <p:cNvPr id="4" name="Slide Number Placeholder 3">
            <a:extLst>
              <a:ext uri="{FF2B5EF4-FFF2-40B4-BE49-F238E27FC236}">
                <a16:creationId xmlns:a16="http://schemas.microsoft.com/office/drawing/2014/main" id="{754024C8-011D-AB46-AAB3-7115162943F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22</a:t>
            </a:fld>
            <a:endParaRPr lang="fr"/>
          </a:p>
        </p:txBody>
      </p:sp>
      <p:sp>
        <p:nvSpPr>
          <p:cNvPr id="16" name="Rounded Rectangle 15">
            <a:extLst>
              <a:ext uri="{FF2B5EF4-FFF2-40B4-BE49-F238E27FC236}">
                <a16:creationId xmlns:a16="http://schemas.microsoft.com/office/drawing/2014/main" id="{4115C231-69DF-6C46-B158-C50B491945B7}"/>
              </a:ext>
            </a:extLst>
          </p:cNvPr>
          <p:cNvSpPr/>
          <p:nvPr/>
        </p:nvSpPr>
        <p:spPr>
          <a:xfrm>
            <a:off x="1799635" y="4003864"/>
            <a:ext cx="6734337" cy="3502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Assumption that models capture true behavior of </a:t>
            </a:r>
            <a:r>
              <a:rPr lang="en-US" err="1">
                <a:solidFill>
                  <a:schemeClr val="tx1"/>
                </a:solidFill>
              </a:rPr>
              <a:t>SoS</a:t>
            </a:r>
            <a:endParaRPr lang="en-US">
              <a:solidFill>
                <a:schemeClr val="tx1"/>
              </a:solidFill>
            </a:endParaRPr>
          </a:p>
        </p:txBody>
      </p:sp>
      <p:sp>
        <p:nvSpPr>
          <p:cNvPr id="39" name="TextBox 38">
            <a:extLst>
              <a:ext uri="{FF2B5EF4-FFF2-40B4-BE49-F238E27FC236}">
                <a16:creationId xmlns:a16="http://schemas.microsoft.com/office/drawing/2014/main" id="{A8FFB1C1-14EB-4C63-82F7-73A7E29844ED}"/>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47" name="Rectangle: Rounded Corners 46">
            <a:extLst>
              <a:ext uri="{FF2B5EF4-FFF2-40B4-BE49-F238E27FC236}">
                <a16:creationId xmlns:a16="http://schemas.microsoft.com/office/drawing/2014/main" id="{109FE640-3401-443A-9D81-A51CEF1631CD}"/>
              </a:ext>
            </a:extLst>
          </p:cNvPr>
          <p:cNvSpPr/>
          <p:nvPr/>
        </p:nvSpPr>
        <p:spPr>
          <a:xfrm>
            <a:off x="73289" y="2026703"/>
            <a:ext cx="1334324" cy="443715"/>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9" name="Rectangle: Rounded Corners 48">
            <a:extLst>
              <a:ext uri="{FF2B5EF4-FFF2-40B4-BE49-F238E27FC236}">
                <a16:creationId xmlns:a16="http://schemas.microsoft.com/office/drawing/2014/main" id="{389821A1-C5EB-407D-BF56-2FAAC6211338}"/>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53" name="Rectangle: Rounded Corners 52">
            <a:extLst>
              <a:ext uri="{FF2B5EF4-FFF2-40B4-BE49-F238E27FC236}">
                <a16:creationId xmlns:a16="http://schemas.microsoft.com/office/drawing/2014/main" id="{C63E9F1C-BE1F-45B5-9F9A-0C7695316FFF}"/>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54" name="Rectangle: Rounded Corners 53">
            <a:extLst>
              <a:ext uri="{FF2B5EF4-FFF2-40B4-BE49-F238E27FC236}">
                <a16:creationId xmlns:a16="http://schemas.microsoft.com/office/drawing/2014/main" id="{A617875E-E3E7-43D7-9B6D-A3DD8C6F26F3}"/>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55" name="Rectangle: Rounded Corners 54">
            <a:extLst>
              <a:ext uri="{FF2B5EF4-FFF2-40B4-BE49-F238E27FC236}">
                <a16:creationId xmlns:a16="http://schemas.microsoft.com/office/drawing/2014/main" id="{98305A4F-39A5-4302-BE30-C22BF3A0DEEB}"/>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56" name="Rectangle: Rounded Corners 55">
            <a:extLst>
              <a:ext uri="{FF2B5EF4-FFF2-40B4-BE49-F238E27FC236}">
                <a16:creationId xmlns:a16="http://schemas.microsoft.com/office/drawing/2014/main" id="{78A46276-F25C-40BA-9D90-41E5399CE643}"/>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grpSp>
        <p:nvGrpSpPr>
          <p:cNvPr id="17" name="Group 16">
            <a:extLst>
              <a:ext uri="{FF2B5EF4-FFF2-40B4-BE49-F238E27FC236}">
                <a16:creationId xmlns:a16="http://schemas.microsoft.com/office/drawing/2014/main" id="{B8440B58-4A1E-467A-9FF9-230C37A8547C}"/>
              </a:ext>
            </a:extLst>
          </p:cNvPr>
          <p:cNvGrpSpPr/>
          <p:nvPr/>
        </p:nvGrpSpPr>
        <p:grpSpPr>
          <a:xfrm>
            <a:off x="1843392" y="2444410"/>
            <a:ext cx="1467139" cy="914400"/>
            <a:chOff x="2624519" y="2291142"/>
            <a:chExt cx="1467139" cy="914400"/>
          </a:xfrm>
        </p:grpSpPr>
        <p:grpSp>
          <p:nvGrpSpPr>
            <p:cNvPr id="58" name="Group 57">
              <a:extLst>
                <a:ext uri="{FF2B5EF4-FFF2-40B4-BE49-F238E27FC236}">
                  <a16:creationId xmlns:a16="http://schemas.microsoft.com/office/drawing/2014/main" id="{7CCEA006-AA0D-4A5F-874E-4F34ADECEEB2}"/>
                </a:ext>
              </a:extLst>
            </p:cNvPr>
            <p:cNvGrpSpPr/>
            <p:nvPr/>
          </p:nvGrpSpPr>
          <p:grpSpPr>
            <a:xfrm>
              <a:off x="2826460" y="2444768"/>
              <a:ext cx="1063256" cy="607149"/>
              <a:chOff x="4442061" y="1658423"/>
              <a:chExt cx="1063256" cy="607149"/>
            </a:xfrm>
          </p:grpSpPr>
          <p:grpSp>
            <p:nvGrpSpPr>
              <p:cNvPr id="59" name="Group 58">
                <a:extLst>
                  <a:ext uri="{FF2B5EF4-FFF2-40B4-BE49-F238E27FC236}">
                    <a16:creationId xmlns:a16="http://schemas.microsoft.com/office/drawing/2014/main" id="{9B7E44E1-E363-4EDA-A9F7-200B7C16F0A7}"/>
                  </a:ext>
                </a:extLst>
              </p:cNvPr>
              <p:cNvGrpSpPr/>
              <p:nvPr/>
            </p:nvGrpSpPr>
            <p:grpSpPr>
              <a:xfrm>
                <a:off x="4442061" y="1658423"/>
                <a:ext cx="1063256" cy="607149"/>
                <a:chOff x="5563970" y="3330269"/>
                <a:chExt cx="1063256" cy="607149"/>
              </a:xfrm>
            </p:grpSpPr>
            <p:sp>
              <p:nvSpPr>
                <p:cNvPr id="67" name="Rectangle 66">
                  <a:extLst>
                    <a:ext uri="{FF2B5EF4-FFF2-40B4-BE49-F238E27FC236}">
                      <a16:creationId xmlns:a16="http://schemas.microsoft.com/office/drawing/2014/main" id="{862CD7A9-E415-45C7-A26B-F32D084CEE06}"/>
                    </a:ext>
                  </a:extLst>
                </p:cNvPr>
                <p:cNvSpPr/>
                <p:nvPr/>
              </p:nvSpPr>
              <p:spPr>
                <a:xfrm>
                  <a:off x="5563970" y="3333812"/>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2086BE7-3CE9-4A9C-8795-C33AB9AF1D0A}"/>
                    </a:ext>
                  </a:extLst>
                </p:cNvPr>
                <p:cNvSpPr/>
                <p:nvPr/>
              </p:nvSpPr>
              <p:spPr>
                <a:xfrm>
                  <a:off x="6004158" y="3330270"/>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D350AC3-8603-4DDA-B4D0-455F251291D8}"/>
                    </a:ext>
                  </a:extLst>
                </p:cNvPr>
                <p:cNvSpPr/>
                <p:nvPr/>
              </p:nvSpPr>
              <p:spPr>
                <a:xfrm>
                  <a:off x="6444346" y="3330269"/>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8A3CE4B-BCCD-413B-9661-9A1BEE3DE591}"/>
                    </a:ext>
                  </a:extLst>
                </p:cNvPr>
                <p:cNvSpPr/>
                <p:nvPr/>
              </p:nvSpPr>
              <p:spPr>
                <a:xfrm>
                  <a:off x="5563970" y="3758437"/>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6550227-FB49-454C-B649-D59CEA2DBA10}"/>
                    </a:ext>
                  </a:extLst>
                </p:cNvPr>
                <p:cNvSpPr/>
                <p:nvPr/>
              </p:nvSpPr>
              <p:spPr>
                <a:xfrm>
                  <a:off x="6004158" y="3754895"/>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A17429C-0AB5-4E7B-918E-7AA59EB03183}"/>
                    </a:ext>
                  </a:extLst>
                </p:cNvPr>
                <p:cNvSpPr/>
                <p:nvPr/>
              </p:nvSpPr>
              <p:spPr>
                <a:xfrm>
                  <a:off x="6444346" y="3754894"/>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Arrow Connector 59">
                <a:extLst>
                  <a:ext uri="{FF2B5EF4-FFF2-40B4-BE49-F238E27FC236}">
                    <a16:creationId xmlns:a16="http://schemas.microsoft.com/office/drawing/2014/main" id="{1CA4127F-D948-4354-9480-E40766486B03}"/>
                  </a:ext>
                </a:extLst>
              </p:cNvPr>
              <p:cNvCxnSpPr>
                <a:cxnSpLocks/>
                <a:stCxn id="67" idx="3"/>
                <a:endCxn id="68" idx="1"/>
              </p:cNvCxnSpPr>
              <p:nvPr/>
            </p:nvCxnSpPr>
            <p:spPr>
              <a:xfrm flipV="1">
                <a:off x="4624941" y="1747915"/>
                <a:ext cx="257308" cy="354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4A10104-6D71-4B6B-9B65-097F3FA44562}"/>
                  </a:ext>
                </a:extLst>
              </p:cNvPr>
              <p:cNvCxnSpPr>
                <a:cxnSpLocks/>
                <a:stCxn id="68" idx="3"/>
                <a:endCxn id="69" idx="1"/>
              </p:cNvCxnSpPr>
              <p:nvPr/>
            </p:nvCxnSpPr>
            <p:spPr>
              <a:xfrm flipV="1">
                <a:off x="5065129" y="1747914"/>
                <a:ext cx="257308"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2A7A14A-191B-43F6-847D-81A98DBD8C35}"/>
                  </a:ext>
                </a:extLst>
              </p:cNvPr>
              <p:cNvCxnSpPr>
                <a:stCxn id="70" idx="3"/>
                <a:endCxn id="71" idx="1"/>
              </p:cNvCxnSpPr>
              <p:nvPr/>
            </p:nvCxnSpPr>
            <p:spPr>
              <a:xfrm flipV="1">
                <a:off x="4624941" y="2172540"/>
                <a:ext cx="257308" cy="354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BEF21BE-AC3A-46E4-AAA2-876BF62127C4}"/>
                  </a:ext>
                </a:extLst>
              </p:cNvPr>
              <p:cNvCxnSpPr>
                <a:cxnSpLocks/>
                <a:stCxn id="71" idx="3"/>
                <a:endCxn id="72" idx="1"/>
              </p:cNvCxnSpPr>
              <p:nvPr/>
            </p:nvCxnSpPr>
            <p:spPr>
              <a:xfrm flipV="1">
                <a:off x="5065129" y="2172539"/>
                <a:ext cx="257308"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2FDE22-18DD-4B3C-B44F-56D91DCDD5F7}"/>
                  </a:ext>
                </a:extLst>
              </p:cNvPr>
              <p:cNvCxnSpPr>
                <a:stCxn id="67" idx="2"/>
                <a:endCxn id="70" idx="0"/>
              </p:cNvCxnSpPr>
              <p:nvPr/>
            </p:nvCxnSpPr>
            <p:spPr>
              <a:xfrm>
                <a:off x="4533501" y="1840947"/>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1BF1966-AF7B-446A-A40C-F7551EAF752B}"/>
                  </a:ext>
                </a:extLst>
              </p:cNvPr>
              <p:cNvCxnSpPr>
                <a:cxnSpLocks/>
                <a:stCxn id="68" idx="2"/>
                <a:endCxn id="71" idx="0"/>
              </p:cNvCxnSpPr>
              <p:nvPr/>
            </p:nvCxnSpPr>
            <p:spPr>
              <a:xfrm>
                <a:off x="4973689" y="1837405"/>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08B50AB-A2B3-4A1D-9509-C777737AED66}"/>
                  </a:ext>
                </a:extLst>
              </p:cNvPr>
              <p:cNvCxnSpPr>
                <a:cxnSpLocks/>
                <a:stCxn id="69" idx="2"/>
                <a:endCxn id="72" idx="0"/>
              </p:cNvCxnSpPr>
              <p:nvPr/>
            </p:nvCxnSpPr>
            <p:spPr>
              <a:xfrm>
                <a:off x="5413877" y="1837404"/>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3" name="Rounded Rectangle 2">
              <a:extLst>
                <a:ext uri="{FF2B5EF4-FFF2-40B4-BE49-F238E27FC236}">
                  <a16:creationId xmlns:a16="http://schemas.microsoft.com/office/drawing/2014/main" id="{E3A71096-6488-43D4-9916-E627F121DBBE}"/>
                </a:ext>
              </a:extLst>
            </p:cNvPr>
            <p:cNvSpPr/>
            <p:nvPr/>
          </p:nvSpPr>
          <p:spPr>
            <a:xfrm>
              <a:off x="2624519" y="2291142"/>
              <a:ext cx="1467139" cy="914400"/>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9BAA9FE2-9DD6-489B-A180-C3C079A12894}"/>
              </a:ext>
            </a:extLst>
          </p:cNvPr>
          <p:cNvSpPr/>
          <p:nvPr/>
        </p:nvSpPr>
        <p:spPr>
          <a:xfrm>
            <a:off x="1781953" y="1278804"/>
            <a:ext cx="1632166" cy="5788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Design of Experiments</a:t>
            </a:r>
          </a:p>
        </p:txBody>
      </p:sp>
      <p:sp>
        <p:nvSpPr>
          <p:cNvPr id="74" name="Arrow: Right 73">
            <a:extLst>
              <a:ext uri="{FF2B5EF4-FFF2-40B4-BE49-F238E27FC236}">
                <a16:creationId xmlns:a16="http://schemas.microsoft.com/office/drawing/2014/main" id="{D5599A92-C64C-4DE2-83BD-B05CA2C70D82}"/>
              </a:ext>
            </a:extLst>
          </p:cNvPr>
          <p:cNvSpPr/>
          <p:nvPr/>
        </p:nvSpPr>
        <p:spPr>
          <a:xfrm rot="5400000">
            <a:off x="2431258" y="2064100"/>
            <a:ext cx="336465" cy="16731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06F86616-A488-4BAA-8FB0-8424DBBB49D4}"/>
              </a:ext>
            </a:extLst>
          </p:cNvPr>
          <p:cNvGrpSpPr/>
          <p:nvPr/>
        </p:nvGrpSpPr>
        <p:grpSpPr>
          <a:xfrm>
            <a:off x="4057619" y="2394040"/>
            <a:ext cx="1237947" cy="1174906"/>
            <a:chOff x="4708968" y="1549546"/>
            <a:chExt cx="1237947" cy="1174906"/>
          </a:xfrm>
        </p:grpSpPr>
        <p:grpSp>
          <p:nvGrpSpPr>
            <p:cNvPr id="37" name="Group 36">
              <a:extLst>
                <a:ext uri="{FF2B5EF4-FFF2-40B4-BE49-F238E27FC236}">
                  <a16:creationId xmlns:a16="http://schemas.microsoft.com/office/drawing/2014/main" id="{E68EF51B-40FB-5B48-8385-A5A2B32D28B9}"/>
                </a:ext>
              </a:extLst>
            </p:cNvPr>
            <p:cNvGrpSpPr/>
            <p:nvPr/>
          </p:nvGrpSpPr>
          <p:grpSpPr>
            <a:xfrm>
              <a:off x="4708968" y="1549546"/>
              <a:ext cx="1237947" cy="1174906"/>
              <a:chOff x="3739089" y="2127564"/>
              <a:chExt cx="1381551" cy="1311197"/>
            </a:xfrm>
          </p:grpSpPr>
          <p:cxnSp>
            <p:nvCxnSpPr>
              <p:cNvPr id="18" name="Straight Arrow Connector 17">
                <a:extLst>
                  <a:ext uri="{FF2B5EF4-FFF2-40B4-BE49-F238E27FC236}">
                    <a16:creationId xmlns:a16="http://schemas.microsoft.com/office/drawing/2014/main" id="{CA081A67-156B-ED45-AC56-FC90B1F400A6}"/>
                  </a:ext>
                </a:extLst>
              </p:cNvPr>
              <p:cNvCxnSpPr/>
              <p:nvPr/>
            </p:nvCxnSpPr>
            <p:spPr>
              <a:xfrm flipV="1">
                <a:off x="4092166" y="2127564"/>
                <a:ext cx="0" cy="10972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F67C3A-F6D4-FF4D-88BF-FF8443AAD370}"/>
                  </a:ext>
                </a:extLst>
              </p:cNvPr>
              <p:cNvCxnSpPr>
                <a:cxnSpLocks/>
              </p:cNvCxnSpPr>
              <p:nvPr/>
            </p:nvCxnSpPr>
            <p:spPr>
              <a:xfrm flipV="1">
                <a:off x="4023360" y="3167196"/>
                <a:ext cx="1097280"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E13C0A-D06B-6C49-B8F6-933B0E328944}"/>
                  </a:ext>
                </a:extLst>
              </p:cNvPr>
              <p:cNvSpPr txBox="1"/>
              <p:nvPr/>
            </p:nvSpPr>
            <p:spPr>
              <a:xfrm>
                <a:off x="3739089" y="2522314"/>
                <a:ext cx="425502" cy="307777"/>
              </a:xfrm>
              <a:prstGeom prst="rect">
                <a:avLst/>
              </a:prstGeom>
              <a:noFill/>
            </p:spPr>
            <p:txBody>
              <a:bodyPr wrap="square" rtlCol="0">
                <a:spAutoFit/>
              </a:bodyPr>
              <a:lstStyle/>
              <a:p>
                <a:r>
                  <a:rPr lang="en-US">
                    <a:solidFill>
                      <a:schemeClr val="bg1"/>
                    </a:solidFill>
                  </a:rPr>
                  <a:t>R</a:t>
                </a:r>
                <a:r>
                  <a:rPr lang="en-US" baseline="-25000">
                    <a:solidFill>
                      <a:schemeClr val="bg1"/>
                    </a:solidFill>
                  </a:rPr>
                  <a:t>1</a:t>
                </a:r>
              </a:p>
            </p:txBody>
          </p:sp>
          <p:sp>
            <p:nvSpPr>
              <p:cNvPr id="23" name="TextBox 22">
                <a:extLst>
                  <a:ext uri="{FF2B5EF4-FFF2-40B4-BE49-F238E27FC236}">
                    <a16:creationId xmlns:a16="http://schemas.microsoft.com/office/drawing/2014/main" id="{D6259CCE-E1C8-C745-84B3-E1FFF2C23A6D}"/>
                  </a:ext>
                </a:extLst>
              </p:cNvPr>
              <p:cNvSpPr txBox="1"/>
              <p:nvPr/>
            </p:nvSpPr>
            <p:spPr>
              <a:xfrm>
                <a:off x="4393652" y="3130984"/>
                <a:ext cx="425502" cy="307777"/>
              </a:xfrm>
              <a:prstGeom prst="rect">
                <a:avLst/>
              </a:prstGeom>
              <a:noFill/>
            </p:spPr>
            <p:txBody>
              <a:bodyPr wrap="square" rtlCol="0">
                <a:spAutoFit/>
              </a:bodyPr>
              <a:lstStyle/>
              <a:p>
                <a:r>
                  <a:rPr lang="en-US">
                    <a:solidFill>
                      <a:schemeClr val="bg1"/>
                    </a:solidFill>
                  </a:rPr>
                  <a:t>x</a:t>
                </a:r>
                <a:r>
                  <a:rPr lang="en-US" baseline="-25000">
                    <a:solidFill>
                      <a:schemeClr val="bg1"/>
                    </a:solidFill>
                  </a:rPr>
                  <a:t>i</a:t>
                </a:r>
              </a:p>
            </p:txBody>
          </p:sp>
        </p:grpSp>
        <p:sp>
          <p:nvSpPr>
            <p:cNvPr id="3" name="Oval 2">
              <a:extLst>
                <a:ext uri="{FF2B5EF4-FFF2-40B4-BE49-F238E27FC236}">
                  <a16:creationId xmlns:a16="http://schemas.microsoft.com/office/drawing/2014/main" id="{239F9654-5EC0-4E1D-9D71-74880D50C63C}"/>
                </a:ext>
              </a:extLst>
            </p:cNvPr>
            <p:cNvSpPr/>
            <p:nvPr/>
          </p:nvSpPr>
          <p:spPr>
            <a:xfrm>
              <a:off x="5200695" y="202105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CC82765-06AB-4694-8F93-A12C1ED27DCB}"/>
                </a:ext>
              </a:extLst>
            </p:cNvPr>
            <p:cNvSpPr/>
            <p:nvPr/>
          </p:nvSpPr>
          <p:spPr>
            <a:xfrm>
              <a:off x="5476676" y="1932193"/>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5A0AFEC-276F-49DB-BB74-232388225C02}"/>
                </a:ext>
              </a:extLst>
            </p:cNvPr>
            <p:cNvSpPr/>
            <p:nvPr/>
          </p:nvSpPr>
          <p:spPr>
            <a:xfrm>
              <a:off x="5229554" y="2300324"/>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F1D325C-DB88-4617-B9AE-1EDB8692A7A5}"/>
                </a:ext>
              </a:extLst>
            </p:cNvPr>
            <p:cNvSpPr/>
            <p:nvPr/>
          </p:nvSpPr>
          <p:spPr>
            <a:xfrm>
              <a:off x="5419202" y="184063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57FA9E9-B9F0-4F5F-97FD-33A05FE8F927}"/>
                </a:ext>
              </a:extLst>
            </p:cNvPr>
            <p:cNvSpPr/>
            <p:nvPr/>
          </p:nvSpPr>
          <p:spPr>
            <a:xfrm>
              <a:off x="5137408" y="219337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0FE9417-DC93-446D-AD89-B78751B068CE}"/>
                </a:ext>
              </a:extLst>
            </p:cNvPr>
            <p:cNvSpPr/>
            <p:nvPr/>
          </p:nvSpPr>
          <p:spPr>
            <a:xfrm>
              <a:off x="5338685" y="2065202"/>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8DA5978-6ED0-4535-A231-2FC66B59ACC8}"/>
                </a:ext>
              </a:extLst>
            </p:cNvPr>
            <p:cNvSpPr/>
            <p:nvPr/>
          </p:nvSpPr>
          <p:spPr>
            <a:xfrm>
              <a:off x="5605759" y="1794994"/>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2EB96F0-880B-485E-AF22-D88CF3820C8C}"/>
                </a:ext>
              </a:extLst>
            </p:cNvPr>
            <p:cNvSpPr/>
            <p:nvPr/>
          </p:nvSpPr>
          <p:spPr>
            <a:xfrm>
              <a:off x="5285244" y="1902336"/>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CDA9A3E-E349-44DC-B236-99B7A54ECB68}"/>
                </a:ext>
              </a:extLst>
            </p:cNvPr>
            <p:cNvSpPr/>
            <p:nvPr/>
          </p:nvSpPr>
          <p:spPr>
            <a:xfrm>
              <a:off x="5273661" y="217901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E38C428-B0FE-43D4-85EE-53E6495D2F22}"/>
                </a:ext>
              </a:extLst>
            </p:cNvPr>
            <p:cNvSpPr/>
            <p:nvPr/>
          </p:nvSpPr>
          <p:spPr>
            <a:xfrm>
              <a:off x="5551064" y="1698683"/>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F431AB5-CD4D-4820-AAAD-5CC93A7313AF}"/>
                </a:ext>
              </a:extLst>
            </p:cNvPr>
            <p:cNvSpPr/>
            <p:nvPr/>
          </p:nvSpPr>
          <p:spPr>
            <a:xfrm>
              <a:off x="5739019" y="175284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8018E96-E64B-469A-BF22-01431D469A9C}"/>
                </a:ext>
              </a:extLst>
            </p:cNvPr>
            <p:cNvSpPr/>
            <p:nvPr/>
          </p:nvSpPr>
          <p:spPr>
            <a:xfrm>
              <a:off x="5596114" y="1900892"/>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66C2FEB-C837-4471-8484-067AC09BDB24}"/>
                </a:ext>
              </a:extLst>
            </p:cNvPr>
            <p:cNvSpPr/>
            <p:nvPr/>
          </p:nvSpPr>
          <p:spPr>
            <a:xfrm>
              <a:off x="5455303" y="2052292"/>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7B1EDD6-1F7C-459F-B5D7-F893AA65D67E}"/>
                </a:ext>
              </a:extLst>
            </p:cNvPr>
            <p:cNvSpPr/>
            <p:nvPr/>
          </p:nvSpPr>
          <p:spPr>
            <a:xfrm>
              <a:off x="5353095" y="217345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342BA58A-8CCE-4A7B-9563-2F7A7D2E62F2}"/>
              </a:ext>
            </a:extLst>
          </p:cNvPr>
          <p:cNvGrpSpPr/>
          <p:nvPr/>
        </p:nvGrpSpPr>
        <p:grpSpPr>
          <a:xfrm>
            <a:off x="4058033" y="1154274"/>
            <a:ext cx="1237947" cy="1174906"/>
            <a:chOff x="4708968" y="2758823"/>
            <a:chExt cx="1237947" cy="1174906"/>
          </a:xfrm>
        </p:grpSpPr>
        <p:grpSp>
          <p:nvGrpSpPr>
            <p:cNvPr id="38" name="Group 37">
              <a:extLst>
                <a:ext uri="{FF2B5EF4-FFF2-40B4-BE49-F238E27FC236}">
                  <a16:creationId xmlns:a16="http://schemas.microsoft.com/office/drawing/2014/main" id="{9EBC3462-8A4C-8D4C-9E30-F72CE6C82631}"/>
                </a:ext>
              </a:extLst>
            </p:cNvPr>
            <p:cNvGrpSpPr/>
            <p:nvPr/>
          </p:nvGrpSpPr>
          <p:grpSpPr>
            <a:xfrm>
              <a:off x="4708968" y="2758823"/>
              <a:ext cx="1237947" cy="1174906"/>
              <a:chOff x="5547020" y="2033362"/>
              <a:chExt cx="1381551" cy="1311197"/>
            </a:xfrm>
          </p:grpSpPr>
          <p:cxnSp>
            <p:nvCxnSpPr>
              <p:cNvPr id="26" name="Straight Arrow Connector 25">
                <a:extLst>
                  <a:ext uri="{FF2B5EF4-FFF2-40B4-BE49-F238E27FC236}">
                    <a16:creationId xmlns:a16="http://schemas.microsoft.com/office/drawing/2014/main" id="{A2C4C4D6-8D40-844E-B6CA-098CDC775192}"/>
                  </a:ext>
                </a:extLst>
              </p:cNvPr>
              <p:cNvCxnSpPr>
                <a:cxnSpLocks/>
              </p:cNvCxnSpPr>
              <p:nvPr/>
            </p:nvCxnSpPr>
            <p:spPr>
              <a:xfrm flipV="1">
                <a:off x="5900097" y="2033362"/>
                <a:ext cx="0" cy="10972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51A603-CDBD-534F-AC5D-B37A875C8E04}"/>
                  </a:ext>
                </a:extLst>
              </p:cNvPr>
              <p:cNvCxnSpPr>
                <a:cxnSpLocks/>
              </p:cNvCxnSpPr>
              <p:nvPr/>
            </p:nvCxnSpPr>
            <p:spPr>
              <a:xfrm>
                <a:off x="5831291" y="3072995"/>
                <a:ext cx="109728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A0927E1-FD69-0645-8643-12D77298CCF4}"/>
                  </a:ext>
                </a:extLst>
              </p:cNvPr>
              <p:cNvSpPr txBox="1"/>
              <p:nvPr/>
            </p:nvSpPr>
            <p:spPr>
              <a:xfrm>
                <a:off x="5547020" y="2428113"/>
                <a:ext cx="425502" cy="343480"/>
              </a:xfrm>
              <a:prstGeom prst="rect">
                <a:avLst/>
              </a:prstGeom>
              <a:noFill/>
            </p:spPr>
            <p:txBody>
              <a:bodyPr wrap="square" rtlCol="0">
                <a:spAutoFit/>
              </a:bodyPr>
              <a:lstStyle/>
              <a:p>
                <a:r>
                  <a:rPr lang="en-US">
                    <a:solidFill>
                      <a:schemeClr val="bg1"/>
                    </a:solidFill>
                  </a:rPr>
                  <a:t>R</a:t>
                </a:r>
                <a:r>
                  <a:rPr lang="en-US" baseline="-25000">
                    <a:solidFill>
                      <a:schemeClr val="bg1"/>
                    </a:solidFill>
                  </a:rPr>
                  <a:t>2</a:t>
                </a:r>
              </a:p>
            </p:txBody>
          </p:sp>
          <p:sp>
            <p:nvSpPr>
              <p:cNvPr id="29" name="TextBox 28">
                <a:extLst>
                  <a:ext uri="{FF2B5EF4-FFF2-40B4-BE49-F238E27FC236}">
                    <a16:creationId xmlns:a16="http://schemas.microsoft.com/office/drawing/2014/main" id="{5607EB29-AEA0-A44F-B726-955B15248FF0}"/>
                  </a:ext>
                </a:extLst>
              </p:cNvPr>
              <p:cNvSpPr txBox="1"/>
              <p:nvPr/>
            </p:nvSpPr>
            <p:spPr>
              <a:xfrm>
                <a:off x="6201583" y="3036782"/>
                <a:ext cx="425503" cy="307777"/>
              </a:xfrm>
              <a:prstGeom prst="rect">
                <a:avLst/>
              </a:prstGeom>
              <a:noFill/>
            </p:spPr>
            <p:txBody>
              <a:bodyPr wrap="square" rtlCol="0">
                <a:spAutoFit/>
              </a:bodyPr>
              <a:lstStyle/>
              <a:p>
                <a:r>
                  <a:rPr lang="en-US" err="1">
                    <a:solidFill>
                      <a:schemeClr val="bg1"/>
                    </a:solidFill>
                  </a:rPr>
                  <a:t>x</a:t>
                </a:r>
                <a:r>
                  <a:rPr lang="en-US" baseline="-25000" err="1">
                    <a:solidFill>
                      <a:schemeClr val="bg1"/>
                    </a:solidFill>
                  </a:rPr>
                  <a:t>j</a:t>
                </a:r>
                <a:endParaRPr lang="en-US" baseline="-25000">
                  <a:solidFill>
                    <a:schemeClr val="bg1"/>
                  </a:solidFill>
                </a:endParaRPr>
              </a:p>
            </p:txBody>
          </p:sp>
        </p:grpSp>
        <p:sp>
          <p:nvSpPr>
            <p:cNvPr id="88" name="Oval 87">
              <a:extLst>
                <a:ext uri="{FF2B5EF4-FFF2-40B4-BE49-F238E27FC236}">
                  <a16:creationId xmlns:a16="http://schemas.microsoft.com/office/drawing/2014/main" id="{663E1098-DDFE-450C-8D60-E94BB963E17E}"/>
                </a:ext>
              </a:extLst>
            </p:cNvPr>
            <p:cNvSpPr/>
            <p:nvPr/>
          </p:nvSpPr>
          <p:spPr>
            <a:xfrm>
              <a:off x="5086776" y="3110777"/>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B74568E-A45C-424F-99D2-9050EE625AA1}"/>
                </a:ext>
              </a:extLst>
            </p:cNvPr>
            <p:cNvSpPr/>
            <p:nvPr/>
          </p:nvSpPr>
          <p:spPr>
            <a:xfrm>
              <a:off x="5227214" y="305992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2D50511-150A-4D75-BB83-2BABD8209E1F}"/>
                </a:ext>
              </a:extLst>
            </p:cNvPr>
            <p:cNvSpPr/>
            <p:nvPr/>
          </p:nvSpPr>
          <p:spPr>
            <a:xfrm>
              <a:off x="5292700" y="3213085"/>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303D6E5-FC4B-4C35-85CB-BF1011864807}"/>
                </a:ext>
              </a:extLst>
            </p:cNvPr>
            <p:cNvSpPr/>
            <p:nvPr/>
          </p:nvSpPr>
          <p:spPr>
            <a:xfrm>
              <a:off x="5387434" y="3100000"/>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BC8E93D-CE0E-4F9E-8B76-2842A632B51D}"/>
                </a:ext>
              </a:extLst>
            </p:cNvPr>
            <p:cNvSpPr/>
            <p:nvPr/>
          </p:nvSpPr>
          <p:spPr>
            <a:xfrm>
              <a:off x="5527872" y="314488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035AF7F-41E0-4818-876C-18419835A1B0}"/>
                </a:ext>
              </a:extLst>
            </p:cNvPr>
            <p:cNvSpPr/>
            <p:nvPr/>
          </p:nvSpPr>
          <p:spPr>
            <a:xfrm>
              <a:off x="5480987" y="3092369"/>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5544DB3-DB85-432B-A1D2-97F181D9A531}"/>
                </a:ext>
              </a:extLst>
            </p:cNvPr>
            <p:cNvSpPr/>
            <p:nvPr/>
          </p:nvSpPr>
          <p:spPr>
            <a:xfrm>
              <a:off x="5668456" y="3085287"/>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06FFC2C-6AB0-40D2-9DC6-87EEF4083468}"/>
                </a:ext>
              </a:extLst>
            </p:cNvPr>
            <p:cNvSpPr/>
            <p:nvPr/>
          </p:nvSpPr>
          <p:spPr>
            <a:xfrm>
              <a:off x="5197442" y="314488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AA0AA96-6210-435C-BDFF-E92E3921FEF6}"/>
                </a:ext>
              </a:extLst>
            </p:cNvPr>
            <p:cNvSpPr/>
            <p:nvPr/>
          </p:nvSpPr>
          <p:spPr>
            <a:xfrm>
              <a:off x="5646661" y="3193445"/>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8DF907E-6A8E-4E49-984C-17B2DD7D1288}"/>
                </a:ext>
              </a:extLst>
            </p:cNvPr>
            <p:cNvSpPr/>
            <p:nvPr/>
          </p:nvSpPr>
          <p:spPr>
            <a:xfrm>
              <a:off x="5445994" y="321473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33A911A-A717-4A69-BD0E-A3AA1640C2F3}"/>
                </a:ext>
              </a:extLst>
            </p:cNvPr>
            <p:cNvSpPr/>
            <p:nvPr/>
          </p:nvSpPr>
          <p:spPr>
            <a:xfrm>
              <a:off x="5763044" y="3110777"/>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9B5F558-80CF-49BB-AEDE-C70869A7E9B0}"/>
                </a:ext>
              </a:extLst>
            </p:cNvPr>
            <p:cNvSpPr/>
            <p:nvPr/>
          </p:nvSpPr>
          <p:spPr>
            <a:xfrm>
              <a:off x="5105128" y="3220167"/>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AF7E0338-C47B-41A7-BF22-B3B9F2379444}"/>
                </a:ext>
              </a:extLst>
            </p:cNvPr>
            <p:cNvSpPr/>
            <p:nvPr/>
          </p:nvSpPr>
          <p:spPr>
            <a:xfrm>
              <a:off x="5393034" y="319442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E84026E-DF47-4BDC-8C6D-1619DD4435DD}"/>
                </a:ext>
              </a:extLst>
            </p:cNvPr>
            <p:cNvSpPr/>
            <p:nvPr/>
          </p:nvSpPr>
          <p:spPr>
            <a:xfrm>
              <a:off x="5773666" y="3206955"/>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Connector: Elbow 32">
            <a:extLst>
              <a:ext uri="{FF2B5EF4-FFF2-40B4-BE49-F238E27FC236}">
                <a16:creationId xmlns:a16="http://schemas.microsoft.com/office/drawing/2014/main" id="{220A20C1-73E6-4DB0-8DA1-F2377909F1B3}"/>
              </a:ext>
            </a:extLst>
          </p:cNvPr>
          <p:cNvCxnSpPr>
            <a:cxnSpLocks/>
          </p:cNvCxnSpPr>
          <p:nvPr/>
        </p:nvCxnSpPr>
        <p:spPr>
          <a:xfrm flipV="1">
            <a:off x="3445313" y="1669658"/>
            <a:ext cx="548640" cy="1005840"/>
          </a:xfrm>
          <a:prstGeom prst="bentConnector3">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B1F71E-B243-4761-9E64-E632A1DF6125}"/>
              </a:ext>
            </a:extLst>
          </p:cNvPr>
          <p:cNvCxnSpPr/>
          <p:nvPr/>
        </p:nvCxnSpPr>
        <p:spPr>
          <a:xfrm>
            <a:off x="3432550" y="3112151"/>
            <a:ext cx="548640"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38D59864-85A9-441D-8477-AF0C5863C3A1}"/>
              </a:ext>
            </a:extLst>
          </p:cNvPr>
          <p:cNvSpPr txBox="1"/>
          <p:nvPr/>
        </p:nvSpPr>
        <p:spPr>
          <a:xfrm>
            <a:off x="5521161" y="2697509"/>
            <a:ext cx="1586399" cy="646331"/>
          </a:xfrm>
          <a:prstGeom prst="rect">
            <a:avLst/>
          </a:prstGeom>
          <a:noFill/>
        </p:spPr>
        <p:txBody>
          <a:bodyPr wrap="square" rtlCol="0">
            <a:spAutoFit/>
          </a:bodyPr>
          <a:lstStyle/>
          <a:p>
            <a:r>
              <a:rPr lang="en-US" sz="1200" i="1">
                <a:solidFill>
                  <a:schemeClr val="bg1"/>
                </a:solidFill>
              </a:rPr>
              <a:t>Highly Sensitive, Candidate for More Detailed Model</a:t>
            </a:r>
          </a:p>
        </p:txBody>
      </p:sp>
      <p:sp>
        <p:nvSpPr>
          <p:cNvPr id="107" name="Rectangle 106">
            <a:extLst>
              <a:ext uri="{FF2B5EF4-FFF2-40B4-BE49-F238E27FC236}">
                <a16:creationId xmlns:a16="http://schemas.microsoft.com/office/drawing/2014/main" id="{8DBB9B2A-69ED-4F0D-BE1E-3CB2F2012E4D}"/>
              </a:ext>
            </a:extLst>
          </p:cNvPr>
          <p:cNvSpPr/>
          <p:nvPr/>
        </p:nvSpPr>
        <p:spPr>
          <a:xfrm>
            <a:off x="7411738" y="2731249"/>
            <a:ext cx="1258267" cy="5788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Develop More Detailed Model</a:t>
            </a:r>
          </a:p>
        </p:txBody>
      </p:sp>
      <p:cxnSp>
        <p:nvCxnSpPr>
          <p:cNvPr id="108" name="Connector: Elbow 107">
            <a:extLst>
              <a:ext uri="{FF2B5EF4-FFF2-40B4-BE49-F238E27FC236}">
                <a16:creationId xmlns:a16="http://schemas.microsoft.com/office/drawing/2014/main" id="{477F2774-A336-4FBD-B08B-0484B2E6F5F1}"/>
              </a:ext>
            </a:extLst>
          </p:cNvPr>
          <p:cNvCxnSpPr>
            <a:cxnSpLocks/>
            <a:stCxn id="107" idx="2"/>
            <a:endCxn id="73" idx="2"/>
          </p:cNvCxnSpPr>
          <p:nvPr/>
        </p:nvCxnSpPr>
        <p:spPr>
          <a:xfrm rot="5400000">
            <a:off x="5284562" y="602499"/>
            <a:ext cx="48711" cy="5463910"/>
          </a:xfrm>
          <a:prstGeom prst="bentConnector3">
            <a:avLst>
              <a:gd name="adj1" fmla="val 72573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0EF824B-D6EE-4A3C-8F02-69CE2D2522AA}"/>
              </a:ext>
            </a:extLst>
          </p:cNvPr>
          <p:cNvSpPr txBox="1"/>
          <p:nvPr/>
        </p:nvSpPr>
        <p:spPr>
          <a:xfrm>
            <a:off x="5522271" y="1333774"/>
            <a:ext cx="2693526" cy="461665"/>
          </a:xfrm>
          <a:prstGeom prst="rect">
            <a:avLst/>
          </a:prstGeom>
          <a:noFill/>
        </p:spPr>
        <p:txBody>
          <a:bodyPr wrap="square" rtlCol="0">
            <a:spAutoFit/>
          </a:bodyPr>
          <a:lstStyle/>
          <a:p>
            <a:r>
              <a:rPr lang="en-US" sz="1200" i="1">
                <a:solidFill>
                  <a:schemeClr val="bg1"/>
                </a:solidFill>
              </a:rPr>
              <a:t>Insensitive Response, No Need For Additional Modeling Capability</a:t>
            </a:r>
          </a:p>
        </p:txBody>
      </p:sp>
      <p:sp>
        <p:nvSpPr>
          <p:cNvPr id="115" name="Arrow: Right 114">
            <a:extLst>
              <a:ext uri="{FF2B5EF4-FFF2-40B4-BE49-F238E27FC236}">
                <a16:creationId xmlns:a16="http://schemas.microsoft.com/office/drawing/2014/main" id="{BBBC06B8-E874-4BC9-AF71-255A9F0657AC}"/>
              </a:ext>
            </a:extLst>
          </p:cNvPr>
          <p:cNvSpPr/>
          <p:nvPr/>
        </p:nvSpPr>
        <p:spPr>
          <a:xfrm>
            <a:off x="7006468" y="2937018"/>
            <a:ext cx="336465" cy="16731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243022F-DF68-4A19-A596-8252D2352A1A}"/>
              </a:ext>
            </a:extLst>
          </p:cNvPr>
          <p:cNvSpPr txBox="1"/>
          <p:nvPr/>
        </p:nvSpPr>
        <p:spPr>
          <a:xfrm>
            <a:off x="2576962" y="3696448"/>
            <a:ext cx="5463910" cy="276999"/>
          </a:xfrm>
          <a:prstGeom prst="rect">
            <a:avLst/>
          </a:prstGeom>
          <a:noFill/>
        </p:spPr>
        <p:txBody>
          <a:bodyPr wrap="square" rtlCol="0">
            <a:spAutoFit/>
          </a:bodyPr>
          <a:lstStyle/>
          <a:p>
            <a:pPr algn="ctr"/>
            <a:r>
              <a:rPr lang="en-US" sz="1200" i="1">
                <a:solidFill>
                  <a:schemeClr val="bg1"/>
                </a:solidFill>
              </a:rPr>
              <a:t>Integrate Updated Model into Simulation Environment</a:t>
            </a:r>
          </a:p>
        </p:txBody>
      </p:sp>
    </p:spTree>
    <p:extLst>
      <p:ext uri="{BB962C8B-B14F-4D97-AF65-F5344CB8AC3E}">
        <p14:creationId xmlns:p14="http://schemas.microsoft.com/office/powerpoint/2010/main" val="2399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500"/>
                                        <p:tgtEl>
                                          <p:spTgt spid="105"/>
                                        </p:tgtEl>
                                      </p:cBhvr>
                                    </p:animEffect>
                                  </p:childTnLst>
                                </p:cTn>
                              </p:par>
                              <p:par>
                                <p:cTn id="24" presetID="10" presetClass="entr" presetSubtype="0" fill="hold" nodeType="with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fade">
                                      <p:cBhvr>
                                        <p:cTn id="26" dur="500"/>
                                        <p:tgtEl>
                                          <p:spTgt spid="104"/>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500"/>
                                        <p:tgtEl>
                                          <p:spTgt spid="10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fade">
                                      <p:cBhvr>
                                        <p:cTn id="47" dur="500"/>
                                        <p:tgtEl>
                                          <p:spTgt spid="1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7"/>
                                        </p:tgtEl>
                                        <p:attrNameLst>
                                          <p:attrName>style.visibility</p:attrName>
                                        </p:attrNameLst>
                                      </p:cBhvr>
                                      <p:to>
                                        <p:strVal val="visible"/>
                                      </p:to>
                                    </p:set>
                                    <p:animEffect transition="in" filter="fade">
                                      <p:cBhvr>
                                        <p:cTn id="50" dur="500"/>
                                        <p:tgtEl>
                                          <p:spTgt spid="10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fade">
                                      <p:cBhvr>
                                        <p:cTn id="55" dur="500"/>
                                        <p:tgtEl>
                                          <p:spTgt spid="117"/>
                                        </p:tgtEl>
                                      </p:cBhvr>
                                    </p:animEffect>
                                  </p:childTnLst>
                                </p:cTn>
                              </p:par>
                              <p:par>
                                <p:cTn id="56" presetID="10" presetClass="entr" presetSubtype="0" fill="hold" nodeType="with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fade">
                                      <p:cBhvr>
                                        <p:cTn id="58" dur="500"/>
                                        <p:tgtEl>
                                          <p:spTgt spid="10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6" grpId="0" animBg="1"/>
      <p:bldP spid="21" grpId="0" animBg="1"/>
      <p:bldP spid="74" grpId="0" animBg="1"/>
      <p:bldP spid="103" grpId="0"/>
      <p:bldP spid="107" grpId="0" animBg="1"/>
      <p:bldP spid="114" grpId="0"/>
      <p:bldP spid="115" grpId="0" animBg="1"/>
      <p:bldP spid="1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A2D4-32C7-E049-B093-470B96851D18}"/>
              </a:ext>
            </a:extLst>
          </p:cNvPr>
          <p:cNvSpPr>
            <a:spLocks noGrp="1"/>
          </p:cNvSpPr>
          <p:nvPr>
            <p:ph type="title"/>
          </p:nvPr>
        </p:nvSpPr>
        <p:spPr/>
        <p:txBody>
          <a:bodyPr/>
          <a:lstStyle/>
          <a:p>
            <a:r>
              <a:rPr lang="en-US" sz="3600">
                <a:latin typeface="Arial" panose="020B0604020202020204" pitchFamily="34" charset="0"/>
                <a:cs typeface="Arial" panose="020B0604020202020204" pitchFamily="34" charset="0"/>
              </a:rPr>
              <a:t>Intended Use</a:t>
            </a:r>
          </a:p>
        </p:txBody>
      </p:sp>
      <p:sp>
        <p:nvSpPr>
          <p:cNvPr id="4" name="Slide Number Placeholder 3">
            <a:extLst>
              <a:ext uri="{FF2B5EF4-FFF2-40B4-BE49-F238E27FC236}">
                <a16:creationId xmlns:a16="http://schemas.microsoft.com/office/drawing/2014/main" id="{754024C8-011D-AB46-AAB3-7115162943F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23</a:t>
            </a:fld>
            <a:endParaRPr lang="fr"/>
          </a:p>
        </p:txBody>
      </p:sp>
      <p:sp>
        <p:nvSpPr>
          <p:cNvPr id="39" name="TextBox 38">
            <a:extLst>
              <a:ext uri="{FF2B5EF4-FFF2-40B4-BE49-F238E27FC236}">
                <a16:creationId xmlns:a16="http://schemas.microsoft.com/office/drawing/2014/main" id="{A8FFB1C1-14EB-4C63-82F7-73A7E29844ED}"/>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47" name="Rectangle: Rounded Corners 46">
            <a:extLst>
              <a:ext uri="{FF2B5EF4-FFF2-40B4-BE49-F238E27FC236}">
                <a16:creationId xmlns:a16="http://schemas.microsoft.com/office/drawing/2014/main" id="{0C6329A2-F6DA-42B1-A0E2-DEBB75444044}"/>
              </a:ext>
            </a:extLst>
          </p:cNvPr>
          <p:cNvSpPr/>
          <p:nvPr/>
        </p:nvSpPr>
        <p:spPr>
          <a:xfrm>
            <a:off x="73289" y="2026703"/>
            <a:ext cx="1334324" cy="443715"/>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9" name="Rectangle: Rounded Corners 48">
            <a:extLst>
              <a:ext uri="{FF2B5EF4-FFF2-40B4-BE49-F238E27FC236}">
                <a16:creationId xmlns:a16="http://schemas.microsoft.com/office/drawing/2014/main" id="{55F03711-1B69-40C7-A8EB-F8F252A6D91B}"/>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53" name="Rectangle: Rounded Corners 52">
            <a:extLst>
              <a:ext uri="{FF2B5EF4-FFF2-40B4-BE49-F238E27FC236}">
                <a16:creationId xmlns:a16="http://schemas.microsoft.com/office/drawing/2014/main" id="{368274D0-1D0F-430D-AE53-4647E45F3027}"/>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54" name="Rectangle: Rounded Corners 53">
            <a:extLst>
              <a:ext uri="{FF2B5EF4-FFF2-40B4-BE49-F238E27FC236}">
                <a16:creationId xmlns:a16="http://schemas.microsoft.com/office/drawing/2014/main" id="{FBE0CF08-8660-4886-A881-E3F45762A14C}"/>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55" name="Rectangle: Rounded Corners 54">
            <a:extLst>
              <a:ext uri="{FF2B5EF4-FFF2-40B4-BE49-F238E27FC236}">
                <a16:creationId xmlns:a16="http://schemas.microsoft.com/office/drawing/2014/main" id="{8C63DADD-334A-4657-82B4-E475EFDC601E}"/>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56" name="Rectangle: Rounded Corners 55">
            <a:extLst>
              <a:ext uri="{FF2B5EF4-FFF2-40B4-BE49-F238E27FC236}">
                <a16:creationId xmlns:a16="http://schemas.microsoft.com/office/drawing/2014/main" id="{4A399236-073B-4B28-AB42-4431EB2453CD}"/>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57" name="Rounded Rectangle 15">
            <a:extLst>
              <a:ext uri="{FF2B5EF4-FFF2-40B4-BE49-F238E27FC236}">
                <a16:creationId xmlns:a16="http://schemas.microsoft.com/office/drawing/2014/main" id="{BBD721DB-B66F-4178-AE86-BBA23E26BEA7}"/>
              </a:ext>
            </a:extLst>
          </p:cNvPr>
          <p:cNvSpPr/>
          <p:nvPr/>
        </p:nvSpPr>
        <p:spPr>
          <a:xfrm>
            <a:off x="1811664" y="930544"/>
            <a:ext cx="6734337" cy="4786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Simulation environment is a </a:t>
            </a:r>
            <a:r>
              <a:rPr lang="en-US" b="1" u="sng">
                <a:solidFill>
                  <a:schemeClr val="tx1"/>
                </a:solidFill>
              </a:rPr>
              <a:t>decision-making tool</a:t>
            </a:r>
            <a:r>
              <a:rPr lang="en-US">
                <a:solidFill>
                  <a:schemeClr val="tx1"/>
                </a:solidFill>
              </a:rPr>
              <a:t> after development</a:t>
            </a:r>
          </a:p>
        </p:txBody>
      </p:sp>
      <p:sp>
        <p:nvSpPr>
          <p:cNvPr id="3" name="Rectangle: Rounded Corners 2">
            <a:extLst>
              <a:ext uri="{FF2B5EF4-FFF2-40B4-BE49-F238E27FC236}">
                <a16:creationId xmlns:a16="http://schemas.microsoft.com/office/drawing/2014/main" id="{75D1AAFD-4EB2-4FED-A2EE-34469ABD2730}"/>
              </a:ext>
            </a:extLst>
          </p:cNvPr>
          <p:cNvSpPr/>
          <p:nvPr/>
        </p:nvSpPr>
        <p:spPr>
          <a:xfrm>
            <a:off x="1552923" y="1753949"/>
            <a:ext cx="2175064" cy="238746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4"/>
                </a:solidFill>
              </a:rPr>
              <a:t>Use simulation environment to make initial decisions</a:t>
            </a:r>
          </a:p>
        </p:txBody>
      </p:sp>
      <p:sp>
        <p:nvSpPr>
          <p:cNvPr id="58" name="Rectangle: Rounded Corners 57">
            <a:extLst>
              <a:ext uri="{FF2B5EF4-FFF2-40B4-BE49-F238E27FC236}">
                <a16:creationId xmlns:a16="http://schemas.microsoft.com/office/drawing/2014/main" id="{42036E69-C0E9-4B6B-9597-CABFA5E4092C}"/>
              </a:ext>
            </a:extLst>
          </p:cNvPr>
          <p:cNvSpPr/>
          <p:nvPr/>
        </p:nvSpPr>
        <p:spPr>
          <a:xfrm>
            <a:off x="4147506" y="1753949"/>
            <a:ext cx="2153791" cy="238746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4"/>
                </a:solidFill>
              </a:rPr>
              <a:t>Fix chosen configuration as baseline and explore design space</a:t>
            </a:r>
          </a:p>
        </p:txBody>
      </p:sp>
      <p:sp>
        <p:nvSpPr>
          <p:cNvPr id="59" name="Rectangle: Rounded Corners 58">
            <a:extLst>
              <a:ext uri="{FF2B5EF4-FFF2-40B4-BE49-F238E27FC236}">
                <a16:creationId xmlns:a16="http://schemas.microsoft.com/office/drawing/2014/main" id="{503681F1-14BF-4FB5-B3E6-8B0F5E00DB10}"/>
              </a:ext>
            </a:extLst>
          </p:cNvPr>
          <p:cNvSpPr/>
          <p:nvPr/>
        </p:nvSpPr>
        <p:spPr>
          <a:xfrm>
            <a:off x="6720817" y="1753949"/>
            <a:ext cx="2153791" cy="238746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4"/>
                </a:solidFill>
              </a:rPr>
              <a:t>Create surrogates and make final design adjustments</a:t>
            </a:r>
          </a:p>
        </p:txBody>
      </p:sp>
      <p:sp>
        <p:nvSpPr>
          <p:cNvPr id="60" name="Arrow: Right 59">
            <a:extLst>
              <a:ext uri="{FF2B5EF4-FFF2-40B4-BE49-F238E27FC236}">
                <a16:creationId xmlns:a16="http://schemas.microsoft.com/office/drawing/2014/main" id="{DFC05BC1-B4CB-4D8F-9246-B04302160922}"/>
              </a:ext>
            </a:extLst>
          </p:cNvPr>
          <p:cNvSpPr/>
          <p:nvPr/>
        </p:nvSpPr>
        <p:spPr>
          <a:xfrm>
            <a:off x="6365618" y="2864023"/>
            <a:ext cx="290877" cy="16731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C6C8097D-C41F-4449-B39E-673999EF9ECE}"/>
              </a:ext>
            </a:extLst>
          </p:cNvPr>
          <p:cNvSpPr/>
          <p:nvPr/>
        </p:nvSpPr>
        <p:spPr>
          <a:xfrm>
            <a:off x="3792308" y="2864023"/>
            <a:ext cx="290877" cy="16731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75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500"/>
                                        <p:tgtEl>
                                          <p:spTgt spid="6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8" grpId="0" animBg="1"/>
      <p:bldP spid="59" grpId="0" animBg="1"/>
      <p:bldP spid="60" grpId="0" animBg="1"/>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3011-23D7-439A-A226-9770DEED337A}"/>
              </a:ext>
            </a:extLst>
          </p:cNvPr>
          <p:cNvSpPr>
            <a:spLocks noGrp="1"/>
          </p:cNvSpPr>
          <p:nvPr>
            <p:ph type="title"/>
          </p:nvPr>
        </p:nvSpPr>
        <p:spPr/>
        <p:txBody>
          <a:bodyPr/>
          <a:lstStyle/>
          <a:p>
            <a:r>
              <a:rPr lang="en-US" sz="2800">
                <a:latin typeface="+mj-lt"/>
              </a:rPr>
              <a:t>Perspective Selected for Implementation</a:t>
            </a:r>
          </a:p>
        </p:txBody>
      </p:sp>
      <p:sp>
        <p:nvSpPr>
          <p:cNvPr id="4" name="Slide Number Placeholder 3">
            <a:extLst>
              <a:ext uri="{FF2B5EF4-FFF2-40B4-BE49-F238E27FC236}">
                <a16:creationId xmlns:a16="http://schemas.microsoft.com/office/drawing/2014/main" id="{04837761-61F3-4983-8D71-88B9CAFA2C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24</a:t>
            </a:fld>
            <a:endParaRPr lang="fr"/>
          </a:p>
        </p:txBody>
      </p:sp>
      <p:sp>
        <p:nvSpPr>
          <p:cNvPr id="38" name="TextBox 37">
            <a:extLst>
              <a:ext uri="{FF2B5EF4-FFF2-40B4-BE49-F238E27FC236}">
                <a16:creationId xmlns:a16="http://schemas.microsoft.com/office/drawing/2014/main" id="{FCAF0F7E-75EF-46DB-9A51-952BAF3B5062}"/>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grpSp>
        <p:nvGrpSpPr>
          <p:cNvPr id="9" name="Group 8">
            <a:extLst>
              <a:ext uri="{FF2B5EF4-FFF2-40B4-BE49-F238E27FC236}">
                <a16:creationId xmlns:a16="http://schemas.microsoft.com/office/drawing/2014/main" id="{CED6ED72-E096-43AA-B33D-BF9E80F1DD99}"/>
              </a:ext>
            </a:extLst>
          </p:cNvPr>
          <p:cNvGrpSpPr/>
          <p:nvPr/>
        </p:nvGrpSpPr>
        <p:grpSpPr>
          <a:xfrm>
            <a:off x="2319787" y="1735077"/>
            <a:ext cx="2200761" cy="1181011"/>
            <a:chOff x="1499369" y="1286494"/>
            <a:chExt cx="2200761" cy="1181011"/>
          </a:xfrm>
        </p:grpSpPr>
        <p:sp>
          <p:nvSpPr>
            <p:cNvPr id="11" name="TextBox 10">
              <a:extLst>
                <a:ext uri="{FF2B5EF4-FFF2-40B4-BE49-F238E27FC236}">
                  <a16:creationId xmlns:a16="http://schemas.microsoft.com/office/drawing/2014/main" id="{16571A60-E1BB-414B-8E8E-1885174E492F}"/>
                </a:ext>
              </a:extLst>
            </p:cNvPr>
            <p:cNvSpPr txBox="1"/>
            <p:nvPr/>
          </p:nvSpPr>
          <p:spPr>
            <a:xfrm>
              <a:off x="1499369" y="1944285"/>
              <a:ext cx="2200761" cy="523220"/>
            </a:xfrm>
            <a:prstGeom prst="rect">
              <a:avLst/>
            </a:prstGeom>
            <a:noFill/>
          </p:spPr>
          <p:txBody>
            <a:bodyPr wrap="square" rtlCol="0">
              <a:spAutoFit/>
            </a:bodyPr>
            <a:lstStyle/>
            <a:p>
              <a:pPr lvl="8" algn="ctr">
                <a:buClr>
                  <a:schemeClr val="bg1"/>
                </a:buClr>
              </a:pPr>
              <a:r>
                <a:rPr lang="en-US">
                  <a:solidFill>
                    <a:schemeClr val="bg1"/>
                  </a:solidFill>
                </a:rPr>
                <a:t>Different objectives</a:t>
              </a:r>
            </a:p>
            <a:p>
              <a:pPr lvl="8" algn="ctr">
                <a:buClr>
                  <a:schemeClr val="bg1"/>
                </a:buClr>
              </a:pPr>
              <a:r>
                <a:rPr lang="en-US">
                  <a:solidFill>
                    <a:schemeClr val="bg1"/>
                  </a:solidFill>
                </a:rPr>
                <a:t>Different relevant metrics </a:t>
              </a:r>
            </a:p>
          </p:txBody>
        </p:sp>
        <p:sp>
          <p:nvSpPr>
            <p:cNvPr id="12" name="Rectangle: Rounded Corners 11">
              <a:extLst>
                <a:ext uri="{FF2B5EF4-FFF2-40B4-BE49-F238E27FC236}">
                  <a16:creationId xmlns:a16="http://schemas.microsoft.com/office/drawing/2014/main" id="{3880199C-2120-4B22-BFEC-2FC3640D9499}"/>
                </a:ext>
              </a:extLst>
            </p:cNvPr>
            <p:cNvSpPr/>
            <p:nvPr/>
          </p:nvSpPr>
          <p:spPr>
            <a:xfrm>
              <a:off x="1499369" y="1460205"/>
              <a:ext cx="2200761" cy="10073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yes">
              <a:extLst>
                <a:ext uri="{FF2B5EF4-FFF2-40B4-BE49-F238E27FC236}">
                  <a16:creationId xmlns:a16="http://schemas.microsoft.com/office/drawing/2014/main" id="{A746E4E2-A6F8-440A-9D12-276006097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2549" y="1286494"/>
              <a:ext cx="914400" cy="914400"/>
            </a:xfrm>
            <a:prstGeom prst="rect">
              <a:avLst/>
            </a:prstGeom>
          </p:spPr>
        </p:pic>
      </p:grpSp>
      <p:sp>
        <p:nvSpPr>
          <p:cNvPr id="8" name="TextBox 7">
            <a:extLst>
              <a:ext uri="{FF2B5EF4-FFF2-40B4-BE49-F238E27FC236}">
                <a16:creationId xmlns:a16="http://schemas.microsoft.com/office/drawing/2014/main" id="{08C58D36-7BDE-4876-BFD9-AEC9E321B0E5}"/>
              </a:ext>
            </a:extLst>
          </p:cNvPr>
          <p:cNvSpPr txBox="1"/>
          <p:nvPr/>
        </p:nvSpPr>
        <p:spPr>
          <a:xfrm>
            <a:off x="2022916" y="1629778"/>
            <a:ext cx="2794502" cy="307777"/>
          </a:xfrm>
          <a:prstGeom prst="rect">
            <a:avLst/>
          </a:prstGeom>
          <a:noFill/>
        </p:spPr>
        <p:txBody>
          <a:bodyPr wrap="square" rtlCol="0">
            <a:spAutoFit/>
          </a:bodyPr>
          <a:lstStyle/>
          <a:p>
            <a:pPr algn="ctr"/>
            <a:r>
              <a:rPr lang="en-US">
                <a:solidFill>
                  <a:schemeClr val="bg1"/>
                </a:solidFill>
              </a:rPr>
              <a:t>Who is using the methodology?</a:t>
            </a:r>
          </a:p>
        </p:txBody>
      </p:sp>
      <p:sp>
        <p:nvSpPr>
          <p:cNvPr id="10" name="Rectangle: Rounded Corners 9">
            <a:extLst>
              <a:ext uri="{FF2B5EF4-FFF2-40B4-BE49-F238E27FC236}">
                <a16:creationId xmlns:a16="http://schemas.microsoft.com/office/drawing/2014/main" id="{DBB63221-4FB7-4C90-9473-CF1E8106C041}"/>
              </a:ext>
            </a:extLst>
          </p:cNvPr>
          <p:cNvSpPr/>
          <p:nvPr/>
        </p:nvSpPr>
        <p:spPr>
          <a:xfrm>
            <a:off x="5153247" y="1862564"/>
            <a:ext cx="3196855" cy="41279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City council decision-maker</a:t>
            </a:r>
          </a:p>
        </p:txBody>
      </p:sp>
      <p:sp>
        <p:nvSpPr>
          <p:cNvPr id="13" name="TextBox 12">
            <a:extLst>
              <a:ext uri="{FF2B5EF4-FFF2-40B4-BE49-F238E27FC236}">
                <a16:creationId xmlns:a16="http://schemas.microsoft.com/office/drawing/2014/main" id="{08315B9D-EA5C-4541-A293-7079AA3A95FE}"/>
              </a:ext>
            </a:extLst>
          </p:cNvPr>
          <p:cNvSpPr txBox="1"/>
          <p:nvPr/>
        </p:nvSpPr>
        <p:spPr>
          <a:xfrm>
            <a:off x="5153247" y="2277799"/>
            <a:ext cx="3196854" cy="738664"/>
          </a:xfrm>
          <a:prstGeom prst="rect">
            <a:avLst/>
          </a:prstGeom>
          <a:noFill/>
        </p:spPr>
        <p:txBody>
          <a:bodyPr wrap="square" rtlCol="0">
            <a:spAutoFit/>
          </a:bodyPr>
          <a:lstStyle/>
          <a:p>
            <a:r>
              <a:rPr lang="en-US">
                <a:solidFill>
                  <a:schemeClr val="bg1"/>
                </a:solidFill>
              </a:rPr>
              <a:t>Responsible for evaluating which UAM </a:t>
            </a:r>
            <a:r>
              <a:rPr lang="en-US" err="1">
                <a:solidFill>
                  <a:schemeClr val="bg1"/>
                </a:solidFill>
              </a:rPr>
              <a:t>SoS</a:t>
            </a:r>
            <a:r>
              <a:rPr lang="en-US">
                <a:solidFill>
                  <a:schemeClr val="bg1"/>
                </a:solidFill>
              </a:rPr>
              <a:t> to implement, if any, for an airport shuttle use case</a:t>
            </a:r>
          </a:p>
        </p:txBody>
      </p:sp>
      <p:sp>
        <p:nvSpPr>
          <p:cNvPr id="14" name="TextBox 13">
            <a:extLst>
              <a:ext uri="{FF2B5EF4-FFF2-40B4-BE49-F238E27FC236}">
                <a16:creationId xmlns:a16="http://schemas.microsoft.com/office/drawing/2014/main" id="{64DD5BAE-952A-41E6-9E7D-20D9BBA1CC4F}"/>
              </a:ext>
            </a:extLst>
          </p:cNvPr>
          <p:cNvSpPr txBox="1"/>
          <p:nvPr/>
        </p:nvSpPr>
        <p:spPr>
          <a:xfrm>
            <a:off x="2503095" y="3153758"/>
            <a:ext cx="3733068" cy="307777"/>
          </a:xfrm>
          <a:prstGeom prst="rect">
            <a:avLst/>
          </a:prstGeom>
          <a:noFill/>
        </p:spPr>
        <p:txBody>
          <a:bodyPr wrap="square" rtlCol="0">
            <a:spAutoFit/>
          </a:bodyPr>
          <a:lstStyle/>
          <a:p>
            <a:pPr algn="ctr"/>
            <a:r>
              <a:rPr lang="en-US">
                <a:solidFill>
                  <a:schemeClr val="bg1"/>
                </a:solidFill>
              </a:rPr>
              <a:t>Benefits vs. Costs Assessment</a:t>
            </a:r>
          </a:p>
        </p:txBody>
      </p:sp>
      <p:grpSp>
        <p:nvGrpSpPr>
          <p:cNvPr id="19" name="Group 18">
            <a:extLst>
              <a:ext uri="{FF2B5EF4-FFF2-40B4-BE49-F238E27FC236}">
                <a16:creationId xmlns:a16="http://schemas.microsoft.com/office/drawing/2014/main" id="{2E186465-4901-4422-A795-1DDC43484250}"/>
              </a:ext>
            </a:extLst>
          </p:cNvPr>
          <p:cNvGrpSpPr/>
          <p:nvPr/>
        </p:nvGrpSpPr>
        <p:grpSpPr>
          <a:xfrm>
            <a:off x="2374967" y="3480802"/>
            <a:ext cx="3891079" cy="988665"/>
            <a:chOff x="4654231" y="3273117"/>
            <a:chExt cx="3891079" cy="988665"/>
          </a:xfrm>
        </p:grpSpPr>
        <p:sp>
          <p:nvSpPr>
            <p:cNvPr id="21" name="TextBox 20">
              <a:extLst>
                <a:ext uri="{FF2B5EF4-FFF2-40B4-BE49-F238E27FC236}">
                  <a16:creationId xmlns:a16="http://schemas.microsoft.com/office/drawing/2014/main" id="{14FD0829-3B56-48DA-B8D0-BCB9A42FB49B}"/>
                </a:ext>
              </a:extLst>
            </p:cNvPr>
            <p:cNvSpPr txBox="1"/>
            <p:nvPr/>
          </p:nvSpPr>
          <p:spPr>
            <a:xfrm>
              <a:off x="4654231" y="3295379"/>
              <a:ext cx="1833257" cy="307777"/>
            </a:xfrm>
            <a:prstGeom prst="rect">
              <a:avLst/>
            </a:prstGeom>
            <a:noFill/>
          </p:spPr>
          <p:txBody>
            <a:bodyPr wrap="square" rtlCol="0">
              <a:spAutoFit/>
            </a:bodyPr>
            <a:lstStyle/>
            <a:p>
              <a:pPr algn="ctr"/>
              <a:r>
                <a:rPr lang="en-US">
                  <a:solidFill>
                    <a:schemeClr val="bg1"/>
                  </a:solidFill>
                </a:rPr>
                <a:t>Who is benefitting ?</a:t>
              </a:r>
            </a:p>
          </p:txBody>
        </p:sp>
        <p:sp>
          <p:nvSpPr>
            <p:cNvPr id="22" name="TextBox 21">
              <a:extLst>
                <a:ext uri="{FF2B5EF4-FFF2-40B4-BE49-F238E27FC236}">
                  <a16:creationId xmlns:a16="http://schemas.microsoft.com/office/drawing/2014/main" id="{C3A98E30-579A-4A4C-875F-7D77AA755FC8}"/>
                </a:ext>
              </a:extLst>
            </p:cNvPr>
            <p:cNvSpPr txBox="1"/>
            <p:nvPr/>
          </p:nvSpPr>
          <p:spPr>
            <a:xfrm>
              <a:off x="6521580" y="3940290"/>
              <a:ext cx="2023730" cy="307777"/>
            </a:xfrm>
            <a:prstGeom prst="rect">
              <a:avLst/>
            </a:prstGeom>
            <a:noFill/>
          </p:spPr>
          <p:txBody>
            <a:bodyPr wrap="square" rtlCol="0">
              <a:spAutoFit/>
            </a:bodyPr>
            <a:lstStyle/>
            <a:p>
              <a:pPr algn="ctr"/>
              <a:r>
                <a:rPr lang="en-US">
                  <a:solidFill>
                    <a:schemeClr val="bg1"/>
                  </a:solidFill>
                </a:rPr>
                <a:t>What are the benefits?</a:t>
              </a:r>
            </a:p>
          </p:txBody>
        </p:sp>
        <p:sp>
          <p:nvSpPr>
            <p:cNvPr id="23" name="TextBox 22">
              <a:extLst>
                <a:ext uri="{FF2B5EF4-FFF2-40B4-BE49-F238E27FC236}">
                  <a16:creationId xmlns:a16="http://schemas.microsoft.com/office/drawing/2014/main" id="{B26D387B-94E2-4427-A3FB-09483E383454}"/>
                </a:ext>
              </a:extLst>
            </p:cNvPr>
            <p:cNvSpPr txBox="1"/>
            <p:nvPr/>
          </p:nvSpPr>
          <p:spPr>
            <a:xfrm>
              <a:off x="6521580" y="3273117"/>
              <a:ext cx="2023730" cy="523220"/>
            </a:xfrm>
            <a:prstGeom prst="rect">
              <a:avLst/>
            </a:prstGeom>
            <a:noFill/>
          </p:spPr>
          <p:txBody>
            <a:bodyPr wrap="square" rtlCol="0">
              <a:spAutoFit/>
            </a:bodyPr>
            <a:lstStyle/>
            <a:p>
              <a:pPr algn="ctr"/>
              <a:r>
                <a:rPr lang="en-US">
                  <a:solidFill>
                    <a:schemeClr val="bg1"/>
                  </a:solidFill>
                </a:rPr>
                <a:t>What is the societal impact?</a:t>
              </a:r>
            </a:p>
          </p:txBody>
        </p:sp>
        <p:sp>
          <p:nvSpPr>
            <p:cNvPr id="24" name="TextBox 23">
              <a:extLst>
                <a:ext uri="{FF2B5EF4-FFF2-40B4-BE49-F238E27FC236}">
                  <a16:creationId xmlns:a16="http://schemas.microsoft.com/office/drawing/2014/main" id="{5E97C09D-ED42-4826-B80D-053961F48BFC}"/>
                </a:ext>
              </a:extLst>
            </p:cNvPr>
            <p:cNvSpPr txBox="1"/>
            <p:nvPr/>
          </p:nvSpPr>
          <p:spPr>
            <a:xfrm>
              <a:off x="4654231" y="3738562"/>
              <a:ext cx="1833257" cy="523220"/>
            </a:xfrm>
            <a:prstGeom prst="rect">
              <a:avLst/>
            </a:prstGeom>
            <a:noFill/>
          </p:spPr>
          <p:txBody>
            <a:bodyPr wrap="square" rtlCol="0">
              <a:spAutoFit/>
            </a:bodyPr>
            <a:lstStyle/>
            <a:p>
              <a:pPr algn="ctr"/>
              <a:r>
                <a:rPr lang="en-US">
                  <a:solidFill>
                    <a:schemeClr val="bg1"/>
                  </a:solidFill>
                </a:rPr>
                <a:t>Who will be adversely impacted?</a:t>
              </a:r>
            </a:p>
          </p:txBody>
        </p:sp>
      </p:grpSp>
      <p:sp>
        <p:nvSpPr>
          <p:cNvPr id="18" name="Rectangle: Rounded Corners 17">
            <a:extLst>
              <a:ext uri="{FF2B5EF4-FFF2-40B4-BE49-F238E27FC236}">
                <a16:creationId xmlns:a16="http://schemas.microsoft.com/office/drawing/2014/main" id="{62049C94-A7E2-4CDE-90B5-D2F46BD043EA}"/>
              </a:ext>
            </a:extLst>
          </p:cNvPr>
          <p:cNvSpPr/>
          <p:nvPr/>
        </p:nvSpPr>
        <p:spPr>
          <a:xfrm>
            <a:off x="2319787" y="3437946"/>
            <a:ext cx="3916376" cy="1031521"/>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EDEC2BD-B31D-4C0C-BD39-944A6754AEDE}"/>
              </a:ext>
            </a:extLst>
          </p:cNvPr>
          <p:cNvSpPr/>
          <p:nvPr/>
        </p:nvSpPr>
        <p:spPr>
          <a:xfrm>
            <a:off x="2008640" y="1044183"/>
            <a:ext cx="6450418" cy="49633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Subsequent steps in the methodology are informed by </a:t>
            </a:r>
            <a:r>
              <a:rPr lang="en-US" b="1" u="sng">
                <a:solidFill>
                  <a:schemeClr val="tx1"/>
                </a:solidFill>
              </a:rPr>
              <a:t>contextual information</a:t>
            </a:r>
          </a:p>
        </p:txBody>
      </p:sp>
      <p:sp>
        <p:nvSpPr>
          <p:cNvPr id="26" name="Arrow: Bent 25">
            <a:extLst>
              <a:ext uri="{FF2B5EF4-FFF2-40B4-BE49-F238E27FC236}">
                <a16:creationId xmlns:a16="http://schemas.microsoft.com/office/drawing/2014/main" id="{CF16F575-09EF-4AEC-9FFA-53F88C1244C9}"/>
              </a:ext>
            </a:extLst>
          </p:cNvPr>
          <p:cNvSpPr/>
          <p:nvPr/>
        </p:nvSpPr>
        <p:spPr>
          <a:xfrm rot="10800000">
            <a:off x="6357519" y="3016462"/>
            <a:ext cx="628127" cy="1189777"/>
          </a:xfrm>
          <a:prstGeom prst="bentArrow">
            <a:avLst>
              <a:gd name="adj1" fmla="val 18827"/>
              <a:gd name="adj2" fmla="val 23878"/>
              <a:gd name="adj3" fmla="val 25000"/>
              <a:gd name="adj4" fmla="val 0"/>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Rounded Corners 36">
            <a:extLst>
              <a:ext uri="{FF2B5EF4-FFF2-40B4-BE49-F238E27FC236}">
                <a16:creationId xmlns:a16="http://schemas.microsoft.com/office/drawing/2014/main" id="{6A385236-F90A-4BCF-B606-0EF8F8BB9243}"/>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9" name="Rectangle: Rounded Corners 38">
            <a:extLst>
              <a:ext uri="{FF2B5EF4-FFF2-40B4-BE49-F238E27FC236}">
                <a16:creationId xmlns:a16="http://schemas.microsoft.com/office/drawing/2014/main" id="{0B4FB132-15D8-47BF-A6DB-8901B5975DD3}"/>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0" name="Rectangle: Rounded Corners 39">
            <a:extLst>
              <a:ext uri="{FF2B5EF4-FFF2-40B4-BE49-F238E27FC236}">
                <a16:creationId xmlns:a16="http://schemas.microsoft.com/office/drawing/2014/main" id="{27795013-C52B-4238-9813-507B9CB90CA4}"/>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1" name="Rectangle: Rounded Corners 40">
            <a:extLst>
              <a:ext uri="{FF2B5EF4-FFF2-40B4-BE49-F238E27FC236}">
                <a16:creationId xmlns:a16="http://schemas.microsoft.com/office/drawing/2014/main" id="{3A938738-3084-4C8D-BFE1-6942887501AB}"/>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2" name="Rectangle: Rounded Corners 41">
            <a:extLst>
              <a:ext uri="{FF2B5EF4-FFF2-40B4-BE49-F238E27FC236}">
                <a16:creationId xmlns:a16="http://schemas.microsoft.com/office/drawing/2014/main" id="{7104F404-A6F9-47C0-8203-3A883D80DA2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3" name="Rectangle: Rounded Corners 42">
            <a:extLst>
              <a:ext uri="{FF2B5EF4-FFF2-40B4-BE49-F238E27FC236}">
                <a16:creationId xmlns:a16="http://schemas.microsoft.com/office/drawing/2014/main" id="{3BCA37FB-9B73-46BC-9F33-E4B353A4D90B}"/>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3" name="TextBox 2">
            <a:extLst>
              <a:ext uri="{FF2B5EF4-FFF2-40B4-BE49-F238E27FC236}">
                <a16:creationId xmlns:a16="http://schemas.microsoft.com/office/drawing/2014/main" id="{2636D8A4-7AEA-F74B-8361-38C9655AEC0F}"/>
              </a:ext>
            </a:extLst>
          </p:cNvPr>
          <p:cNvSpPr txBox="1"/>
          <p:nvPr/>
        </p:nvSpPr>
        <p:spPr>
          <a:xfrm>
            <a:off x="9871969" y="1331650"/>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85916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4" grpId="0"/>
      <p:bldP spid="18"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3011-23D7-439A-A226-9770DEED337A}"/>
              </a:ext>
            </a:extLst>
          </p:cNvPr>
          <p:cNvSpPr>
            <a:spLocks noGrp="1"/>
          </p:cNvSpPr>
          <p:nvPr>
            <p:ph type="title"/>
          </p:nvPr>
        </p:nvSpPr>
        <p:spPr>
          <a:xfrm>
            <a:off x="1431889" y="106204"/>
            <a:ext cx="7083600" cy="994200"/>
          </a:xfrm>
        </p:spPr>
        <p:txBody>
          <a:bodyPr/>
          <a:lstStyle/>
          <a:p>
            <a:r>
              <a:rPr lang="en-US" sz="3200">
                <a:latin typeface="+mj-lt"/>
              </a:rPr>
              <a:t>Identification of </a:t>
            </a:r>
            <a:r>
              <a:rPr lang="en-US" sz="3200" err="1">
                <a:latin typeface="+mj-lt"/>
              </a:rPr>
              <a:t>SoS</a:t>
            </a:r>
            <a:r>
              <a:rPr lang="en-US" sz="3200">
                <a:latin typeface="+mj-lt"/>
              </a:rPr>
              <a:t> Goals</a:t>
            </a:r>
          </a:p>
        </p:txBody>
      </p:sp>
      <p:sp>
        <p:nvSpPr>
          <p:cNvPr id="4" name="Slide Number Placeholder 3">
            <a:extLst>
              <a:ext uri="{FF2B5EF4-FFF2-40B4-BE49-F238E27FC236}">
                <a16:creationId xmlns:a16="http://schemas.microsoft.com/office/drawing/2014/main" id="{04837761-61F3-4983-8D71-88B9CAFA2C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25</a:t>
            </a:fld>
            <a:endParaRPr lang="fr"/>
          </a:p>
        </p:txBody>
      </p:sp>
      <p:sp>
        <p:nvSpPr>
          <p:cNvPr id="10" name="Rectangle: Rounded Corners 9">
            <a:extLst>
              <a:ext uri="{FF2B5EF4-FFF2-40B4-BE49-F238E27FC236}">
                <a16:creationId xmlns:a16="http://schemas.microsoft.com/office/drawing/2014/main" id="{AF28C808-0C57-44F3-ADA3-AB769AAE7A86}"/>
              </a:ext>
            </a:extLst>
          </p:cNvPr>
          <p:cNvSpPr/>
          <p:nvPr/>
        </p:nvSpPr>
        <p:spPr>
          <a:xfrm>
            <a:off x="1689604" y="1593361"/>
            <a:ext cx="2651494" cy="111310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Enables the development of complex architectures and facilitates decision making through </a:t>
            </a:r>
            <a:r>
              <a:rPr lang="en-US" b="1" u="sng">
                <a:solidFill>
                  <a:schemeClr val="tx1"/>
                </a:solidFill>
              </a:rPr>
              <a:t>information sharing</a:t>
            </a:r>
          </a:p>
        </p:txBody>
      </p:sp>
      <p:sp>
        <p:nvSpPr>
          <p:cNvPr id="11" name="TextBox 10">
            <a:extLst>
              <a:ext uri="{FF2B5EF4-FFF2-40B4-BE49-F238E27FC236}">
                <a16:creationId xmlns:a16="http://schemas.microsoft.com/office/drawing/2014/main" id="{677A2520-671F-494B-B45A-6BF29B1B13F6}"/>
              </a:ext>
            </a:extLst>
          </p:cNvPr>
          <p:cNvSpPr txBox="1"/>
          <p:nvPr/>
        </p:nvSpPr>
        <p:spPr>
          <a:xfrm>
            <a:off x="1738722" y="1301869"/>
            <a:ext cx="2602375" cy="307777"/>
          </a:xfrm>
          <a:prstGeom prst="rect">
            <a:avLst/>
          </a:prstGeom>
          <a:noFill/>
        </p:spPr>
        <p:txBody>
          <a:bodyPr wrap="square" rtlCol="0">
            <a:spAutoFit/>
          </a:bodyPr>
          <a:lstStyle/>
          <a:p>
            <a:r>
              <a:rPr lang="en-US" err="1">
                <a:solidFill>
                  <a:srgbClr val="F5B209"/>
                </a:solidFill>
              </a:rPr>
              <a:t>DoDAF</a:t>
            </a:r>
            <a:r>
              <a:rPr lang="en-US">
                <a:solidFill>
                  <a:srgbClr val="F5B209"/>
                </a:solidFill>
              </a:rPr>
              <a:t> &amp; FAA EA </a:t>
            </a:r>
          </a:p>
        </p:txBody>
      </p:sp>
      <p:sp>
        <p:nvSpPr>
          <p:cNvPr id="38" name="TextBox 37">
            <a:extLst>
              <a:ext uri="{FF2B5EF4-FFF2-40B4-BE49-F238E27FC236}">
                <a16:creationId xmlns:a16="http://schemas.microsoft.com/office/drawing/2014/main" id="{FCAF0F7E-75EF-46DB-9A51-952BAF3B5062}"/>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grpSp>
        <p:nvGrpSpPr>
          <p:cNvPr id="14" name="Group 13">
            <a:extLst>
              <a:ext uri="{FF2B5EF4-FFF2-40B4-BE49-F238E27FC236}">
                <a16:creationId xmlns:a16="http://schemas.microsoft.com/office/drawing/2014/main" id="{759D05E1-0D7A-4B46-9009-D5F5E90422FD}"/>
              </a:ext>
            </a:extLst>
          </p:cNvPr>
          <p:cNvGrpSpPr/>
          <p:nvPr/>
        </p:nvGrpSpPr>
        <p:grpSpPr>
          <a:xfrm>
            <a:off x="4741691" y="2843960"/>
            <a:ext cx="1432560" cy="1675790"/>
            <a:chOff x="2291212" y="2752524"/>
            <a:chExt cx="1432560" cy="1675790"/>
          </a:xfrm>
        </p:grpSpPr>
        <p:grpSp>
          <p:nvGrpSpPr>
            <p:cNvPr id="75" name="Group 74">
              <a:extLst>
                <a:ext uri="{FF2B5EF4-FFF2-40B4-BE49-F238E27FC236}">
                  <a16:creationId xmlns:a16="http://schemas.microsoft.com/office/drawing/2014/main" id="{2CE9A570-B876-4466-B0B7-ABF9899515E1}"/>
                </a:ext>
              </a:extLst>
            </p:cNvPr>
            <p:cNvGrpSpPr/>
            <p:nvPr/>
          </p:nvGrpSpPr>
          <p:grpSpPr>
            <a:xfrm>
              <a:off x="2291212" y="2752524"/>
              <a:ext cx="1432560" cy="1380139"/>
              <a:chOff x="2529840" y="2914650"/>
              <a:chExt cx="1432560" cy="1380139"/>
            </a:xfrm>
          </p:grpSpPr>
          <p:grpSp>
            <p:nvGrpSpPr>
              <p:cNvPr id="76" name="Group 75">
                <a:extLst>
                  <a:ext uri="{FF2B5EF4-FFF2-40B4-BE49-F238E27FC236}">
                    <a16:creationId xmlns:a16="http://schemas.microsoft.com/office/drawing/2014/main" id="{293195C4-06C9-458A-B9B7-497183613C05}"/>
                  </a:ext>
                </a:extLst>
              </p:cNvPr>
              <p:cNvGrpSpPr/>
              <p:nvPr/>
            </p:nvGrpSpPr>
            <p:grpSpPr>
              <a:xfrm>
                <a:off x="2578958" y="3202442"/>
                <a:ext cx="1334324" cy="1092347"/>
                <a:chOff x="2403698" y="2905262"/>
                <a:chExt cx="1334324" cy="1092347"/>
              </a:xfrm>
            </p:grpSpPr>
            <p:sp>
              <p:nvSpPr>
                <p:cNvPr id="78" name="Rectangle 77">
                  <a:extLst>
                    <a:ext uri="{FF2B5EF4-FFF2-40B4-BE49-F238E27FC236}">
                      <a16:creationId xmlns:a16="http://schemas.microsoft.com/office/drawing/2014/main" id="{FD992699-8CBC-4056-9686-4A5CBDD8BB8C}"/>
                    </a:ext>
                  </a:extLst>
                </p:cNvPr>
                <p:cNvSpPr/>
                <p:nvPr/>
              </p:nvSpPr>
              <p:spPr>
                <a:xfrm>
                  <a:off x="2567940" y="2987215"/>
                  <a:ext cx="998220" cy="214662"/>
                </a:xfrm>
                <a:prstGeom prst="rect">
                  <a:avLst/>
                </a:prstGeom>
                <a:noFill/>
                <a:ln w="1905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Goals</a:t>
                  </a:r>
                </a:p>
              </p:txBody>
            </p:sp>
            <p:sp>
              <p:nvSpPr>
                <p:cNvPr id="79" name="Rectangle 78">
                  <a:extLst>
                    <a:ext uri="{FF2B5EF4-FFF2-40B4-BE49-F238E27FC236}">
                      <a16:creationId xmlns:a16="http://schemas.microsoft.com/office/drawing/2014/main" id="{7F3B70A3-0675-4BAA-A4EF-947E03074584}"/>
                    </a:ext>
                  </a:extLst>
                </p:cNvPr>
                <p:cNvSpPr/>
                <p:nvPr/>
              </p:nvSpPr>
              <p:spPr>
                <a:xfrm>
                  <a:off x="2571750" y="3327166"/>
                  <a:ext cx="998220" cy="214662"/>
                </a:xfrm>
                <a:prstGeom prst="rect">
                  <a:avLst/>
                </a:prstGeom>
                <a:noFill/>
                <a:ln w="1905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Questions</a:t>
                  </a:r>
                </a:p>
              </p:txBody>
            </p:sp>
            <p:sp>
              <p:nvSpPr>
                <p:cNvPr id="80" name="Rectangle 79">
                  <a:extLst>
                    <a:ext uri="{FF2B5EF4-FFF2-40B4-BE49-F238E27FC236}">
                      <a16:creationId xmlns:a16="http://schemas.microsoft.com/office/drawing/2014/main" id="{FCF3212C-F5EF-4A49-A8F7-16F1D527F22C}"/>
                    </a:ext>
                  </a:extLst>
                </p:cNvPr>
                <p:cNvSpPr/>
                <p:nvPr/>
              </p:nvSpPr>
              <p:spPr>
                <a:xfrm>
                  <a:off x="2571750" y="3640989"/>
                  <a:ext cx="998220" cy="214662"/>
                </a:xfrm>
                <a:prstGeom prst="rect">
                  <a:avLst/>
                </a:prstGeom>
                <a:noFill/>
                <a:ln w="1905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Metrics</a:t>
                  </a:r>
                </a:p>
              </p:txBody>
            </p:sp>
            <p:cxnSp>
              <p:nvCxnSpPr>
                <p:cNvPr id="81" name="Straight Arrow Connector 80">
                  <a:extLst>
                    <a:ext uri="{FF2B5EF4-FFF2-40B4-BE49-F238E27FC236}">
                      <a16:creationId xmlns:a16="http://schemas.microsoft.com/office/drawing/2014/main" id="{96EA538D-DA9A-4550-AD17-62A8A10EFBC3}"/>
                    </a:ext>
                  </a:extLst>
                </p:cNvPr>
                <p:cNvCxnSpPr>
                  <a:cxnSpLocks/>
                  <a:stCxn id="78" idx="2"/>
                  <a:endCxn id="79" idx="0"/>
                </p:cNvCxnSpPr>
                <p:nvPr/>
              </p:nvCxnSpPr>
              <p:spPr>
                <a:xfrm>
                  <a:off x="3067050" y="3201877"/>
                  <a:ext cx="3810" cy="125289"/>
                </a:xfrm>
                <a:prstGeom prst="straightConnector1">
                  <a:avLst/>
                </a:prstGeom>
                <a:ln w="28575">
                  <a:solidFill>
                    <a:srgbClr val="F5B209"/>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FE309A0-15D8-495E-9235-018FC168E73E}"/>
                    </a:ext>
                  </a:extLst>
                </p:cNvPr>
                <p:cNvCxnSpPr>
                  <a:cxnSpLocks/>
                  <a:stCxn id="79" idx="2"/>
                  <a:endCxn id="80" idx="0"/>
                </p:cNvCxnSpPr>
                <p:nvPr/>
              </p:nvCxnSpPr>
              <p:spPr>
                <a:xfrm>
                  <a:off x="3070860" y="3541828"/>
                  <a:ext cx="0" cy="99161"/>
                </a:xfrm>
                <a:prstGeom prst="straightConnector1">
                  <a:avLst/>
                </a:prstGeom>
                <a:ln w="28575">
                  <a:solidFill>
                    <a:srgbClr val="F5B209"/>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75C5CDAC-9A02-4068-BE94-52495174D983}"/>
                    </a:ext>
                  </a:extLst>
                </p:cNvPr>
                <p:cNvSpPr/>
                <p:nvPr/>
              </p:nvSpPr>
              <p:spPr>
                <a:xfrm>
                  <a:off x="2403698" y="2905262"/>
                  <a:ext cx="1334324" cy="10923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F90EB2B3-6E46-42A5-A6ED-A63771F0822E}"/>
                  </a:ext>
                </a:extLst>
              </p:cNvPr>
              <p:cNvSpPr txBox="1"/>
              <p:nvPr/>
            </p:nvSpPr>
            <p:spPr>
              <a:xfrm>
                <a:off x="2529840" y="2914650"/>
                <a:ext cx="1432560" cy="307777"/>
              </a:xfrm>
              <a:prstGeom prst="rect">
                <a:avLst/>
              </a:prstGeom>
              <a:noFill/>
            </p:spPr>
            <p:txBody>
              <a:bodyPr wrap="square" rtlCol="0">
                <a:spAutoFit/>
              </a:bodyPr>
              <a:lstStyle/>
              <a:p>
                <a:pPr algn="ctr"/>
                <a:r>
                  <a:rPr lang="en-US">
                    <a:solidFill>
                      <a:srgbClr val="F5B209"/>
                    </a:solidFill>
                  </a:rPr>
                  <a:t>GQM Approach</a:t>
                </a:r>
              </a:p>
            </p:txBody>
          </p:sp>
        </p:grpSp>
        <p:sp>
          <p:nvSpPr>
            <p:cNvPr id="85" name="Rectangle 84">
              <a:extLst>
                <a:ext uri="{FF2B5EF4-FFF2-40B4-BE49-F238E27FC236}">
                  <a16:creationId xmlns:a16="http://schemas.microsoft.com/office/drawing/2014/main" id="{7760A992-979B-4D57-8285-49339630B561}"/>
                </a:ext>
              </a:extLst>
            </p:cNvPr>
            <p:cNvSpPr/>
            <p:nvPr/>
          </p:nvSpPr>
          <p:spPr>
            <a:xfrm>
              <a:off x="3076072" y="4223401"/>
              <a:ext cx="647700" cy="20455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Data</a:t>
              </a:r>
            </a:p>
          </p:txBody>
        </p:sp>
        <p:sp>
          <p:nvSpPr>
            <p:cNvPr id="86" name="Rectangle 85">
              <a:extLst>
                <a:ext uri="{FF2B5EF4-FFF2-40B4-BE49-F238E27FC236}">
                  <a16:creationId xmlns:a16="http://schemas.microsoft.com/office/drawing/2014/main" id="{29CD6CF7-4CE2-49E4-A6F8-4074E3D4402F}"/>
                </a:ext>
              </a:extLst>
            </p:cNvPr>
            <p:cNvSpPr/>
            <p:nvPr/>
          </p:nvSpPr>
          <p:spPr>
            <a:xfrm>
              <a:off x="2317882" y="4223760"/>
              <a:ext cx="647700" cy="20455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Data</a:t>
              </a:r>
            </a:p>
          </p:txBody>
        </p:sp>
        <p:cxnSp>
          <p:nvCxnSpPr>
            <p:cNvPr id="87" name="Connector: Elbow 86">
              <a:extLst>
                <a:ext uri="{FF2B5EF4-FFF2-40B4-BE49-F238E27FC236}">
                  <a16:creationId xmlns:a16="http://schemas.microsoft.com/office/drawing/2014/main" id="{DE1F4444-03FE-4946-B8E1-A98507EFD05A}"/>
                </a:ext>
              </a:extLst>
            </p:cNvPr>
            <p:cNvCxnSpPr>
              <a:cxnSpLocks/>
              <a:stCxn id="85" idx="0"/>
              <a:endCxn id="80" idx="2"/>
            </p:cNvCxnSpPr>
            <p:nvPr/>
          </p:nvCxnSpPr>
          <p:spPr>
            <a:xfrm rot="16200000" flipV="1">
              <a:off x="3087359" y="3910838"/>
              <a:ext cx="232696" cy="392430"/>
            </a:xfrm>
            <a:prstGeom prst="bentConnector3">
              <a:avLst>
                <a:gd name="adj1" fmla="val 50000"/>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1CD7D5D7-9DB3-4EBB-BEFD-75D37E018DD7}"/>
                </a:ext>
              </a:extLst>
            </p:cNvPr>
            <p:cNvCxnSpPr>
              <a:cxnSpLocks/>
              <a:stCxn id="86" idx="0"/>
              <a:endCxn id="80" idx="2"/>
            </p:cNvCxnSpPr>
            <p:nvPr/>
          </p:nvCxnSpPr>
          <p:spPr>
            <a:xfrm rot="5400000" flipH="1" flipV="1">
              <a:off x="2708085" y="3924353"/>
              <a:ext cx="233055" cy="365760"/>
            </a:xfrm>
            <a:prstGeom prst="bentConnector3">
              <a:avLst>
                <a:gd name="adj1" fmla="val 50000"/>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4" name="Rectangle: Rounded Corners 43">
            <a:extLst>
              <a:ext uri="{FF2B5EF4-FFF2-40B4-BE49-F238E27FC236}">
                <a16:creationId xmlns:a16="http://schemas.microsoft.com/office/drawing/2014/main" id="{D66D5090-A743-44FE-8F21-13307B9563B9}"/>
              </a:ext>
            </a:extLst>
          </p:cNvPr>
          <p:cNvSpPr/>
          <p:nvPr/>
        </p:nvSpPr>
        <p:spPr>
          <a:xfrm>
            <a:off x="1689604" y="3117392"/>
            <a:ext cx="2651493" cy="111310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Enables the understanding of the impact of </a:t>
            </a:r>
            <a:r>
              <a:rPr lang="en-US" b="1" u="sng">
                <a:solidFill>
                  <a:schemeClr val="tx1"/>
                </a:solidFill>
              </a:rPr>
              <a:t>architecture-level decisions</a:t>
            </a:r>
            <a:r>
              <a:rPr lang="en-US">
                <a:solidFill>
                  <a:schemeClr val="tx1"/>
                </a:solidFill>
              </a:rPr>
              <a:t>, focus on executable products</a:t>
            </a:r>
          </a:p>
        </p:txBody>
      </p:sp>
      <p:sp>
        <p:nvSpPr>
          <p:cNvPr id="45" name="TextBox 44">
            <a:extLst>
              <a:ext uri="{FF2B5EF4-FFF2-40B4-BE49-F238E27FC236}">
                <a16:creationId xmlns:a16="http://schemas.microsoft.com/office/drawing/2014/main" id="{6A055EFC-3759-47E0-BDC1-0630774D7BDF}"/>
              </a:ext>
            </a:extLst>
          </p:cNvPr>
          <p:cNvSpPr txBox="1"/>
          <p:nvPr/>
        </p:nvSpPr>
        <p:spPr>
          <a:xfrm>
            <a:off x="1689604" y="2883445"/>
            <a:ext cx="2651493" cy="307777"/>
          </a:xfrm>
          <a:prstGeom prst="rect">
            <a:avLst/>
          </a:prstGeom>
          <a:noFill/>
        </p:spPr>
        <p:txBody>
          <a:bodyPr wrap="square" rtlCol="0">
            <a:spAutoFit/>
          </a:bodyPr>
          <a:lstStyle/>
          <a:p>
            <a:r>
              <a:rPr lang="en-US">
                <a:solidFill>
                  <a:srgbClr val="F5B209"/>
                </a:solidFill>
              </a:rPr>
              <a:t>ARCHITECT Process</a:t>
            </a:r>
          </a:p>
        </p:txBody>
      </p:sp>
      <p:sp>
        <p:nvSpPr>
          <p:cNvPr id="15" name="Rectangle: Rounded Corners 14">
            <a:extLst>
              <a:ext uri="{FF2B5EF4-FFF2-40B4-BE49-F238E27FC236}">
                <a16:creationId xmlns:a16="http://schemas.microsoft.com/office/drawing/2014/main" id="{7794D81F-7669-41D9-8DEF-1869F264155E}"/>
              </a:ext>
            </a:extLst>
          </p:cNvPr>
          <p:cNvSpPr/>
          <p:nvPr/>
        </p:nvSpPr>
        <p:spPr>
          <a:xfrm>
            <a:off x="1534886" y="1301869"/>
            <a:ext cx="2971800" cy="305539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AF9D2B5-56F1-4FD6-B7CA-B491DF327AC2}"/>
              </a:ext>
            </a:extLst>
          </p:cNvPr>
          <p:cNvSpPr/>
          <p:nvPr/>
        </p:nvSpPr>
        <p:spPr>
          <a:xfrm>
            <a:off x="1534885" y="886808"/>
            <a:ext cx="6753497" cy="3470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Understand </a:t>
            </a:r>
            <a:r>
              <a:rPr lang="en-US" err="1">
                <a:solidFill>
                  <a:schemeClr val="tx1"/>
                </a:solidFill>
              </a:rPr>
              <a:t>SoS</a:t>
            </a:r>
            <a:r>
              <a:rPr lang="en-US">
                <a:solidFill>
                  <a:schemeClr val="tx1"/>
                </a:solidFill>
              </a:rPr>
              <a:t> architecture to facilitate evaluation criteria identification</a:t>
            </a:r>
          </a:p>
        </p:txBody>
      </p:sp>
      <p:sp>
        <p:nvSpPr>
          <p:cNvPr id="22" name="TextBox 21">
            <a:extLst>
              <a:ext uri="{FF2B5EF4-FFF2-40B4-BE49-F238E27FC236}">
                <a16:creationId xmlns:a16="http://schemas.microsoft.com/office/drawing/2014/main" id="{D133B20A-E319-4BEE-AC51-B8E1AC44E940}"/>
              </a:ext>
            </a:extLst>
          </p:cNvPr>
          <p:cNvSpPr txBox="1"/>
          <p:nvPr/>
        </p:nvSpPr>
        <p:spPr>
          <a:xfrm>
            <a:off x="6643294" y="3258446"/>
            <a:ext cx="1872196" cy="830997"/>
          </a:xfrm>
          <a:prstGeom prst="rect">
            <a:avLst/>
          </a:prstGeom>
          <a:noFill/>
        </p:spPr>
        <p:txBody>
          <a:bodyPr wrap="square" rtlCol="0">
            <a:spAutoFit/>
          </a:bodyPr>
          <a:lstStyle/>
          <a:p>
            <a:r>
              <a:rPr lang="en-US" sz="1200">
                <a:solidFill>
                  <a:schemeClr val="bg1"/>
                </a:solidFill>
              </a:rPr>
              <a:t>Retained GQM from ARCHITECT to guide subsequent breakdown exercise</a:t>
            </a:r>
          </a:p>
        </p:txBody>
      </p:sp>
      <p:cxnSp>
        <p:nvCxnSpPr>
          <p:cNvPr id="24" name="Straight Connector 23">
            <a:extLst>
              <a:ext uri="{FF2B5EF4-FFF2-40B4-BE49-F238E27FC236}">
                <a16:creationId xmlns:a16="http://schemas.microsoft.com/office/drawing/2014/main" id="{217C97BC-DA6F-41CC-A15D-8582A68C4004}"/>
              </a:ext>
            </a:extLst>
          </p:cNvPr>
          <p:cNvCxnSpPr>
            <a:cxnSpLocks/>
            <a:stCxn id="15" idx="3"/>
          </p:cNvCxnSpPr>
          <p:nvPr/>
        </p:nvCxnSpPr>
        <p:spPr>
          <a:xfrm flipV="1">
            <a:off x="4506686" y="2814972"/>
            <a:ext cx="4173583" cy="14592"/>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EC474F-A0BD-471B-B90F-2944BB1C4D51}"/>
              </a:ext>
            </a:extLst>
          </p:cNvPr>
          <p:cNvCxnSpPr>
            <a:cxnSpLocks/>
            <a:stCxn id="83" idx="3"/>
            <a:endCxn id="22" idx="1"/>
          </p:cNvCxnSpPr>
          <p:nvPr/>
        </p:nvCxnSpPr>
        <p:spPr>
          <a:xfrm flipV="1">
            <a:off x="6125133" y="3673945"/>
            <a:ext cx="518161" cy="3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F0821C3-84C2-45EF-802E-A21E4B7B7F30}"/>
              </a:ext>
            </a:extLst>
          </p:cNvPr>
          <p:cNvGrpSpPr/>
          <p:nvPr/>
        </p:nvGrpSpPr>
        <p:grpSpPr>
          <a:xfrm>
            <a:off x="4571999" y="1745657"/>
            <a:ext cx="1912620" cy="899160"/>
            <a:chOff x="2331720" y="1569720"/>
            <a:chExt cx="1912620" cy="899160"/>
          </a:xfrm>
        </p:grpSpPr>
        <p:sp>
          <p:nvSpPr>
            <p:cNvPr id="60" name="Oval 59">
              <a:extLst>
                <a:ext uri="{FF2B5EF4-FFF2-40B4-BE49-F238E27FC236}">
                  <a16:creationId xmlns:a16="http://schemas.microsoft.com/office/drawing/2014/main" id="{B84514FD-DC57-4D52-A8DC-F6983EBBEE9A}"/>
                </a:ext>
              </a:extLst>
            </p:cNvPr>
            <p:cNvSpPr/>
            <p:nvPr/>
          </p:nvSpPr>
          <p:spPr>
            <a:xfrm>
              <a:off x="2331720" y="1569720"/>
              <a:ext cx="914400" cy="457200"/>
            </a:xfrm>
            <a:prstGeom prst="ellipse">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OV-1</a:t>
              </a:r>
            </a:p>
          </p:txBody>
        </p:sp>
        <p:sp>
          <p:nvSpPr>
            <p:cNvPr id="61" name="Oval 60">
              <a:extLst>
                <a:ext uri="{FF2B5EF4-FFF2-40B4-BE49-F238E27FC236}">
                  <a16:creationId xmlns:a16="http://schemas.microsoft.com/office/drawing/2014/main" id="{4B35ED7D-DF30-4780-8874-7EFCD67B6339}"/>
                </a:ext>
              </a:extLst>
            </p:cNvPr>
            <p:cNvSpPr/>
            <p:nvPr/>
          </p:nvSpPr>
          <p:spPr>
            <a:xfrm>
              <a:off x="3329940" y="1575298"/>
              <a:ext cx="914400" cy="457200"/>
            </a:xfrm>
            <a:prstGeom prst="ellipse">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OV-2</a:t>
              </a:r>
            </a:p>
          </p:txBody>
        </p:sp>
        <p:sp>
          <p:nvSpPr>
            <p:cNvPr id="62" name="Oval 61">
              <a:extLst>
                <a:ext uri="{FF2B5EF4-FFF2-40B4-BE49-F238E27FC236}">
                  <a16:creationId xmlns:a16="http://schemas.microsoft.com/office/drawing/2014/main" id="{8E23F24C-C641-41C6-927E-EBECEFC9046D}"/>
                </a:ext>
              </a:extLst>
            </p:cNvPr>
            <p:cNvSpPr/>
            <p:nvPr/>
          </p:nvSpPr>
          <p:spPr>
            <a:xfrm>
              <a:off x="2830830" y="2011680"/>
              <a:ext cx="914400" cy="457200"/>
            </a:xfrm>
            <a:prstGeom prst="ellipse">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OV-3</a:t>
              </a:r>
            </a:p>
          </p:txBody>
        </p:sp>
      </p:grpSp>
      <p:sp>
        <p:nvSpPr>
          <p:cNvPr id="63" name="TextBox 62">
            <a:extLst>
              <a:ext uri="{FF2B5EF4-FFF2-40B4-BE49-F238E27FC236}">
                <a16:creationId xmlns:a16="http://schemas.microsoft.com/office/drawing/2014/main" id="{765E2B98-CAF3-4BE1-BE0F-07BF5BD91050}"/>
              </a:ext>
            </a:extLst>
          </p:cNvPr>
          <p:cNvSpPr txBox="1"/>
          <p:nvPr/>
        </p:nvSpPr>
        <p:spPr>
          <a:xfrm>
            <a:off x="6884575" y="1753596"/>
            <a:ext cx="1872196" cy="461665"/>
          </a:xfrm>
          <a:prstGeom prst="rect">
            <a:avLst/>
          </a:prstGeom>
          <a:noFill/>
        </p:spPr>
        <p:txBody>
          <a:bodyPr wrap="square" rtlCol="0">
            <a:spAutoFit/>
          </a:bodyPr>
          <a:lstStyle/>
          <a:p>
            <a:r>
              <a:rPr lang="en-US" sz="1200">
                <a:solidFill>
                  <a:schemeClr val="bg1"/>
                </a:solidFill>
              </a:rPr>
              <a:t>Creation of a series of static views</a:t>
            </a:r>
          </a:p>
        </p:txBody>
      </p:sp>
      <p:sp>
        <p:nvSpPr>
          <p:cNvPr id="56" name="Rectangle: Rounded Corners 55">
            <a:extLst>
              <a:ext uri="{FF2B5EF4-FFF2-40B4-BE49-F238E27FC236}">
                <a16:creationId xmlns:a16="http://schemas.microsoft.com/office/drawing/2014/main" id="{D2674832-0426-4DAF-AB97-5D6690080588}"/>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57" name="Rectangle: Rounded Corners 56">
            <a:extLst>
              <a:ext uri="{FF2B5EF4-FFF2-40B4-BE49-F238E27FC236}">
                <a16:creationId xmlns:a16="http://schemas.microsoft.com/office/drawing/2014/main" id="{D80006AA-12F4-4766-BC5B-B46269B0FE2D}"/>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58" name="Rectangle: Rounded Corners 57">
            <a:extLst>
              <a:ext uri="{FF2B5EF4-FFF2-40B4-BE49-F238E27FC236}">
                <a16:creationId xmlns:a16="http://schemas.microsoft.com/office/drawing/2014/main" id="{A947456B-D1E6-46FD-8A98-17C2D23C8ED1}"/>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64" name="Rectangle: Rounded Corners 63">
            <a:extLst>
              <a:ext uri="{FF2B5EF4-FFF2-40B4-BE49-F238E27FC236}">
                <a16:creationId xmlns:a16="http://schemas.microsoft.com/office/drawing/2014/main" id="{85F91430-4E5E-4538-B217-81AC4EECB3D6}"/>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65" name="Rectangle: Rounded Corners 64">
            <a:extLst>
              <a:ext uri="{FF2B5EF4-FFF2-40B4-BE49-F238E27FC236}">
                <a16:creationId xmlns:a16="http://schemas.microsoft.com/office/drawing/2014/main" id="{92B8535D-D3D4-4607-B9B2-61BB7C835406}"/>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66" name="Rectangle: Rounded Corners 65">
            <a:extLst>
              <a:ext uri="{FF2B5EF4-FFF2-40B4-BE49-F238E27FC236}">
                <a16:creationId xmlns:a16="http://schemas.microsoft.com/office/drawing/2014/main" id="{1559DE96-5AF1-4989-8F06-4D15AFBAE802}"/>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cxnSp>
        <p:nvCxnSpPr>
          <p:cNvPr id="41" name="Straight Arrow Connector 40">
            <a:extLst>
              <a:ext uri="{FF2B5EF4-FFF2-40B4-BE49-F238E27FC236}">
                <a16:creationId xmlns:a16="http://schemas.microsoft.com/office/drawing/2014/main" id="{D6A3B5E2-105E-C645-8BDA-8BE20E34CD34}"/>
              </a:ext>
            </a:extLst>
          </p:cNvPr>
          <p:cNvCxnSpPr>
            <a:cxnSpLocks/>
            <a:stCxn id="61" idx="6"/>
            <a:endCxn id="63" idx="1"/>
          </p:cNvCxnSpPr>
          <p:nvPr/>
        </p:nvCxnSpPr>
        <p:spPr>
          <a:xfrm>
            <a:off x="6484619" y="1979835"/>
            <a:ext cx="399956" cy="45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17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96E3-FE25-4290-A201-A104F97D1177}"/>
              </a:ext>
            </a:extLst>
          </p:cNvPr>
          <p:cNvSpPr>
            <a:spLocks noGrp="1"/>
          </p:cNvSpPr>
          <p:nvPr>
            <p:ph type="title"/>
          </p:nvPr>
        </p:nvSpPr>
        <p:spPr/>
        <p:txBody>
          <a:bodyPr/>
          <a:lstStyle/>
          <a:p>
            <a:r>
              <a:rPr lang="en-US" sz="3200">
                <a:latin typeface="+mj-lt"/>
              </a:rPr>
              <a:t>Identifying Evaluation Criteria</a:t>
            </a:r>
          </a:p>
        </p:txBody>
      </p:sp>
      <p:sp>
        <p:nvSpPr>
          <p:cNvPr id="4" name="Slide Number Placeholder 3">
            <a:extLst>
              <a:ext uri="{FF2B5EF4-FFF2-40B4-BE49-F238E27FC236}">
                <a16:creationId xmlns:a16="http://schemas.microsoft.com/office/drawing/2014/main" id="{1D489B00-3D5E-4D14-88BE-6C485CFD5D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26</a:t>
            </a:fld>
            <a:endParaRPr lang="fr"/>
          </a:p>
        </p:txBody>
      </p:sp>
      <p:sp>
        <p:nvSpPr>
          <p:cNvPr id="12" name="Rectangle: Rounded Corners 11">
            <a:extLst>
              <a:ext uri="{FF2B5EF4-FFF2-40B4-BE49-F238E27FC236}">
                <a16:creationId xmlns:a16="http://schemas.microsoft.com/office/drawing/2014/main" id="{126BB2B6-1EE3-4970-B30E-99EFA012351F}"/>
              </a:ext>
            </a:extLst>
          </p:cNvPr>
          <p:cNvSpPr/>
          <p:nvPr/>
        </p:nvSpPr>
        <p:spPr>
          <a:xfrm>
            <a:off x="2118360" y="1167692"/>
            <a:ext cx="6001512" cy="6285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UAM provides an alternate transportation solution to </a:t>
            </a:r>
            <a:r>
              <a:rPr lang="en-US" b="1" u="sng">
                <a:solidFill>
                  <a:schemeClr val="tx1"/>
                </a:solidFill>
              </a:rPr>
              <a:t>decrease travel time</a:t>
            </a:r>
            <a:r>
              <a:rPr lang="en-US">
                <a:solidFill>
                  <a:schemeClr val="tx1"/>
                </a:solidFill>
              </a:rPr>
              <a:t> at an </a:t>
            </a:r>
            <a:r>
              <a:rPr lang="en-US" b="1" u="sng">
                <a:solidFill>
                  <a:schemeClr val="tx1"/>
                </a:solidFill>
              </a:rPr>
              <a:t>acceptable cost</a:t>
            </a:r>
            <a:r>
              <a:rPr lang="en-US">
                <a:solidFill>
                  <a:schemeClr val="tx1"/>
                </a:solidFill>
              </a:rPr>
              <a:t> while </a:t>
            </a:r>
            <a:r>
              <a:rPr lang="en-US" b="1" u="sng">
                <a:solidFill>
                  <a:schemeClr val="tx1"/>
                </a:solidFill>
              </a:rPr>
              <a:t>minimizing adverse societal impact</a:t>
            </a:r>
          </a:p>
        </p:txBody>
      </p:sp>
      <p:cxnSp>
        <p:nvCxnSpPr>
          <p:cNvPr id="20" name="Connector: Elbow 19">
            <a:extLst>
              <a:ext uri="{FF2B5EF4-FFF2-40B4-BE49-F238E27FC236}">
                <a16:creationId xmlns:a16="http://schemas.microsoft.com/office/drawing/2014/main" id="{98179659-FBB7-4FB1-96B4-E9A5E18D79B7}"/>
              </a:ext>
            </a:extLst>
          </p:cNvPr>
          <p:cNvCxnSpPr>
            <a:cxnSpLocks/>
            <a:stCxn id="12" idx="1"/>
            <a:endCxn id="14" idx="1"/>
          </p:cNvCxnSpPr>
          <p:nvPr/>
        </p:nvCxnSpPr>
        <p:spPr>
          <a:xfrm rot="10800000" flipH="1" flipV="1">
            <a:off x="2118360" y="1481984"/>
            <a:ext cx="352608" cy="1020655"/>
          </a:xfrm>
          <a:prstGeom prst="bentConnector3">
            <a:avLst>
              <a:gd name="adj1" fmla="val -6483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B86B86A-F9A3-4C18-9E73-A7564ADA44E4}"/>
              </a:ext>
            </a:extLst>
          </p:cNvPr>
          <p:cNvCxnSpPr>
            <a:cxnSpLocks/>
            <a:stCxn id="12" idx="1"/>
            <a:endCxn id="16" idx="1"/>
          </p:cNvCxnSpPr>
          <p:nvPr/>
        </p:nvCxnSpPr>
        <p:spPr>
          <a:xfrm rot="10800000" flipH="1" flipV="1">
            <a:off x="2118360" y="1481984"/>
            <a:ext cx="352608" cy="1805825"/>
          </a:xfrm>
          <a:prstGeom prst="bentConnector3">
            <a:avLst>
              <a:gd name="adj1" fmla="val -6483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7AA668D-4F27-40C8-AB58-6BC804629D9B}"/>
              </a:ext>
            </a:extLst>
          </p:cNvPr>
          <p:cNvCxnSpPr>
            <a:cxnSpLocks/>
            <a:stCxn id="12" idx="1"/>
            <a:endCxn id="18" idx="1"/>
          </p:cNvCxnSpPr>
          <p:nvPr/>
        </p:nvCxnSpPr>
        <p:spPr>
          <a:xfrm rot="10800000" flipH="1" flipV="1">
            <a:off x="2118360" y="1481985"/>
            <a:ext cx="352608" cy="2590994"/>
          </a:xfrm>
          <a:prstGeom prst="bentConnector3">
            <a:avLst>
              <a:gd name="adj1" fmla="val -6483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Hourglass">
            <a:extLst>
              <a:ext uri="{FF2B5EF4-FFF2-40B4-BE49-F238E27FC236}">
                <a16:creationId xmlns:a16="http://schemas.microsoft.com/office/drawing/2014/main" id="{5BD1B6D3-9314-40C1-A23D-5DDEAE99C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0968" y="2213610"/>
            <a:ext cx="578059" cy="578059"/>
          </a:xfrm>
          <a:prstGeom prst="rect">
            <a:avLst/>
          </a:prstGeom>
        </p:spPr>
      </p:pic>
      <p:pic>
        <p:nvPicPr>
          <p:cNvPr id="16" name="Graphic 15" descr="Money">
            <a:extLst>
              <a:ext uri="{FF2B5EF4-FFF2-40B4-BE49-F238E27FC236}">
                <a16:creationId xmlns:a16="http://schemas.microsoft.com/office/drawing/2014/main" id="{75254E74-BDC6-489F-A113-091BDDF98A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0968" y="2998780"/>
            <a:ext cx="578059" cy="578059"/>
          </a:xfrm>
          <a:prstGeom prst="rect">
            <a:avLst/>
          </a:prstGeom>
        </p:spPr>
      </p:pic>
      <p:pic>
        <p:nvPicPr>
          <p:cNvPr id="18" name="Graphic 17" descr="Deaf">
            <a:extLst>
              <a:ext uri="{FF2B5EF4-FFF2-40B4-BE49-F238E27FC236}">
                <a16:creationId xmlns:a16="http://schemas.microsoft.com/office/drawing/2014/main" id="{86274C33-60FA-492E-84DD-3B8FFA79EF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0968" y="3783949"/>
            <a:ext cx="578059" cy="578059"/>
          </a:xfrm>
          <a:prstGeom prst="rect">
            <a:avLst/>
          </a:prstGeom>
        </p:spPr>
      </p:pic>
      <p:sp>
        <p:nvSpPr>
          <p:cNvPr id="86" name="TextBox 85">
            <a:extLst>
              <a:ext uri="{FF2B5EF4-FFF2-40B4-BE49-F238E27FC236}">
                <a16:creationId xmlns:a16="http://schemas.microsoft.com/office/drawing/2014/main" id="{3639B7FA-6BE5-44A6-91C4-7F8BF5DD5FD2}"/>
              </a:ext>
            </a:extLst>
          </p:cNvPr>
          <p:cNvSpPr txBox="1"/>
          <p:nvPr/>
        </p:nvSpPr>
        <p:spPr>
          <a:xfrm>
            <a:off x="2047645" y="1998874"/>
            <a:ext cx="1424705" cy="276999"/>
          </a:xfrm>
          <a:prstGeom prst="rect">
            <a:avLst/>
          </a:prstGeom>
          <a:noFill/>
        </p:spPr>
        <p:txBody>
          <a:bodyPr wrap="square" rtlCol="0">
            <a:spAutoFit/>
          </a:bodyPr>
          <a:lstStyle/>
          <a:p>
            <a:pPr algn="ctr"/>
            <a:r>
              <a:rPr lang="en-US" sz="1200">
                <a:solidFill>
                  <a:schemeClr val="bg1"/>
                </a:solidFill>
              </a:rPr>
              <a:t>Time Savings</a:t>
            </a:r>
          </a:p>
        </p:txBody>
      </p:sp>
      <p:sp>
        <p:nvSpPr>
          <p:cNvPr id="87" name="TextBox 86">
            <a:extLst>
              <a:ext uri="{FF2B5EF4-FFF2-40B4-BE49-F238E27FC236}">
                <a16:creationId xmlns:a16="http://schemas.microsoft.com/office/drawing/2014/main" id="{35E5D1FA-F2DC-4431-8182-801F13E77382}"/>
              </a:ext>
            </a:extLst>
          </p:cNvPr>
          <p:cNvSpPr txBox="1"/>
          <p:nvPr/>
        </p:nvSpPr>
        <p:spPr>
          <a:xfrm>
            <a:off x="2047645" y="2821338"/>
            <a:ext cx="1424705" cy="276999"/>
          </a:xfrm>
          <a:prstGeom prst="rect">
            <a:avLst/>
          </a:prstGeom>
          <a:noFill/>
        </p:spPr>
        <p:txBody>
          <a:bodyPr wrap="square" rtlCol="0">
            <a:spAutoFit/>
          </a:bodyPr>
          <a:lstStyle/>
          <a:p>
            <a:pPr algn="ctr"/>
            <a:r>
              <a:rPr lang="en-US" sz="1200">
                <a:solidFill>
                  <a:schemeClr val="bg1"/>
                </a:solidFill>
              </a:rPr>
              <a:t>Affordability</a:t>
            </a:r>
          </a:p>
        </p:txBody>
      </p:sp>
      <p:sp>
        <p:nvSpPr>
          <p:cNvPr id="88" name="TextBox 87">
            <a:extLst>
              <a:ext uri="{FF2B5EF4-FFF2-40B4-BE49-F238E27FC236}">
                <a16:creationId xmlns:a16="http://schemas.microsoft.com/office/drawing/2014/main" id="{8E6664EA-5C33-450E-A7C5-B65E41C8A9F3}"/>
              </a:ext>
            </a:extLst>
          </p:cNvPr>
          <p:cNvSpPr txBox="1"/>
          <p:nvPr/>
        </p:nvSpPr>
        <p:spPr>
          <a:xfrm>
            <a:off x="1809656" y="3537985"/>
            <a:ext cx="1774291" cy="276999"/>
          </a:xfrm>
          <a:prstGeom prst="rect">
            <a:avLst/>
          </a:prstGeom>
          <a:noFill/>
        </p:spPr>
        <p:txBody>
          <a:bodyPr wrap="square" rtlCol="0">
            <a:spAutoFit/>
          </a:bodyPr>
          <a:lstStyle/>
          <a:p>
            <a:pPr algn="ctr"/>
            <a:r>
              <a:rPr lang="en-US" sz="1200">
                <a:solidFill>
                  <a:schemeClr val="bg1"/>
                </a:solidFill>
              </a:rPr>
              <a:t>Societal Impact</a:t>
            </a:r>
          </a:p>
        </p:txBody>
      </p:sp>
      <p:sp>
        <p:nvSpPr>
          <p:cNvPr id="81" name="TextBox 80">
            <a:extLst>
              <a:ext uri="{FF2B5EF4-FFF2-40B4-BE49-F238E27FC236}">
                <a16:creationId xmlns:a16="http://schemas.microsoft.com/office/drawing/2014/main" id="{E9EFDCF2-AD94-4313-A6FE-FB34F03D8A62}"/>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 name="Rectangle: Rounded Corners 2">
            <a:extLst>
              <a:ext uri="{FF2B5EF4-FFF2-40B4-BE49-F238E27FC236}">
                <a16:creationId xmlns:a16="http://schemas.microsoft.com/office/drawing/2014/main" id="{B8194D9E-95C1-4B2C-AEB0-A50D360D9065}"/>
              </a:ext>
            </a:extLst>
          </p:cNvPr>
          <p:cNvSpPr/>
          <p:nvPr/>
        </p:nvSpPr>
        <p:spPr>
          <a:xfrm rot="5400000">
            <a:off x="2472206" y="3052864"/>
            <a:ext cx="2332371" cy="285923"/>
          </a:xfrm>
          <a:prstGeom prst="round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B209"/>
                </a:solidFill>
              </a:rPr>
              <a:t>Goals</a:t>
            </a:r>
          </a:p>
        </p:txBody>
      </p:sp>
      <p:sp>
        <p:nvSpPr>
          <p:cNvPr id="84" name="Arrow: Right 83">
            <a:extLst>
              <a:ext uri="{FF2B5EF4-FFF2-40B4-BE49-F238E27FC236}">
                <a16:creationId xmlns:a16="http://schemas.microsoft.com/office/drawing/2014/main" id="{4DAE3396-449F-4EF7-8D54-F2557C523083}"/>
              </a:ext>
            </a:extLst>
          </p:cNvPr>
          <p:cNvSpPr/>
          <p:nvPr/>
        </p:nvSpPr>
        <p:spPr>
          <a:xfrm>
            <a:off x="4216733" y="2732626"/>
            <a:ext cx="877901" cy="668939"/>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9FD928EF-590F-4BDC-8774-2EDBB0B2915C}"/>
              </a:ext>
            </a:extLst>
          </p:cNvPr>
          <p:cNvGrpSpPr/>
          <p:nvPr/>
        </p:nvGrpSpPr>
        <p:grpSpPr>
          <a:xfrm>
            <a:off x="5671652" y="1880685"/>
            <a:ext cx="1802341" cy="2590994"/>
            <a:chOff x="4590390" y="1937018"/>
            <a:chExt cx="1086509" cy="2691255"/>
          </a:xfrm>
        </p:grpSpPr>
        <p:sp>
          <p:nvSpPr>
            <p:cNvPr id="144" name="Freeform: Shape 143">
              <a:extLst>
                <a:ext uri="{FF2B5EF4-FFF2-40B4-BE49-F238E27FC236}">
                  <a16:creationId xmlns:a16="http://schemas.microsoft.com/office/drawing/2014/main" id="{5B8B266A-BA41-400C-9312-46EE36B977B8}"/>
                </a:ext>
              </a:extLst>
            </p:cNvPr>
            <p:cNvSpPr/>
            <p:nvPr/>
          </p:nvSpPr>
          <p:spPr>
            <a:xfrm>
              <a:off x="4590390" y="2224729"/>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45" name="Freeform: Shape 144">
              <a:extLst>
                <a:ext uri="{FF2B5EF4-FFF2-40B4-BE49-F238E27FC236}">
                  <a16:creationId xmlns:a16="http://schemas.microsoft.com/office/drawing/2014/main" id="{1AA37674-CC30-4E87-9BD7-F251B36D1629}"/>
                </a:ext>
              </a:extLst>
            </p:cNvPr>
            <p:cNvSpPr/>
            <p:nvPr/>
          </p:nvSpPr>
          <p:spPr>
            <a:xfrm rot="17945813">
              <a:off x="4815904" y="2188677"/>
              <a:ext cx="235188"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4415" tIns="-1101" rIns="124413" bIns="-110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46" name="Freeform: Shape 145">
              <a:extLst>
                <a:ext uri="{FF2B5EF4-FFF2-40B4-BE49-F238E27FC236}">
                  <a16:creationId xmlns:a16="http://schemas.microsoft.com/office/drawing/2014/main" id="{EBF79FB7-D4ED-49C6-8CA7-1C1402150E29}"/>
                </a:ext>
              </a:extLst>
            </p:cNvPr>
            <p:cNvSpPr/>
            <p:nvPr/>
          </p:nvSpPr>
          <p:spPr>
            <a:xfrm>
              <a:off x="4990683" y="2019221"/>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47" name="Freeform: Shape 146">
              <a:extLst>
                <a:ext uri="{FF2B5EF4-FFF2-40B4-BE49-F238E27FC236}">
                  <a16:creationId xmlns:a16="http://schemas.microsoft.com/office/drawing/2014/main" id="{BB359CD1-22FB-4BA3-BE16-5D8BAF02444D}"/>
                </a:ext>
              </a:extLst>
            </p:cNvPr>
            <p:cNvSpPr/>
            <p:nvPr/>
          </p:nvSpPr>
          <p:spPr>
            <a:xfrm rot="19457599">
              <a:off x="5263368" y="2044821"/>
              <a:ext cx="140846"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602" tIns="1258" rIns="79601" bIns="125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48" name="Freeform: Shape 147">
              <a:extLst>
                <a:ext uri="{FF2B5EF4-FFF2-40B4-BE49-F238E27FC236}">
                  <a16:creationId xmlns:a16="http://schemas.microsoft.com/office/drawing/2014/main" id="{EF2A9D1A-1201-497E-A451-89C198E1E805}"/>
                </a:ext>
              </a:extLst>
            </p:cNvPr>
            <p:cNvSpPr/>
            <p:nvPr/>
          </p:nvSpPr>
          <p:spPr>
            <a:xfrm>
              <a:off x="5390976" y="1937018"/>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49" name="Freeform: Shape 148">
              <a:extLst>
                <a:ext uri="{FF2B5EF4-FFF2-40B4-BE49-F238E27FC236}">
                  <a16:creationId xmlns:a16="http://schemas.microsoft.com/office/drawing/2014/main" id="{7537DC60-D01A-40B2-A42A-00625B2695DA}"/>
                </a:ext>
              </a:extLst>
            </p:cNvPr>
            <p:cNvSpPr/>
            <p:nvPr/>
          </p:nvSpPr>
          <p:spPr>
            <a:xfrm rot="2142401">
              <a:off x="5263368" y="2127024"/>
              <a:ext cx="140846"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602" tIns="1257" rIns="79602" bIns="1258"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50" name="Freeform: Shape 149">
              <a:extLst>
                <a:ext uri="{FF2B5EF4-FFF2-40B4-BE49-F238E27FC236}">
                  <a16:creationId xmlns:a16="http://schemas.microsoft.com/office/drawing/2014/main" id="{52642A41-68AA-4B6F-932C-9F1914BC83C2}"/>
                </a:ext>
              </a:extLst>
            </p:cNvPr>
            <p:cNvSpPr/>
            <p:nvPr/>
          </p:nvSpPr>
          <p:spPr>
            <a:xfrm>
              <a:off x="5390976" y="2101424"/>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51" name="Freeform: Shape 150">
              <a:extLst>
                <a:ext uri="{FF2B5EF4-FFF2-40B4-BE49-F238E27FC236}">
                  <a16:creationId xmlns:a16="http://schemas.microsoft.com/office/drawing/2014/main" id="{C1903BF8-3B1F-45D8-925B-790D05AC54B1}"/>
                </a:ext>
              </a:extLst>
            </p:cNvPr>
            <p:cNvSpPr/>
            <p:nvPr/>
          </p:nvSpPr>
          <p:spPr>
            <a:xfrm rot="3654187">
              <a:off x="4815904" y="2394184"/>
              <a:ext cx="235188"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4415" tIns="-1101" rIns="124413" bIns="-110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52" name="Freeform: Shape 151">
              <a:extLst>
                <a:ext uri="{FF2B5EF4-FFF2-40B4-BE49-F238E27FC236}">
                  <a16:creationId xmlns:a16="http://schemas.microsoft.com/office/drawing/2014/main" id="{57BBA36F-0CE7-4E66-B3D1-13103F9AE26E}"/>
                </a:ext>
              </a:extLst>
            </p:cNvPr>
            <p:cNvSpPr/>
            <p:nvPr/>
          </p:nvSpPr>
          <p:spPr>
            <a:xfrm>
              <a:off x="4990683" y="2430236"/>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53" name="Freeform: Shape 152">
              <a:extLst>
                <a:ext uri="{FF2B5EF4-FFF2-40B4-BE49-F238E27FC236}">
                  <a16:creationId xmlns:a16="http://schemas.microsoft.com/office/drawing/2014/main" id="{73DA8FD8-9EF2-409F-A61A-04EE1E6DB7AF}"/>
                </a:ext>
              </a:extLst>
            </p:cNvPr>
            <p:cNvSpPr/>
            <p:nvPr/>
          </p:nvSpPr>
          <p:spPr>
            <a:xfrm rot="18289469">
              <a:off x="5233654" y="2414735"/>
              <a:ext cx="200274"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831" tIns="-228" rIns="107829" bIns="-228"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54" name="Freeform: Shape 153">
              <a:extLst>
                <a:ext uri="{FF2B5EF4-FFF2-40B4-BE49-F238E27FC236}">
                  <a16:creationId xmlns:a16="http://schemas.microsoft.com/office/drawing/2014/main" id="{5CA885CA-2EE3-4A22-B02D-3DA8CEE231D1}"/>
                </a:ext>
              </a:extLst>
            </p:cNvPr>
            <p:cNvSpPr/>
            <p:nvPr/>
          </p:nvSpPr>
          <p:spPr>
            <a:xfrm>
              <a:off x="5390976" y="2265830"/>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55" name="Freeform: Shape 154">
              <a:extLst>
                <a:ext uri="{FF2B5EF4-FFF2-40B4-BE49-F238E27FC236}">
                  <a16:creationId xmlns:a16="http://schemas.microsoft.com/office/drawing/2014/main" id="{B88B564F-7FC7-44C0-8C73-48F413F534E5}"/>
                </a:ext>
              </a:extLst>
            </p:cNvPr>
            <p:cNvSpPr/>
            <p:nvPr/>
          </p:nvSpPr>
          <p:spPr>
            <a:xfrm>
              <a:off x="5276607" y="2496938"/>
              <a:ext cx="114369"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7025" tIns="1920" rIns="67026" bIns="192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56" name="Freeform: Shape 155">
              <a:extLst>
                <a:ext uri="{FF2B5EF4-FFF2-40B4-BE49-F238E27FC236}">
                  <a16:creationId xmlns:a16="http://schemas.microsoft.com/office/drawing/2014/main" id="{16F3ABE7-665E-48C8-AFA8-D2572D2D0572}"/>
                </a:ext>
              </a:extLst>
            </p:cNvPr>
            <p:cNvSpPr/>
            <p:nvPr/>
          </p:nvSpPr>
          <p:spPr>
            <a:xfrm>
              <a:off x="5390976" y="2430236"/>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57" name="Freeform: Shape 156">
              <a:extLst>
                <a:ext uri="{FF2B5EF4-FFF2-40B4-BE49-F238E27FC236}">
                  <a16:creationId xmlns:a16="http://schemas.microsoft.com/office/drawing/2014/main" id="{77177F57-89DF-4C87-9CD5-21E34ADCB149}"/>
                </a:ext>
              </a:extLst>
            </p:cNvPr>
            <p:cNvSpPr/>
            <p:nvPr/>
          </p:nvSpPr>
          <p:spPr>
            <a:xfrm rot="3310531">
              <a:off x="5233654" y="2579141"/>
              <a:ext cx="200274"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830" tIns="-229" rIns="107830" bIns="-22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58" name="Freeform: Shape 157">
              <a:extLst>
                <a:ext uri="{FF2B5EF4-FFF2-40B4-BE49-F238E27FC236}">
                  <a16:creationId xmlns:a16="http://schemas.microsoft.com/office/drawing/2014/main" id="{2F2503DE-1400-4FE1-B6C4-C540A4F7C93A}"/>
                </a:ext>
              </a:extLst>
            </p:cNvPr>
            <p:cNvSpPr/>
            <p:nvPr/>
          </p:nvSpPr>
          <p:spPr>
            <a:xfrm>
              <a:off x="5390976" y="2594642"/>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59" name="Freeform: Shape 158">
              <a:extLst>
                <a:ext uri="{FF2B5EF4-FFF2-40B4-BE49-F238E27FC236}">
                  <a16:creationId xmlns:a16="http://schemas.microsoft.com/office/drawing/2014/main" id="{C769379A-3B27-45EC-88FB-6E026DEBFADE}"/>
                </a:ext>
              </a:extLst>
            </p:cNvPr>
            <p:cNvSpPr/>
            <p:nvPr/>
          </p:nvSpPr>
          <p:spPr>
            <a:xfrm>
              <a:off x="4590390" y="3375571"/>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60" name="Freeform: Shape 159">
              <a:extLst>
                <a:ext uri="{FF2B5EF4-FFF2-40B4-BE49-F238E27FC236}">
                  <a16:creationId xmlns:a16="http://schemas.microsoft.com/office/drawing/2014/main" id="{9D32DEAA-6348-4A18-98F5-41B2BD2F6FA7}"/>
                </a:ext>
              </a:extLst>
            </p:cNvPr>
            <p:cNvSpPr/>
            <p:nvPr/>
          </p:nvSpPr>
          <p:spPr>
            <a:xfrm rot="16924900">
              <a:off x="4660287" y="3175113"/>
              <a:ext cx="546422"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72250" tIns="-8881" rIns="272250" bIns="-8883"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1" name="Freeform: Shape 160">
              <a:extLst>
                <a:ext uri="{FF2B5EF4-FFF2-40B4-BE49-F238E27FC236}">
                  <a16:creationId xmlns:a16="http://schemas.microsoft.com/office/drawing/2014/main" id="{CD5B26DB-E737-4553-BF5E-E1C46C5BFA21}"/>
                </a:ext>
              </a:extLst>
            </p:cNvPr>
            <p:cNvSpPr/>
            <p:nvPr/>
          </p:nvSpPr>
          <p:spPr>
            <a:xfrm>
              <a:off x="4990683" y="2841251"/>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62" name="Freeform: Shape 161">
              <a:extLst>
                <a:ext uri="{FF2B5EF4-FFF2-40B4-BE49-F238E27FC236}">
                  <a16:creationId xmlns:a16="http://schemas.microsoft.com/office/drawing/2014/main" id="{F5B27BEB-E86C-446D-8DFD-ED2ED16842A9}"/>
                </a:ext>
              </a:extLst>
            </p:cNvPr>
            <p:cNvSpPr/>
            <p:nvPr/>
          </p:nvSpPr>
          <p:spPr>
            <a:xfrm rot="19457599">
              <a:off x="5263368" y="2866852"/>
              <a:ext cx="140846"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602" tIns="1258" rIns="79602" bIns="125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3" name="Freeform: Shape 162">
              <a:extLst>
                <a:ext uri="{FF2B5EF4-FFF2-40B4-BE49-F238E27FC236}">
                  <a16:creationId xmlns:a16="http://schemas.microsoft.com/office/drawing/2014/main" id="{0AA668F0-87B8-45B9-BF3E-3BB3F0AFF145}"/>
                </a:ext>
              </a:extLst>
            </p:cNvPr>
            <p:cNvSpPr/>
            <p:nvPr/>
          </p:nvSpPr>
          <p:spPr>
            <a:xfrm>
              <a:off x="5390976" y="2759048"/>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64" name="Freeform: Shape 163">
              <a:extLst>
                <a:ext uri="{FF2B5EF4-FFF2-40B4-BE49-F238E27FC236}">
                  <a16:creationId xmlns:a16="http://schemas.microsoft.com/office/drawing/2014/main" id="{E4E511A1-5968-447D-AC2E-A8778BD84A45}"/>
                </a:ext>
              </a:extLst>
            </p:cNvPr>
            <p:cNvSpPr/>
            <p:nvPr/>
          </p:nvSpPr>
          <p:spPr>
            <a:xfrm rot="2142401">
              <a:off x="5263368" y="2949055"/>
              <a:ext cx="140846"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602" tIns="1257" rIns="79602" bIns="125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5" name="Freeform: Shape 164">
              <a:extLst>
                <a:ext uri="{FF2B5EF4-FFF2-40B4-BE49-F238E27FC236}">
                  <a16:creationId xmlns:a16="http://schemas.microsoft.com/office/drawing/2014/main" id="{0BC0B23A-737D-400E-BD45-C839C159AE38}"/>
                </a:ext>
              </a:extLst>
            </p:cNvPr>
            <p:cNvSpPr/>
            <p:nvPr/>
          </p:nvSpPr>
          <p:spPr>
            <a:xfrm>
              <a:off x="5390976" y="2923454"/>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66" name="Freeform: Shape 165">
              <a:extLst>
                <a:ext uri="{FF2B5EF4-FFF2-40B4-BE49-F238E27FC236}">
                  <a16:creationId xmlns:a16="http://schemas.microsoft.com/office/drawing/2014/main" id="{5725D0EF-4DC7-4559-8F6E-505E5E371C5D}"/>
                </a:ext>
              </a:extLst>
            </p:cNvPr>
            <p:cNvSpPr/>
            <p:nvPr/>
          </p:nvSpPr>
          <p:spPr>
            <a:xfrm rot="17230830">
              <a:off x="4739903" y="3257316"/>
              <a:ext cx="387190"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6616" tIns="-4901" rIns="196614" bIns="-490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7" name="Freeform: Shape 166">
              <a:extLst>
                <a:ext uri="{FF2B5EF4-FFF2-40B4-BE49-F238E27FC236}">
                  <a16:creationId xmlns:a16="http://schemas.microsoft.com/office/drawing/2014/main" id="{54296C85-1078-4298-A773-6C2B69FDD6FA}"/>
                </a:ext>
              </a:extLst>
            </p:cNvPr>
            <p:cNvSpPr/>
            <p:nvPr/>
          </p:nvSpPr>
          <p:spPr>
            <a:xfrm>
              <a:off x="4990683" y="3005658"/>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68" name="Freeform: Shape 167">
              <a:extLst>
                <a:ext uri="{FF2B5EF4-FFF2-40B4-BE49-F238E27FC236}">
                  <a16:creationId xmlns:a16="http://schemas.microsoft.com/office/drawing/2014/main" id="{80ABB185-4E65-4ED5-BF29-3C1ADB9FEF48}"/>
                </a:ext>
              </a:extLst>
            </p:cNvPr>
            <p:cNvSpPr/>
            <p:nvPr/>
          </p:nvSpPr>
          <p:spPr>
            <a:xfrm rot="17945813">
              <a:off x="4815904" y="3339519"/>
              <a:ext cx="235188"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4414" tIns="-1100" rIns="124414" bIns="-1102"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9" name="Freeform: Shape 168">
              <a:extLst>
                <a:ext uri="{FF2B5EF4-FFF2-40B4-BE49-F238E27FC236}">
                  <a16:creationId xmlns:a16="http://schemas.microsoft.com/office/drawing/2014/main" id="{7E5ABFC2-8C64-4D30-9A8E-B6FD33E839B0}"/>
                </a:ext>
              </a:extLst>
            </p:cNvPr>
            <p:cNvSpPr/>
            <p:nvPr/>
          </p:nvSpPr>
          <p:spPr>
            <a:xfrm>
              <a:off x="4990683" y="3170064"/>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70" name="Freeform: Shape 169">
              <a:extLst>
                <a:ext uri="{FF2B5EF4-FFF2-40B4-BE49-F238E27FC236}">
                  <a16:creationId xmlns:a16="http://schemas.microsoft.com/office/drawing/2014/main" id="{904B06D1-EC16-4DD6-B304-6EBCE0FD1576}"/>
                </a:ext>
              </a:extLst>
            </p:cNvPr>
            <p:cNvSpPr/>
            <p:nvPr/>
          </p:nvSpPr>
          <p:spPr>
            <a:xfrm rot="20413970">
              <a:off x="4872733" y="3421722"/>
              <a:ext cx="121530"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0427" tIns="1740" rIns="70427" bIns="174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71" name="Freeform: Shape 170">
              <a:extLst>
                <a:ext uri="{FF2B5EF4-FFF2-40B4-BE49-F238E27FC236}">
                  <a16:creationId xmlns:a16="http://schemas.microsoft.com/office/drawing/2014/main" id="{1E088B87-DE05-4CA5-81F4-2FEDBF515DDB}"/>
                </a:ext>
              </a:extLst>
            </p:cNvPr>
            <p:cNvSpPr/>
            <p:nvPr/>
          </p:nvSpPr>
          <p:spPr>
            <a:xfrm>
              <a:off x="4990683" y="3334470"/>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72" name="Freeform: Shape 171">
              <a:extLst>
                <a:ext uri="{FF2B5EF4-FFF2-40B4-BE49-F238E27FC236}">
                  <a16:creationId xmlns:a16="http://schemas.microsoft.com/office/drawing/2014/main" id="{FCBE4457-D9E7-4D74-A315-ED5A592732B7}"/>
                </a:ext>
              </a:extLst>
            </p:cNvPr>
            <p:cNvSpPr/>
            <p:nvPr/>
          </p:nvSpPr>
          <p:spPr>
            <a:xfrm rot="2829178">
              <a:off x="4849409" y="3503925"/>
              <a:ext cx="168179"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2585" tIns="575" rIns="92586" bIns="574"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73" name="Freeform: Shape 172">
              <a:extLst>
                <a:ext uri="{FF2B5EF4-FFF2-40B4-BE49-F238E27FC236}">
                  <a16:creationId xmlns:a16="http://schemas.microsoft.com/office/drawing/2014/main" id="{89C69843-4785-48DD-A08D-404CEC6ED3B2}"/>
                </a:ext>
              </a:extLst>
            </p:cNvPr>
            <p:cNvSpPr/>
            <p:nvPr/>
          </p:nvSpPr>
          <p:spPr>
            <a:xfrm>
              <a:off x="4990683" y="3498876"/>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74" name="Freeform: Shape 173">
              <a:extLst>
                <a:ext uri="{FF2B5EF4-FFF2-40B4-BE49-F238E27FC236}">
                  <a16:creationId xmlns:a16="http://schemas.microsoft.com/office/drawing/2014/main" id="{4C6EC4D6-E588-443D-A99B-FB6A62DED4F0}"/>
                </a:ext>
              </a:extLst>
            </p:cNvPr>
            <p:cNvSpPr/>
            <p:nvPr/>
          </p:nvSpPr>
          <p:spPr>
            <a:xfrm rot="18289469">
              <a:off x="5233654" y="3483375"/>
              <a:ext cx="200274"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831" tIns="-228" rIns="107829" bIns="-228"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75" name="Freeform: Shape 174">
              <a:extLst>
                <a:ext uri="{FF2B5EF4-FFF2-40B4-BE49-F238E27FC236}">
                  <a16:creationId xmlns:a16="http://schemas.microsoft.com/office/drawing/2014/main" id="{EEBDD4D8-A55F-4790-973C-4B4F68481FB6}"/>
                </a:ext>
              </a:extLst>
            </p:cNvPr>
            <p:cNvSpPr/>
            <p:nvPr/>
          </p:nvSpPr>
          <p:spPr>
            <a:xfrm>
              <a:off x="5390976" y="3334470"/>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76" name="Freeform: Shape 175">
              <a:extLst>
                <a:ext uri="{FF2B5EF4-FFF2-40B4-BE49-F238E27FC236}">
                  <a16:creationId xmlns:a16="http://schemas.microsoft.com/office/drawing/2014/main" id="{89A5AF04-DEBE-4FF0-8072-0316ABD0087F}"/>
                </a:ext>
              </a:extLst>
            </p:cNvPr>
            <p:cNvSpPr/>
            <p:nvPr/>
          </p:nvSpPr>
          <p:spPr>
            <a:xfrm>
              <a:off x="5276607" y="3565578"/>
              <a:ext cx="114369"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7025" tIns="1919" rIns="67026" bIns="192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77" name="Freeform: Shape 176">
              <a:extLst>
                <a:ext uri="{FF2B5EF4-FFF2-40B4-BE49-F238E27FC236}">
                  <a16:creationId xmlns:a16="http://schemas.microsoft.com/office/drawing/2014/main" id="{1B0EA3E4-9D3A-4DCE-BC53-620C697CBBCA}"/>
                </a:ext>
              </a:extLst>
            </p:cNvPr>
            <p:cNvSpPr/>
            <p:nvPr/>
          </p:nvSpPr>
          <p:spPr>
            <a:xfrm>
              <a:off x="5390976" y="3498876"/>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78" name="Freeform: Shape 177">
              <a:extLst>
                <a:ext uri="{FF2B5EF4-FFF2-40B4-BE49-F238E27FC236}">
                  <a16:creationId xmlns:a16="http://schemas.microsoft.com/office/drawing/2014/main" id="{96988954-C9BD-48B1-9D5F-BAEC790A05C6}"/>
                </a:ext>
              </a:extLst>
            </p:cNvPr>
            <p:cNvSpPr/>
            <p:nvPr/>
          </p:nvSpPr>
          <p:spPr>
            <a:xfrm rot="3310531">
              <a:off x="5233654" y="3647781"/>
              <a:ext cx="200274"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830" tIns="-229" rIns="107830" bIns="-22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79" name="Freeform: Shape 178">
              <a:extLst>
                <a:ext uri="{FF2B5EF4-FFF2-40B4-BE49-F238E27FC236}">
                  <a16:creationId xmlns:a16="http://schemas.microsoft.com/office/drawing/2014/main" id="{7A05613E-444F-4544-ADD3-58AB52438770}"/>
                </a:ext>
              </a:extLst>
            </p:cNvPr>
            <p:cNvSpPr/>
            <p:nvPr/>
          </p:nvSpPr>
          <p:spPr>
            <a:xfrm>
              <a:off x="5390976" y="3663282"/>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80" name="Freeform: Shape 179">
              <a:extLst>
                <a:ext uri="{FF2B5EF4-FFF2-40B4-BE49-F238E27FC236}">
                  <a16:creationId xmlns:a16="http://schemas.microsoft.com/office/drawing/2014/main" id="{2D5217E2-7836-40A7-8625-851076F87DDD}"/>
                </a:ext>
              </a:extLst>
            </p:cNvPr>
            <p:cNvSpPr/>
            <p:nvPr/>
          </p:nvSpPr>
          <p:spPr>
            <a:xfrm rot="4675100">
              <a:off x="4660287" y="3709433"/>
              <a:ext cx="546422"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72250" tIns="-8883" rIns="272250" bIns="-888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81" name="Freeform: Shape 180">
              <a:extLst>
                <a:ext uri="{FF2B5EF4-FFF2-40B4-BE49-F238E27FC236}">
                  <a16:creationId xmlns:a16="http://schemas.microsoft.com/office/drawing/2014/main" id="{824AD136-5BB0-4950-9551-DFED1CD3221C}"/>
                </a:ext>
              </a:extLst>
            </p:cNvPr>
            <p:cNvSpPr/>
            <p:nvPr/>
          </p:nvSpPr>
          <p:spPr>
            <a:xfrm>
              <a:off x="4990683" y="3909891"/>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82" name="Freeform: Shape 181">
              <a:extLst>
                <a:ext uri="{FF2B5EF4-FFF2-40B4-BE49-F238E27FC236}">
                  <a16:creationId xmlns:a16="http://schemas.microsoft.com/office/drawing/2014/main" id="{C6FDA7B1-C7E4-4F5A-8F67-7DEDC67C60F2}"/>
                </a:ext>
              </a:extLst>
            </p:cNvPr>
            <p:cNvSpPr/>
            <p:nvPr/>
          </p:nvSpPr>
          <p:spPr>
            <a:xfrm rot="19457599">
              <a:off x="5263368" y="3935491"/>
              <a:ext cx="140846"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602" tIns="1258" rIns="79601" bIns="125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83" name="Freeform: Shape 182">
              <a:extLst>
                <a:ext uri="{FF2B5EF4-FFF2-40B4-BE49-F238E27FC236}">
                  <a16:creationId xmlns:a16="http://schemas.microsoft.com/office/drawing/2014/main" id="{95C92C8D-7686-4EF3-8F60-6939DFD3EA22}"/>
                </a:ext>
              </a:extLst>
            </p:cNvPr>
            <p:cNvSpPr/>
            <p:nvPr/>
          </p:nvSpPr>
          <p:spPr>
            <a:xfrm>
              <a:off x="5390976" y="3827688"/>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84" name="Freeform: Shape 183">
              <a:extLst>
                <a:ext uri="{FF2B5EF4-FFF2-40B4-BE49-F238E27FC236}">
                  <a16:creationId xmlns:a16="http://schemas.microsoft.com/office/drawing/2014/main" id="{FE2D73BB-CCA2-44DA-A767-F0D52E396CA7}"/>
                </a:ext>
              </a:extLst>
            </p:cNvPr>
            <p:cNvSpPr/>
            <p:nvPr/>
          </p:nvSpPr>
          <p:spPr>
            <a:xfrm rot="2142401">
              <a:off x="5263368" y="4017694"/>
              <a:ext cx="140846"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602" tIns="1257" rIns="79602" bIns="125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85" name="Freeform: Shape 184">
              <a:extLst>
                <a:ext uri="{FF2B5EF4-FFF2-40B4-BE49-F238E27FC236}">
                  <a16:creationId xmlns:a16="http://schemas.microsoft.com/office/drawing/2014/main" id="{1CFE9229-9420-4C8C-A943-0E1A1B57CB41}"/>
                </a:ext>
              </a:extLst>
            </p:cNvPr>
            <p:cNvSpPr/>
            <p:nvPr/>
          </p:nvSpPr>
          <p:spPr>
            <a:xfrm>
              <a:off x="5390976" y="3992094"/>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86" name="Freeform: Shape 185">
              <a:extLst>
                <a:ext uri="{FF2B5EF4-FFF2-40B4-BE49-F238E27FC236}">
                  <a16:creationId xmlns:a16="http://schemas.microsoft.com/office/drawing/2014/main" id="{3BF189B3-4C54-4013-990D-A053EF339B4D}"/>
                </a:ext>
              </a:extLst>
            </p:cNvPr>
            <p:cNvSpPr/>
            <p:nvPr/>
          </p:nvSpPr>
          <p:spPr>
            <a:xfrm>
              <a:off x="4590390" y="4362008"/>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87" name="Freeform: Shape 186">
              <a:extLst>
                <a:ext uri="{FF2B5EF4-FFF2-40B4-BE49-F238E27FC236}">
                  <a16:creationId xmlns:a16="http://schemas.microsoft.com/office/drawing/2014/main" id="{50A0FCDA-0F99-48E9-9BC8-AC155BCCB59A}"/>
                </a:ext>
              </a:extLst>
            </p:cNvPr>
            <p:cNvSpPr/>
            <p:nvPr/>
          </p:nvSpPr>
          <p:spPr>
            <a:xfrm rot="18770822">
              <a:off x="4849409" y="4367057"/>
              <a:ext cx="168179"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2585" tIns="574" rIns="92586" bIns="575"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88" name="Freeform: Shape 187">
              <a:extLst>
                <a:ext uri="{FF2B5EF4-FFF2-40B4-BE49-F238E27FC236}">
                  <a16:creationId xmlns:a16="http://schemas.microsoft.com/office/drawing/2014/main" id="{877B6B9C-7960-41C3-92FE-830A2A96846E}"/>
                </a:ext>
              </a:extLst>
            </p:cNvPr>
            <p:cNvSpPr/>
            <p:nvPr/>
          </p:nvSpPr>
          <p:spPr>
            <a:xfrm>
              <a:off x="4990683" y="4238703"/>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89" name="Freeform: Shape 188">
              <a:extLst>
                <a:ext uri="{FF2B5EF4-FFF2-40B4-BE49-F238E27FC236}">
                  <a16:creationId xmlns:a16="http://schemas.microsoft.com/office/drawing/2014/main" id="{1F7F47BE-DBC1-4CA3-BB34-07803B3D1598}"/>
                </a:ext>
              </a:extLst>
            </p:cNvPr>
            <p:cNvSpPr/>
            <p:nvPr/>
          </p:nvSpPr>
          <p:spPr>
            <a:xfrm rot="19457599">
              <a:off x="5263368" y="4264303"/>
              <a:ext cx="140846"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602" tIns="1258" rIns="79602" bIns="1258"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90" name="Freeform: Shape 189">
              <a:extLst>
                <a:ext uri="{FF2B5EF4-FFF2-40B4-BE49-F238E27FC236}">
                  <a16:creationId xmlns:a16="http://schemas.microsoft.com/office/drawing/2014/main" id="{50C57E1F-F9DF-4DF3-A2D6-D380B385A575}"/>
                </a:ext>
              </a:extLst>
            </p:cNvPr>
            <p:cNvSpPr/>
            <p:nvPr/>
          </p:nvSpPr>
          <p:spPr>
            <a:xfrm>
              <a:off x="5390976" y="4156500"/>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91" name="Freeform: Shape 190">
              <a:extLst>
                <a:ext uri="{FF2B5EF4-FFF2-40B4-BE49-F238E27FC236}">
                  <a16:creationId xmlns:a16="http://schemas.microsoft.com/office/drawing/2014/main" id="{26B9C06F-2A43-4D57-8210-B159639CBBCF}"/>
                </a:ext>
              </a:extLst>
            </p:cNvPr>
            <p:cNvSpPr/>
            <p:nvPr/>
          </p:nvSpPr>
          <p:spPr>
            <a:xfrm rot="2142401">
              <a:off x="5263368" y="4346506"/>
              <a:ext cx="140846"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602" tIns="1258" rIns="79602" bIns="1258"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92" name="Freeform: Shape 191">
              <a:extLst>
                <a:ext uri="{FF2B5EF4-FFF2-40B4-BE49-F238E27FC236}">
                  <a16:creationId xmlns:a16="http://schemas.microsoft.com/office/drawing/2014/main" id="{3F424F97-5CF7-4F6F-936A-B704E0921013}"/>
                </a:ext>
              </a:extLst>
            </p:cNvPr>
            <p:cNvSpPr/>
            <p:nvPr/>
          </p:nvSpPr>
          <p:spPr>
            <a:xfrm>
              <a:off x="5390976" y="4320906"/>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93" name="Freeform: Shape 192">
              <a:extLst>
                <a:ext uri="{FF2B5EF4-FFF2-40B4-BE49-F238E27FC236}">
                  <a16:creationId xmlns:a16="http://schemas.microsoft.com/office/drawing/2014/main" id="{DF2F2E6A-83C5-4E93-BBDB-FF4909BAC0BB}"/>
                </a:ext>
              </a:extLst>
            </p:cNvPr>
            <p:cNvSpPr/>
            <p:nvPr/>
          </p:nvSpPr>
          <p:spPr>
            <a:xfrm rot="2829178">
              <a:off x="4849409" y="4490362"/>
              <a:ext cx="168179"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2584" tIns="574" rIns="92586" bIns="575"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94" name="Freeform: Shape 193">
              <a:extLst>
                <a:ext uri="{FF2B5EF4-FFF2-40B4-BE49-F238E27FC236}">
                  <a16:creationId xmlns:a16="http://schemas.microsoft.com/office/drawing/2014/main" id="{90720F95-D519-45CD-A887-BB2C4F96C8A8}"/>
                </a:ext>
              </a:extLst>
            </p:cNvPr>
            <p:cNvSpPr/>
            <p:nvPr/>
          </p:nvSpPr>
          <p:spPr>
            <a:xfrm>
              <a:off x="4990683" y="4485312"/>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95" name="Freeform: Shape 194">
              <a:extLst>
                <a:ext uri="{FF2B5EF4-FFF2-40B4-BE49-F238E27FC236}">
                  <a16:creationId xmlns:a16="http://schemas.microsoft.com/office/drawing/2014/main" id="{0BEA886B-A4E6-45A8-B45D-7C9C48CF8831}"/>
                </a:ext>
              </a:extLst>
            </p:cNvPr>
            <p:cNvSpPr/>
            <p:nvPr/>
          </p:nvSpPr>
          <p:spPr>
            <a:xfrm>
              <a:off x="5276607" y="4552014"/>
              <a:ext cx="114369" cy="9558"/>
            </a:xfrm>
            <a:custGeom>
              <a:avLst/>
              <a:gdLst>
                <a:gd name="connsiteX0" fmla="*/ 0 w 10000"/>
                <a:gd name="connsiteY0" fmla="*/ 5000 h 10000"/>
                <a:gd name="connsiteX1" fmla="*/ 10000 w 10000"/>
                <a:gd name="connsiteY1" fmla="*/ 5000 h 10000"/>
              </a:gdLst>
              <a:ahLst/>
              <a:cxnLst>
                <a:cxn ang="0">
                  <a:pos x="connsiteX0" y="connsiteY0"/>
                </a:cxn>
                <a:cxn ang="0">
                  <a:pos x="connsiteX1" y="connsiteY1"/>
                </a:cxn>
              </a:cxnLst>
              <a:rect l="l" t="t" r="r" b="b"/>
              <a:pathLst>
                <a:path w="10000" h="10000">
                  <a:moveTo>
                    <a:pt x="0" y="5000"/>
                  </a:moveTo>
                  <a:lnTo>
                    <a:pt x="10000" y="5000"/>
                  </a:lnTo>
                </a:path>
              </a:pathLst>
            </a:custGeom>
            <a:noFill/>
            <a:ln>
              <a:solidFill>
                <a:schemeClr val="bg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7025" tIns="1920" rIns="67026" bIns="192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96" name="Freeform: Shape 195">
              <a:extLst>
                <a:ext uri="{FF2B5EF4-FFF2-40B4-BE49-F238E27FC236}">
                  <a16:creationId xmlns:a16="http://schemas.microsoft.com/office/drawing/2014/main" id="{7EE8F402-1211-4F47-964E-ECB872EE6936}"/>
                </a:ext>
              </a:extLst>
            </p:cNvPr>
            <p:cNvSpPr/>
            <p:nvPr/>
          </p:nvSpPr>
          <p:spPr>
            <a:xfrm>
              <a:off x="5390976" y="4485312"/>
              <a:ext cx="285923" cy="142961"/>
            </a:xfrm>
            <a:custGeom>
              <a:avLst/>
              <a:gdLst>
                <a:gd name="connsiteX0" fmla="*/ 0 w 285923"/>
                <a:gd name="connsiteY0" fmla="*/ 14296 h 142961"/>
                <a:gd name="connsiteX1" fmla="*/ 14296 w 285923"/>
                <a:gd name="connsiteY1" fmla="*/ 0 h 142961"/>
                <a:gd name="connsiteX2" fmla="*/ 271627 w 285923"/>
                <a:gd name="connsiteY2" fmla="*/ 0 h 142961"/>
                <a:gd name="connsiteX3" fmla="*/ 285923 w 285923"/>
                <a:gd name="connsiteY3" fmla="*/ 14296 h 142961"/>
                <a:gd name="connsiteX4" fmla="*/ 285923 w 285923"/>
                <a:gd name="connsiteY4" fmla="*/ 128665 h 142961"/>
                <a:gd name="connsiteX5" fmla="*/ 271627 w 285923"/>
                <a:gd name="connsiteY5" fmla="*/ 142961 h 142961"/>
                <a:gd name="connsiteX6" fmla="*/ 14296 w 285923"/>
                <a:gd name="connsiteY6" fmla="*/ 142961 h 142961"/>
                <a:gd name="connsiteX7" fmla="*/ 0 w 285923"/>
                <a:gd name="connsiteY7" fmla="*/ 128665 h 142961"/>
                <a:gd name="connsiteX8" fmla="*/ 0 w 285923"/>
                <a:gd name="connsiteY8" fmla="*/ 14296 h 1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923" h="142961">
                  <a:moveTo>
                    <a:pt x="0" y="14296"/>
                  </a:moveTo>
                  <a:cubicBezTo>
                    <a:pt x="0" y="6401"/>
                    <a:pt x="6401" y="0"/>
                    <a:pt x="14296" y="0"/>
                  </a:cubicBezTo>
                  <a:lnTo>
                    <a:pt x="271627" y="0"/>
                  </a:lnTo>
                  <a:cubicBezTo>
                    <a:pt x="279522" y="0"/>
                    <a:pt x="285923" y="6401"/>
                    <a:pt x="285923" y="14296"/>
                  </a:cubicBezTo>
                  <a:lnTo>
                    <a:pt x="285923" y="128665"/>
                  </a:lnTo>
                  <a:cubicBezTo>
                    <a:pt x="285923" y="136560"/>
                    <a:pt x="279522" y="142961"/>
                    <a:pt x="271627" y="142961"/>
                  </a:cubicBezTo>
                  <a:lnTo>
                    <a:pt x="14296" y="142961"/>
                  </a:lnTo>
                  <a:cubicBezTo>
                    <a:pt x="6401" y="142961"/>
                    <a:pt x="0" y="136560"/>
                    <a:pt x="0" y="128665"/>
                  </a:cubicBezTo>
                  <a:lnTo>
                    <a:pt x="0" y="14296"/>
                  </a:lnTo>
                  <a:close/>
                </a:path>
              </a:pathLst>
            </a:custGeom>
            <a:noFill/>
            <a:ln>
              <a:solidFill>
                <a:srgbClr val="F5B20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2" tIns="9902" rIns="9902" bIns="9902"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sp>
        <p:nvSpPr>
          <p:cNvPr id="91" name="Rectangle: Rounded Corners 90">
            <a:extLst>
              <a:ext uri="{FF2B5EF4-FFF2-40B4-BE49-F238E27FC236}">
                <a16:creationId xmlns:a16="http://schemas.microsoft.com/office/drawing/2014/main" id="{00D6CEFA-71E0-455D-825D-7C782FE53101}"/>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92" name="Rectangle: Rounded Corners 91">
            <a:extLst>
              <a:ext uri="{FF2B5EF4-FFF2-40B4-BE49-F238E27FC236}">
                <a16:creationId xmlns:a16="http://schemas.microsoft.com/office/drawing/2014/main" id="{42F9D6DE-3572-42C8-BC98-C10F2CF11197}"/>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93" name="Rectangle: Rounded Corners 92">
            <a:extLst>
              <a:ext uri="{FF2B5EF4-FFF2-40B4-BE49-F238E27FC236}">
                <a16:creationId xmlns:a16="http://schemas.microsoft.com/office/drawing/2014/main" id="{B62922B2-2C99-4DB2-805C-EF66D3E3C236}"/>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94" name="Rectangle: Rounded Corners 93">
            <a:extLst>
              <a:ext uri="{FF2B5EF4-FFF2-40B4-BE49-F238E27FC236}">
                <a16:creationId xmlns:a16="http://schemas.microsoft.com/office/drawing/2014/main" id="{BE8BC879-A97C-41B3-877B-4E264ACD0477}"/>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95" name="Rectangle: Rounded Corners 94">
            <a:extLst>
              <a:ext uri="{FF2B5EF4-FFF2-40B4-BE49-F238E27FC236}">
                <a16:creationId xmlns:a16="http://schemas.microsoft.com/office/drawing/2014/main" id="{6472FD80-3A64-43C8-A636-FF1580E72381}"/>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96" name="Rectangle: Rounded Corners 95">
            <a:extLst>
              <a:ext uri="{FF2B5EF4-FFF2-40B4-BE49-F238E27FC236}">
                <a16:creationId xmlns:a16="http://schemas.microsoft.com/office/drawing/2014/main" id="{881BB09D-D445-42E2-8751-DE8D12C98FAD}"/>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152011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par>
                                <p:cTn id="20" presetID="10" presetClass="entr" presetSubtype="0" fill="hold" nodeType="withEffect">
                                  <p:stCondLst>
                                    <p:cond delay="10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20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par>
                                <p:cTn id="29" presetID="10"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500"/>
                                        <p:tgtEl>
                                          <p:spTgt spid="84"/>
                                        </p:tgtEl>
                                      </p:cBhvr>
                                    </p:animEffect>
                                  </p:childTnLst>
                                </p:cTn>
                              </p:par>
                              <p:par>
                                <p:cTn id="42" presetID="10" presetClass="entr" presetSubtype="0" fill="hold"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3" grpId="0" animBg="1"/>
      <p:bldP spid="8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43EE-D4C2-0442-A0D3-BBC2DAB7DEC9}"/>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Breakdown: “Bottom-Up” Approach</a:t>
            </a:r>
          </a:p>
        </p:txBody>
      </p:sp>
      <p:sp>
        <p:nvSpPr>
          <p:cNvPr id="3" name="Slide Number Placeholder 2">
            <a:extLst>
              <a:ext uri="{FF2B5EF4-FFF2-40B4-BE49-F238E27FC236}">
                <a16:creationId xmlns:a16="http://schemas.microsoft.com/office/drawing/2014/main" id="{514269AD-1DC5-2146-9CEE-5688589DFE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27</a:t>
            </a:fld>
            <a:endParaRPr lang="fr"/>
          </a:p>
        </p:txBody>
      </p:sp>
      <p:sp>
        <p:nvSpPr>
          <p:cNvPr id="10" name="Rounded Rectangle 9">
            <a:extLst>
              <a:ext uri="{FF2B5EF4-FFF2-40B4-BE49-F238E27FC236}">
                <a16:creationId xmlns:a16="http://schemas.microsoft.com/office/drawing/2014/main" id="{26F31728-9631-3841-B179-11283ECD5A38}"/>
              </a:ext>
            </a:extLst>
          </p:cNvPr>
          <p:cNvSpPr/>
          <p:nvPr/>
        </p:nvSpPr>
        <p:spPr>
          <a:xfrm>
            <a:off x="1827622" y="1242345"/>
            <a:ext cx="2639505" cy="32051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Approach Steps</a:t>
            </a:r>
          </a:p>
        </p:txBody>
      </p:sp>
      <p:sp>
        <p:nvSpPr>
          <p:cNvPr id="11" name="TextBox 10">
            <a:extLst>
              <a:ext uri="{FF2B5EF4-FFF2-40B4-BE49-F238E27FC236}">
                <a16:creationId xmlns:a16="http://schemas.microsoft.com/office/drawing/2014/main" id="{4F1307D0-263B-404B-93C1-A1042A239878}"/>
              </a:ext>
            </a:extLst>
          </p:cNvPr>
          <p:cNvSpPr txBox="1"/>
          <p:nvPr/>
        </p:nvSpPr>
        <p:spPr>
          <a:xfrm>
            <a:off x="1827621" y="1562852"/>
            <a:ext cx="2849253" cy="95410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Discern categories</a:t>
            </a:r>
          </a:p>
          <a:p>
            <a:pPr marL="285750" indent="-285750">
              <a:buClr>
                <a:schemeClr val="bg1"/>
              </a:buClr>
              <a:buFont typeface="Arial" panose="020B0604020202020204" pitchFamily="34" charset="0"/>
              <a:buChar char="•"/>
            </a:pPr>
            <a:r>
              <a:rPr lang="en-US">
                <a:solidFill>
                  <a:schemeClr val="bg1"/>
                </a:solidFill>
              </a:rPr>
              <a:t>List elements</a:t>
            </a:r>
          </a:p>
          <a:p>
            <a:pPr marL="285750" indent="-285750">
              <a:buClr>
                <a:schemeClr val="bg1"/>
              </a:buClr>
              <a:buFont typeface="Arial" panose="020B0604020202020204" pitchFamily="34" charset="0"/>
              <a:buChar char="•"/>
            </a:pPr>
            <a:r>
              <a:rPr lang="en-US">
                <a:solidFill>
                  <a:schemeClr val="bg1"/>
                </a:solidFill>
              </a:rPr>
              <a:t>Interlink elements</a:t>
            </a:r>
          </a:p>
          <a:p>
            <a:pPr marL="285750" indent="-285750">
              <a:buClr>
                <a:schemeClr val="bg1"/>
              </a:buClr>
              <a:buFont typeface="Arial" panose="020B0604020202020204" pitchFamily="34" charset="0"/>
              <a:buChar char="•"/>
            </a:pPr>
            <a:r>
              <a:rPr lang="en-US">
                <a:solidFill>
                  <a:schemeClr val="bg1"/>
                </a:solidFill>
              </a:rPr>
              <a:t>Link elements to eval. criteria</a:t>
            </a:r>
          </a:p>
        </p:txBody>
      </p:sp>
      <p:pic>
        <p:nvPicPr>
          <p:cNvPr id="12" name="Picture 11">
            <a:extLst>
              <a:ext uri="{FF2B5EF4-FFF2-40B4-BE49-F238E27FC236}">
                <a16:creationId xmlns:a16="http://schemas.microsoft.com/office/drawing/2014/main" id="{B54533BD-E9C1-8041-8EDF-B59D363A3035}"/>
              </a:ext>
            </a:extLst>
          </p:cNvPr>
          <p:cNvPicPr>
            <a:picLocks noChangeAspect="1"/>
          </p:cNvPicPr>
          <p:nvPr/>
        </p:nvPicPr>
        <p:blipFill rotWithShape="1">
          <a:blip r:embed="rId3"/>
          <a:srcRect l="22532" t="10540" r="22786" b="3299"/>
          <a:stretch/>
        </p:blipFill>
        <p:spPr>
          <a:xfrm>
            <a:off x="5351171" y="1100404"/>
            <a:ext cx="3245125" cy="2876258"/>
          </a:xfrm>
          <a:prstGeom prst="rect">
            <a:avLst/>
          </a:prstGeom>
          <a:ln w="19050">
            <a:solidFill>
              <a:schemeClr val="tx1"/>
            </a:solidFill>
          </a:ln>
        </p:spPr>
      </p:pic>
      <p:sp>
        <p:nvSpPr>
          <p:cNvPr id="19" name="Rounded Rectangle 18">
            <a:extLst>
              <a:ext uri="{FF2B5EF4-FFF2-40B4-BE49-F238E27FC236}">
                <a16:creationId xmlns:a16="http://schemas.microsoft.com/office/drawing/2014/main" id="{A48B8DD7-3702-5341-ADDD-69D4813B5AF0}"/>
              </a:ext>
            </a:extLst>
          </p:cNvPr>
          <p:cNvSpPr/>
          <p:nvPr/>
        </p:nvSpPr>
        <p:spPr>
          <a:xfrm>
            <a:off x="5351170" y="4086819"/>
            <a:ext cx="3245125" cy="36263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Inadequate Method</a:t>
            </a:r>
          </a:p>
        </p:txBody>
      </p:sp>
      <p:sp>
        <p:nvSpPr>
          <p:cNvPr id="21" name="TextBox 20">
            <a:extLst>
              <a:ext uri="{FF2B5EF4-FFF2-40B4-BE49-F238E27FC236}">
                <a16:creationId xmlns:a16="http://schemas.microsoft.com/office/drawing/2014/main" id="{CC6F8CA3-1332-564A-B3D8-3118B3D54C25}"/>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grpSp>
        <p:nvGrpSpPr>
          <p:cNvPr id="37" name="Group 36">
            <a:extLst>
              <a:ext uri="{FF2B5EF4-FFF2-40B4-BE49-F238E27FC236}">
                <a16:creationId xmlns:a16="http://schemas.microsoft.com/office/drawing/2014/main" id="{70D841CA-3895-3144-90E3-9B5C77E750C6}"/>
              </a:ext>
            </a:extLst>
          </p:cNvPr>
          <p:cNvGrpSpPr/>
          <p:nvPr/>
        </p:nvGrpSpPr>
        <p:grpSpPr>
          <a:xfrm>
            <a:off x="1800262" y="2863586"/>
            <a:ext cx="2732747" cy="1780897"/>
            <a:chOff x="1701266" y="2863586"/>
            <a:chExt cx="2732747" cy="1780897"/>
          </a:xfrm>
        </p:grpSpPr>
        <p:pic>
          <p:nvPicPr>
            <p:cNvPr id="22" name="Graphic 21" descr="Helicopter">
              <a:extLst>
                <a:ext uri="{FF2B5EF4-FFF2-40B4-BE49-F238E27FC236}">
                  <a16:creationId xmlns:a16="http://schemas.microsoft.com/office/drawing/2014/main" id="{2276ABC0-22A2-6B40-9CDD-831823726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4808" y="3807631"/>
              <a:ext cx="678054" cy="678054"/>
            </a:xfrm>
            <a:prstGeom prst="rect">
              <a:avLst/>
            </a:prstGeom>
          </p:spPr>
        </p:pic>
        <p:pic>
          <p:nvPicPr>
            <p:cNvPr id="24" name="Graphic 23" descr="Decision chart">
              <a:extLst>
                <a:ext uri="{FF2B5EF4-FFF2-40B4-BE49-F238E27FC236}">
                  <a16:creationId xmlns:a16="http://schemas.microsoft.com/office/drawing/2014/main" id="{E1C5292B-B416-704F-8792-3498CD8CE1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4500" y="3743833"/>
              <a:ext cx="678054" cy="678054"/>
            </a:xfrm>
            <a:prstGeom prst="rect">
              <a:avLst/>
            </a:prstGeom>
          </p:spPr>
        </p:pic>
        <p:pic>
          <p:nvPicPr>
            <p:cNvPr id="26" name="Graphic 25" descr="City">
              <a:extLst>
                <a:ext uri="{FF2B5EF4-FFF2-40B4-BE49-F238E27FC236}">
                  <a16:creationId xmlns:a16="http://schemas.microsoft.com/office/drawing/2014/main" id="{81F7ACB6-FC20-E848-8F08-BEEF0B6130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4808" y="2863586"/>
              <a:ext cx="678054" cy="678054"/>
            </a:xfrm>
            <a:prstGeom prst="rect">
              <a:avLst/>
            </a:prstGeom>
          </p:spPr>
        </p:pic>
        <p:pic>
          <p:nvPicPr>
            <p:cNvPr id="28" name="Graphic 27" descr="Upward trend">
              <a:extLst>
                <a:ext uri="{FF2B5EF4-FFF2-40B4-BE49-F238E27FC236}">
                  <a16:creationId xmlns:a16="http://schemas.microsoft.com/office/drawing/2014/main" id="{BA4BDD97-87D7-6B44-995E-D80C5F46BD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04500" y="2863586"/>
              <a:ext cx="678054" cy="678054"/>
            </a:xfrm>
            <a:prstGeom prst="rect">
              <a:avLst/>
            </a:prstGeom>
          </p:spPr>
        </p:pic>
        <p:sp>
          <p:nvSpPr>
            <p:cNvPr id="29" name="TextBox 28">
              <a:extLst>
                <a:ext uri="{FF2B5EF4-FFF2-40B4-BE49-F238E27FC236}">
                  <a16:creationId xmlns:a16="http://schemas.microsoft.com/office/drawing/2014/main" id="{C383222F-C0F9-2F4D-9921-C87B48F7EAA7}"/>
                </a:ext>
              </a:extLst>
            </p:cNvPr>
            <p:cNvSpPr txBox="1"/>
            <p:nvPr/>
          </p:nvSpPr>
          <p:spPr>
            <a:xfrm>
              <a:off x="3301574" y="4313895"/>
              <a:ext cx="1084521" cy="276999"/>
            </a:xfrm>
            <a:prstGeom prst="rect">
              <a:avLst/>
            </a:prstGeom>
            <a:noFill/>
          </p:spPr>
          <p:txBody>
            <a:bodyPr wrap="square" rtlCol="0">
              <a:spAutoFit/>
            </a:bodyPr>
            <a:lstStyle/>
            <a:p>
              <a:pPr algn="ctr"/>
              <a:r>
                <a:rPr lang="en-US" sz="1200">
                  <a:solidFill>
                    <a:schemeClr val="bg1"/>
                  </a:solidFill>
                </a:rPr>
                <a:t>Vehicle</a:t>
              </a:r>
            </a:p>
          </p:txBody>
        </p:sp>
        <p:sp>
          <p:nvSpPr>
            <p:cNvPr id="30" name="TextBox 29">
              <a:extLst>
                <a:ext uri="{FF2B5EF4-FFF2-40B4-BE49-F238E27FC236}">
                  <a16:creationId xmlns:a16="http://schemas.microsoft.com/office/drawing/2014/main" id="{9D1CD9F2-7945-5241-94E0-D28A336A97F6}"/>
                </a:ext>
              </a:extLst>
            </p:cNvPr>
            <p:cNvSpPr txBox="1"/>
            <p:nvPr/>
          </p:nvSpPr>
          <p:spPr>
            <a:xfrm>
              <a:off x="3349492" y="3447893"/>
              <a:ext cx="1084521" cy="276999"/>
            </a:xfrm>
            <a:prstGeom prst="rect">
              <a:avLst/>
            </a:prstGeom>
            <a:noFill/>
          </p:spPr>
          <p:txBody>
            <a:bodyPr wrap="square" rtlCol="0">
              <a:spAutoFit/>
            </a:bodyPr>
            <a:lstStyle/>
            <a:p>
              <a:pPr algn="ctr"/>
              <a:r>
                <a:rPr lang="en-US" sz="1200">
                  <a:solidFill>
                    <a:schemeClr val="bg1"/>
                  </a:solidFill>
                </a:rPr>
                <a:t>Infrastructure</a:t>
              </a:r>
            </a:p>
          </p:txBody>
        </p:sp>
        <p:sp>
          <p:nvSpPr>
            <p:cNvPr id="31" name="TextBox 30">
              <a:extLst>
                <a:ext uri="{FF2B5EF4-FFF2-40B4-BE49-F238E27FC236}">
                  <a16:creationId xmlns:a16="http://schemas.microsoft.com/office/drawing/2014/main" id="{4C11B25B-7EB0-234D-A128-DEE3713D8C5D}"/>
                </a:ext>
              </a:extLst>
            </p:cNvPr>
            <p:cNvSpPr txBox="1"/>
            <p:nvPr/>
          </p:nvSpPr>
          <p:spPr>
            <a:xfrm>
              <a:off x="1783491" y="3439691"/>
              <a:ext cx="1084521" cy="276999"/>
            </a:xfrm>
            <a:prstGeom prst="rect">
              <a:avLst/>
            </a:prstGeom>
            <a:noFill/>
          </p:spPr>
          <p:txBody>
            <a:bodyPr wrap="square" rtlCol="0">
              <a:spAutoFit/>
            </a:bodyPr>
            <a:lstStyle/>
            <a:p>
              <a:pPr algn="ctr"/>
              <a:r>
                <a:rPr lang="en-US" sz="1200">
                  <a:solidFill>
                    <a:schemeClr val="bg1"/>
                  </a:solidFill>
                </a:rPr>
                <a:t>Economics</a:t>
              </a:r>
            </a:p>
          </p:txBody>
        </p:sp>
        <p:sp>
          <p:nvSpPr>
            <p:cNvPr id="32" name="TextBox 31">
              <a:extLst>
                <a:ext uri="{FF2B5EF4-FFF2-40B4-BE49-F238E27FC236}">
                  <a16:creationId xmlns:a16="http://schemas.microsoft.com/office/drawing/2014/main" id="{E06BA4C5-8122-D04F-BEEE-0B515612F2E6}"/>
                </a:ext>
              </a:extLst>
            </p:cNvPr>
            <p:cNvSpPr txBox="1"/>
            <p:nvPr/>
          </p:nvSpPr>
          <p:spPr>
            <a:xfrm>
              <a:off x="1701266" y="4367484"/>
              <a:ext cx="1084521" cy="276999"/>
            </a:xfrm>
            <a:prstGeom prst="rect">
              <a:avLst/>
            </a:prstGeom>
            <a:noFill/>
          </p:spPr>
          <p:txBody>
            <a:bodyPr wrap="square" rtlCol="0">
              <a:spAutoFit/>
            </a:bodyPr>
            <a:lstStyle/>
            <a:p>
              <a:pPr algn="ctr"/>
              <a:r>
                <a:rPr lang="en-US" sz="1200">
                  <a:solidFill>
                    <a:schemeClr val="bg1"/>
                  </a:solidFill>
                </a:rPr>
                <a:t>Operations</a:t>
              </a:r>
            </a:p>
          </p:txBody>
        </p:sp>
      </p:grpSp>
      <p:cxnSp>
        <p:nvCxnSpPr>
          <p:cNvPr id="35" name="Straight Connector 34">
            <a:extLst>
              <a:ext uri="{FF2B5EF4-FFF2-40B4-BE49-F238E27FC236}">
                <a16:creationId xmlns:a16="http://schemas.microsoft.com/office/drawing/2014/main" id="{FF165D13-FB58-9A4B-B55A-8B5A854CD3EC}"/>
              </a:ext>
            </a:extLst>
          </p:cNvPr>
          <p:cNvCxnSpPr>
            <a:cxnSpLocks/>
          </p:cNvCxnSpPr>
          <p:nvPr/>
        </p:nvCxnSpPr>
        <p:spPr>
          <a:xfrm>
            <a:off x="1795035" y="3722135"/>
            <a:ext cx="2743200"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CE46CB-67EF-8D46-AAE3-1622CA273210}"/>
              </a:ext>
            </a:extLst>
          </p:cNvPr>
          <p:cNvCxnSpPr>
            <a:cxnSpLocks/>
          </p:cNvCxnSpPr>
          <p:nvPr/>
        </p:nvCxnSpPr>
        <p:spPr>
          <a:xfrm rot="5400000">
            <a:off x="2252235" y="3716690"/>
            <a:ext cx="1828800"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A67BF10B-47B4-4DC8-BB29-5CC4160E6089}"/>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5" name="Rectangle: Rounded Corners 44">
            <a:extLst>
              <a:ext uri="{FF2B5EF4-FFF2-40B4-BE49-F238E27FC236}">
                <a16:creationId xmlns:a16="http://schemas.microsoft.com/office/drawing/2014/main" id="{AB1F0365-2E8A-476D-B5C7-0A929DA3561D}"/>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6" name="Rectangle: Rounded Corners 45">
            <a:extLst>
              <a:ext uri="{FF2B5EF4-FFF2-40B4-BE49-F238E27FC236}">
                <a16:creationId xmlns:a16="http://schemas.microsoft.com/office/drawing/2014/main" id="{5CDD8C50-D2C1-4231-BF44-C50DFE708A8C}"/>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7" name="Rectangle: Rounded Corners 46">
            <a:extLst>
              <a:ext uri="{FF2B5EF4-FFF2-40B4-BE49-F238E27FC236}">
                <a16:creationId xmlns:a16="http://schemas.microsoft.com/office/drawing/2014/main" id="{5185D53D-E7D4-4381-8B0C-319B4ABFC465}"/>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8" name="Rectangle: Rounded Corners 47">
            <a:extLst>
              <a:ext uri="{FF2B5EF4-FFF2-40B4-BE49-F238E27FC236}">
                <a16:creationId xmlns:a16="http://schemas.microsoft.com/office/drawing/2014/main" id="{BD627B7F-30FA-4FF7-9AB4-6F03E766BBB1}"/>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9" name="Rectangle: Rounded Corners 48">
            <a:extLst>
              <a:ext uri="{FF2B5EF4-FFF2-40B4-BE49-F238E27FC236}">
                <a16:creationId xmlns:a16="http://schemas.microsoft.com/office/drawing/2014/main" id="{90A58EE2-1585-447F-9FFE-C023C13E426E}"/>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349100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AA827-2EC7-F847-80FB-613B1EEFFCFF}"/>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Breakdown: “Top-Down” Approach</a:t>
            </a:r>
          </a:p>
        </p:txBody>
      </p:sp>
      <p:sp>
        <p:nvSpPr>
          <p:cNvPr id="3" name="Slide Number Placeholder 2">
            <a:extLst>
              <a:ext uri="{FF2B5EF4-FFF2-40B4-BE49-F238E27FC236}">
                <a16:creationId xmlns:a16="http://schemas.microsoft.com/office/drawing/2014/main" id="{DC642271-C57B-7641-8F45-3179A4375C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28</a:t>
            </a:fld>
            <a:endParaRPr lang="fr"/>
          </a:p>
        </p:txBody>
      </p:sp>
      <p:sp>
        <p:nvSpPr>
          <p:cNvPr id="10" name="Rounded Rectangle 9">
            <a:extLst>
              <a:ext uri="{FF2B5EF4-FFF2-40B4-BE49-F238E27FC236}">
                <a16:creationId xmlns:a16="http://schemas.microsoft.com/office/drawing/2014/main" id="{C9BE3925-E7EF-894A-B00E-F092430C27CE}"/>
              </a:ext>
            </a:extLst>
          </p:cNvPr>
          <p:cNvSpPr/>
          <p:nvPr/>
        </p:nvSpPr>
        <p:spPr>
          <a:xfrm>
            <a:off x="1536569" y="1408020"/>
            <a:ext cx="2884601" cy="132009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1"/>
              </a:buClr>
              <a:buFont typeface="Arial" panose="020B0604020202020204" pitchFamily="34" charset="0"/>
              <a:buChar char="•"/>
            </a:pPr>
            <a:r>
              <a:rPr lang="en-US"/>
              <a:t>Different types of elements</a:t>
            </a:r>
          </a:p>
          <a:p>
            <a:pPr marL="285750" indent="-285750">
              <a:buClr>
                <a:schemeClr val="bg1"/>
              </a:buClr>
              <a:buFont typeface="Arial" panose="020B0604020202020204" pitchFamily="34" charset="0"/>
              <a:buChar char="•"/>
            </a:pPr>
            <a:r>
              <a:rPr lang="en-US"/>
              <a:t>Different levels of elements</a:t>
            </a:r>
          </a:p>
          <a:p>
            <a:pPr marL="285750" indent="-285750">
              <a:buClr>
                <a:schemeClr val="bg1"/>
              </a:buClr>
              <a:buFont typeface="Arial" panose="020B0604020202020204" pitchFamily="34" charset="0"/>
              <a:buChar char="•"/>
            </a:pPr>
            <a:r>
              <a:rPr lang="en-US"/>
              <a:t>Vague element definitions</a:t>
            </a:r>
          </a:p>
          <a:p>
            <a:pPr marL="285750" indent="-285750">
              <a:buClr>
                <a:schemeClr val="bg1"/>
              </a:buClr>
              <a:buFont typeface="Arial" panose="020B0604020202020204" pitchFamily="34" charset="0"/>
              <a:buChar char="•"/>
            </a:pPr>
            <a:r>
              <a:rPr lang="en-US"/>
              <a:t>Unclear links between elements</a:t>
            </a:r>
          </a:p>
        </p:txBody>
      </p:sp>
      <p:sp>
        <p:nvSpPr>
          <p:cNvPr id="11" name="TextBox 10">
            <a:extLst>
              <a:ext uri="{FF2B5EF4-FFF2-40B4-BE49-F238E27FC236}">
                <a16:creationId xmlns:a16="http://schemas.microsoft.com/office/drawing/2014/main" id="{F4677561-DEE9-AA4A-9A76-35EBCBC32876}"/>
              </a:ext>
            </a:extLst>
          </p:cNvPr>
          <p:cNvSpPr txBox="1"/>
          <p:nvPr/>
        </p:nvSpPr>
        <p:spPr>
          <a:xfrm>
            <a:off x="1536569" y="1084081"/>
            <a:ext cx="2884601" cy="307777"/>
          </a:xfrm>
          <a:prstGeom prst="rect">
            <a:avLst/>
          </a:prstGeom>
          <a:noFill/>
        </p:spPr>
        <p:txBody>
          <a:bodyPr wrap="square" rtlCol="0">
            <a:spAutoFit/>
          </a:bodyPr>
          <a:lstStyle/>
          <a:p>
            <a:r>
              <a:rPr lang="en-US">
                <a:solidFill>
                  <a:srgbClr val="FFC003"/>
                </a:solidFill>
              </a:rPr>
              <a:t>Downsides of ”Bottom-Up”</a:t>
            </a:r>
          </a:p>
        </p:txBody>
      </p:sp>
      <p:sp>
        <p:nvSpPr>
          <p:cNvPr id="12" name="TextBox 11">
            <a:extLst>
              <a:ext uri="{FF2B5EF4-FFF2-40B4-BE49-F238E27FC236}">
                <a16:creationId xmlns:a16="http://schemas.microsoft.com/office/drawing/2014/main" id="{08FFC252-DED2-2F4E-8705-AEC0184A6160}"/>
              </a:ext>
            </a:extLst>
          </p:cNvPr>
          <p:cNvSpPr txBox="1"/>
          <p:nvPr/>
        </p:nvSpPr>
        <p:spPr>
          <a:xfrm>
            <a:off x="1536569" y="3581901"/>
            <a:ext cx="2884601" cy="830997"/>
          </a:xfrm>
          <a:prstGeom prst="rect">
            <a:avLst/>
          </a:prstGeom>
          <a:noFill/>
        </p:spPr>
        <p:txBody>
          <a:bodyPr wrap="square" rtlCol="0">
            <a:spAutoFit/>
          </a:bodyPr>
          <a:lstStyle/>
          <a:p>
            <a:pPr algn="ctr"/>
            <a:r>
              <a:rPr lang="en-US" sz="2400" b="1">
                <a:solidFill>
                  <a:schemeClr val="bg1"/>
                </a:solidFill>
              </a:rPr>
              <a:t>“Top-Down” Approach</a:t>
            </a:r>
          </a:p>
        </p:txBody>
      </p:sp>
      <p:sp>
        <p:nvSpPr>
          <p:cNvPr id="13" name="Down Arrow 12">
            <a:extLst>
              <a:ext uri="{FF2B5EF4-FFF2-40B4-BE49-F238E27FC236}">
                <a16:creationId xmlns:a16="http://schemas.microsoft.com/office/drawing/2014/main" id="{2D8BEF9B-18C0-144B-BB74-AA1FEE7A8A88}"/>
              </a:ext>
            </a:extLst>
          </p:cNvPr>
          <p:cNvSpPr/>
          <p:nvPr/>
        </p:nvSpPr>
        <p:spPr>
          <a:xfrm>
            <a:off x="2592370" y="2914625"/>
            <a:ext cx="772998" cy="556181"/>
          </a:xfrm>
          <a:prstGeom prst="downArrow">
            <a:avLst/>
          </a:prstGeom>
          <a:noFill/>
          <a:ln>
            <a:solidFill>
              <a:srgbClr val="FF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DB5C9DAE-F080-9745-A24A-E798371DDC6B}"/>
              </a:ext>
            </a:extLst>
          </p:cNvPr>
          <p:cNvSpPr/>
          <p:nvPr/>
        </p:nvSpPr>
        <p:spPr>
          <a:xfrm>
            <a:off x="4986779" y="1300900"/>
            <a:ext cx="1536569" cy="113121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Identify specific evaluation criteria</a:t>
            </a:r>
          </a:p>
        </p:txBody>
      </p:sp>
      <p:sp>
        <p:nvSpPr>
          <p:cNvPr id="16" name="Rounded Rectangle 15">
            <a:extLst>
              <a:ext uri="{FF2B5EF4-FFF2-40B4-BE49-F238E27FC236}">
                <a16:creationId xmlns:a16="http://schemas.microsoft.com/office/drawing/2014/main" id="{707E6FD9-AB03-5C4D-9A37-CD8A05EF46B2}"/>
              </a:ext>
            </a:extLst>
          </p:cNvPr>
          <p:cNvSpPr/>
          <p:nvPr/>
        </p:nvSpPr>
        <p:spPr>
          <a:xfrm>
            <a:off x="6839146" y="1300900"/>
            <a:ext cx="1536569" cy="113121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Assign mathematical relationships to evaluation criteria</a:t>
            </a:r>
          </a:p>
        </p:txBody>
      </p:sp>
      <p:sp>
        <p:nvSpPr>
          <p:cNvPr id="17" name="Rounded Rectangle 16">
            <a:extLst>
              <a:ext uri="{FF2B5EF4-FFF2-40B4-BE49-F238E27FC236}">
                <a16:creationId xmlns:a16="http://schemas.microsoft.com/office/drawing/2014/main" id="{708F83BA-68CA-E941-8BE0-EC691CB9A04F}"/>
              </a:ext>
            </a:extLst>
          </p:cNvPr>
          <p:cNvSpPr/>
          <p:nvPr/>
        </p:nvSpPr>
        <p:spPr>
          <a:xfrm>
            <a:off x="6839146" y="2545467"/>
            <a:ext cx="1536569" cy="113121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Identify relevant variables</a:t>
            </a:r>
          </a:p>
        </p:txBody>
      </p:sp>
      <p:sp>
        <p:nvSpPr>
          <p:cNvPr id="18" name="Rounded Rectangle 17">
            <a:extLst>
              <a:ext uri="{FF2B5EF4-FFF2-40B4-BE49-F238E27FC236}">
                <a16:creationId xmlns:a16="http://schemas.microsoft.com/office/drawing/2014/main" id="{4DD5F3D1-1C1D-614B-A007-D2F03BD645F5}"/>
              </a:ext>
            </a:extLst>
          </p:cNvPr>
          <p:cNvSpPr/>
          <p:nvPr/>
        </p:nvSpPr>
        <p:spPr>
          <a:xfrm>
            <a:off x="4986779" y="2545467"/>
            <a:ext cx="1536569" cy="113121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Decompose variables (as required)</a:t>
            </a:r>
          </a:p>
        </p:txBody>
      </p:sp>
      <p:sp>
        <p:nvSpPr>
          <p:cNvPr id="19" name="Rounded Rectangle 18">
            <a:extLst>
              <a:ext uri="{FF2B5EF4-FFF2-40B4-BE49-F238E27FC236}">
                <a16:creationId xmlns:a16="http://schemas.microsoft.com/office/drawing/2014/main" id="{AFB4DBF7-3223-C047-830E-328E2E6BEC5D}"/>
              </a:ext>
            </a:extLst>
          </p:cNvPr>
          <p:cNvSpPr/>
          <p:nvPr/>
        </p:nvSpPr>
        <p:spPr>
          <a:xfrm>
            <a:off x="5883896" y="3790034"/>
            <a:ext cx="1536569" cy="105580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Link variables</a:t>
            </a:r>
          </a:p>
        </p:txBody>
      </p:sp>
      <p:cxnSp>
        <p:nvCxnSpPr>
          <p:cNvPr id="23" name="Straight Arrow Connector 22">
            <a:extLst>
              <a:ext uri="{FF2B5EF4-FFF2-40B4-BE49-F238E27FC236}">
                <a16:creationId xmlns:a16="http://schemas.microsoft.com/office/drawing/2014/main" id="{0B475726-A9C7-3944-A2DD-53AEF7F038B2}"/>
              </a:ext>
            </a:extLst>
          </p:cNvPr>
          <p:cNvCxnSpPr>
            <a:stCxn id="15" idx="3"/>
            <a:endCxn id="16" idx="1"/>
          </p:cNvCxnSpPr>
          <p:nvPr/>
        </p:nvCxnSpPr>
        <p:spPr>
          <a:xfrm>
            <a:off x="6523348" y="1866509"/>
            <a:ext cx="31579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CE8BFF4B-BA95-EC4F-9790-07C1062DB94F}"/>
              </a:ext>
            </a:extLst>
          </p:cNvPr>
          <p:cNvCxnSpPr>
            <a:stCxn id="16" idx="3"/>
            <a:endCxn id="17" idx="3"/>
          </p:cNvCxnSpPr>
          <p:nvPr/>
        </p:nvCxnSpPr>
        <p:spPr>
          <a:xfrm>
            <a:off x="8375715" y="1866509"/>
            <a:ext cx="12700" cy="1244567"/>
          </a:xfrm>
          <a:prstGeom prst="curvedConnector3">
            <a:avLst>
              <a:gd name="adj1" fmla="val 180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345E179D-5CB6-0840-9971-A5502240FCF6}"/>
              </a:ext>
            </a:extLst>
          </p:cNvPr>
          <p:cNvCxnSpPr>
            <a:stCxn id="18" idx="1"/>
            <a:endCxn id="19" idx="1"/>
          </p:cNvCxnSpPr>
          <p:nvPr/>
        </p:nvCxnSpPr>
        <p:spPr>
          <a:xfrm rot="10800000" flipH="1" flipV="1">
            <a:off x="4986778" y="3111075"/>
            <a:ext cx="897117" cy="1206859"/>
          </a:xfrm>
          <a:prstGeom prst="curvedConnector3">
            <a:avLst>
              <a:gd name="adj1" fmla="val -2548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3D614A3-C260-774D-B0F1-F7E3EB85DB3F}"/>
              </a:ext>
            </a:extLst>
          </p:cNvPr>
          <p:cNvCxnSpPr>
            <a:stCxn id="17" idx="1"/>
            <a:endCxn id="18" idx="3"/>
          </p:cNvCxnSpPr>
          <p:nvPr/>
        </p:nvCxnSpPr>
        <p:spPr>
          <a:xfrm flipH="1">
            <a:off x="6523348" y="3111076"/>
            <a:ext cx="31579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AF5F73B-4CE2-E047-BF20-94F6C59B34C2}"/>
              </a:ext>
            </a:extLst>
          </p:cNvPr>
          <p:cNvSpPr txBox="1"/>
          <p:nvPr/>
        </p:nvSpPr>
        <p:spPr>
          <a:xfrm>
            <a:off x="4986777" y="942682"/>
            <a:ext cx="3388938" cy="369332"/>
          </a:xfrm>
          <a:prstGeom prst="rect">
            <a:avLst/>
          </a:prstGeom>
          <a:noFill/>
        </p:spPr>
        <p:txBody>
          <a:bodyPr wrap="square" rtlCol="0">
            <a:spAutoFit/>
          </a:bodyPr>
          <a:lstStyle/>
          <a:p>
            <a:pPr algn="ctr"/>
            <a:r>
              <a:rPr lang="en-US" sz="1800">
                <a:solidFill>
                  <a:srgbClr val="FFC003"/>
                </a:solidFill>
              </a:rPr>
              <a:t>“Top-Down” Approach</a:t>
            </a:r>
          </a:p>
        </p:txBody>
      </p:sp>
      <p:sp>
        <p:nvSpPr>
          <p:cNvPr id="24" name="TextBox 23">
            <a:extLst>
              <a:ext uri="{FF2B5EF4-FFF2-40B4-BE49-F238E27FC236}">
                <a16:creationId xmlns:a16="http://schemas.microsoft.com/office/drawing/2014/main" id="{43534FD9-9FAF-394E-ABEA-4DF52D21FA8B}"/>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9" name="Rectangle: Rounded Corners 38">
            <a:extLst>
              <a:ext uri="{FF2B5EF4-FFF2-40B4-BE49-F238E27FC236}">
                <a16:creationId xmlns:a16="http://schemas.microsoft.com/office/drawing/2014/main" id="{F5B8BB8B-C194-439A-A01A-68F76366A11C}"/>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0" name="Rectangle: Rounded Corners 39">
            <a:extLst>
              <a:ext uri="{FF2B5EF4-FFF2-40B4-BE49-F238E27FC236}">
                <a16:creationId xmlns:a16="http://schemas.microsoft.com/office/drawing/2014/main" id="{57D9EB4A-ACEE-41D3-BCC2-AEFC73094D93}"/>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1" name="Rectangle: Rounded Corners 40">
            <a:extLst>
              <a:ext uri="{FF2B5EF4-FFF2-40B4-BE49-F238E27FC236}">
                <a16:creationId xmlns:a16="http://schemas.microsoft.com/office/drawing/2014/main" id="{7B59B94B-DC51-49DF-BC73-E331804C1ED8}"/>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2" name="Rectangle: Rounded Corners 41">
            <a:extLst>
              <a:ext uri="{FF2B5EF4-FFF2-40B4-BE49-F238E27FC236}">
                <a16:creationId xmlns:a16="http://schemas.microsoft.com/office/drawing/2014/main" id="{A2569FC0-FE19-472D-B711-E2C961DFE631}"/>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3" name="Rectangle: Rounded Corners 42">
            <a:extLst>
              <a:ext uri="{FF2B5EF4-FFF2-40B4-BE49-F238E27FC236}">
                <a16:creationId xmlns:a16="http://schemas.microsoft.com/office/drawing/2014/main" id="{0D71FD6C-5BE3-4C9F-92F8-D0BBE2303AD7}"/>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4" name="Rectangle: Rounded Corners 43">
            <a:extLst>
              <a:ext uri="{FF2B5EF4-FFF2-40B4-BE49-F238E27FC236}">
                <a16:creationId xmlns:a16="http://schemas.microsoft.com/office/drawing/2014/main" id="{4C125BC2-8332-4DEE-BBB8-209B96D23FC2}"/>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208564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animBg="1"/>
      <p:bldP spid="16" grpId="0" animBg="1"/>
      <p:bldP spid="17" grpId="0" animBg="1"/>
      <p:bldP spid="18" grpId="0" animBg="1"/>
      <p:bldP spid="19" grpId="0" animBg="1"/>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96E3-FE25-4290-A201-A104F97D1177}"/>
              </a:ext>
            </a:extLst>
          </p:cNvPr>
          <p:cNvSpPr>
            <a:spLocks noGrp="1"/>
          </p:cNvSpPr>
          <p:nvPr>
            <p:ph type="title"/>
          </p:nvPr>
        </p:nvSpPr>
        <p:spPr/>
        <p:txBody>
          <a:bodyPr/>
          <a:lstStyle/>
          <a:p>
            <a:r>
              <a:rPr lang="en-US" sz="3200">
                <a:latin typeface="+mj-lt"/>
              </a:rPr>
              <a:t>Evaluation Criteria Definitions</a:t>
            </a:r>
          </a:p>
        </p:txBody>
      </p:sp>
      <p:sp>
        <p:nvSpPr>
          <p:cNvPr id="4" name="Slide Number Placeholder 3">
            <a:extLst>
              <a:ext uri="{FF2B5EF4-FFF2-40B4-BE49-F238E27FC236}">
                <a16:creationId xmlns:a16="http://schemas.microsoft.com/office/drawing/2014/main" id="{1D489B00-3D5E-4D14-88BE-6C485CFD5D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29</a:t>
            </a:fld>
            <a:endParaRPr lang="fr"/>
          </a:p>
        </p:txBody>
      </p:sp>
      <p:sp>
        <p:nvSpPr>
          <p:cNvPr id="10" name="TextBox 9">
            <a:extLst>
              <a:ext uri="{FF2B5EF4-FFF2-40B4-BE49-F238E27FC236}">
                <a16:creationId xmlns:a16="http://schemas.microsoft.com/office/drawing/2014/main" id="{A4BD03E6-80DF-984A-A566-D4584EB875E8}"/>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11" name="Rectangle: Rounded Corners 10">
            <a:extLst>
              <a:ext uri="{FF2B5EF4-FFF2-40B4-BE49-F238E27FC236}">
                <a16:creationId xmlns:a16="http://schemas.microsoft.com/office/drawing/2014/main" id="{FFB08A8F-51AE-47A8-A41B-0BF5E3176021}"/>
              </a:ext>
            </a:extLst>
          </p:cNvPr>
          <p:cNvSpPr/>
          <p:nvPr/>
        </p:nvSpPr>
        <p:spPr>
          <a:xfrm>
            <a:off x="1585447" y="1176754"/>
            <a:ext cx="2195906" cy="3225029"/>
          </a:xfrm>
          <a:prstGeom prst="roundRect">
            <a:avLst>
              <a:gd name="adj" fmla="val 11031"/>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ED9BB8A-B6CB-4C14-A9A4-3C53478D399A}"/>
              </a:ext>
            </a:extLst>
          </p:cNvPr>
          <p:cNvSpPr/>
          <p:nvPr/>
        </p:nvSpPr>
        <p:spPr>
          <a:xfrm>
            <a:off x="3959295" y="1174196"/>
            <a:ext cx="2195906" cy="3225029"/>
          </a:xfrm>
          <a:prstGeom prst="roundRect">
            <a:avLst>
              <a:gd name="adj" fmla="val 11031"/>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D4A544D-A3D2-4894-B4D7-C1D69D430CE4}"/>
              </a:ext>
            </a:extLst>
          </p:cNvPr>
          <p:cNvSpPr/>
          <p:nvPr/>
        </p:nvSpPr>
        <p:spPr>
          <a:xfrm>
            <a:off x="6333143" y="1174196"/>
            <a:ext cx="2195906" cy="3225029"/>
          </a:xfrm>
          <a:prstGeom prst="roundRect">
            <a:avLst>
              <a:gd name="adj" fmla="val 11031"/>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1C96879-51A5-44BD-9C7A-9BC1B213F341}"/>
              </a:ext>
            </a:extLst>
          </p:cNvPr>
          <p:cNvSpPr/>
          <p:nvPr/>
        </p:nvSpPr>
        <p:spPr>
          <a:xfrm>
            <a:off x="1665873" y="1252947"/>
            <a:ext cx="2035055" cy="515639"/>
          </a:xfrm>
          <a:prstGeom prst="roundRect">
            <a:avLst>
              <a:gd name="adj" fmla="val 393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Population Cumulative Time Savings</a:t>
            </a:r>
          </a:p>
        </p:txBody>
      </p:sp>
      <p:sp>
        <p:nvSpPr>
          <p:cNvPr id="17" name="Rectangle: Rounded Corners 16">
            <a:extLst>
              <a:ext uri="{FF2B5EF4-FFF2-40B4-BE49-F238E27FC236}">
                <a16:creationId xmlns:a16="http://schemas.microsoft.com/office/drawing/2014/main" id="{4C94A12F-E0CA-42BD-ADAF-7C1E7E8B6260}"/>
              </a:ext>
            </a:extLst>
          </p:cNvPr>
          <p:cNvSpPr/>
          <p:nvPr/>
        </p:nvSpPr>
        <p:spPr>
          <a:xfrm>
            <a:off x="4039720" y="1238631"/>
            <a:ext cx="2035055" cy="515639"/>
          </a:xfrm>
          <a:prstGeom prst="roundRect">
            <a:avLst>
              <a:gd name="adj" fmla="val 393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Required Average Yield per Revenue Pax Mile</a:t>
            </a:r>
          </a:p>
        </p:txBody>
      </p:sp>
      <p:sp>
        <p:nvSpPr>
          <p:cNvPr id="18" name="Rectangle: Rounded Corners 17">
            <a:extLst>
              <a:ext uri="{FF2B5EF4-FFF2-40B4-BE49-F238E27FC236}">
                <a16:creationId xmlns:a16="http://schemas.microsoft.com/office/drawing/2014/main" id="{BC12597E-0DC8-448C-A042-E267BB0F8AB2}"/>
              </a:ext>
            </a:extLst>
          </p:cNvPr>
          <p:cNvSpPr/>
          <p:nvPr/>
        </p:nvSpPr>
        <p:spPr>
          <a:xfrm>
            <a:off x="6413568" y="1252947"/>
            <a:ext cx="2035055" cy="515639"/>
          </a:xfrm>
          <a:prstGeom prst="roundRect">
            <a:avLst>
              <a:gd name="adj" fmla="val 393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Overall Societal Impact</a:t>
            </a:r>
          </a:p>
        </p:txBody>
      </p:sp>
      <p:sp>
        <p:nvSpPr>
          <p:cNvPr id="19" name="TextBox 18">
            <a:extLst>
              <a:ext uri="{FF2B5EF4-FFF2-40B4-BE49-F238E27FC236}">
                <a16:creationId xmlns:a16="http://schemas.microsoft.com/office/drawing/2014/main" id="{CCE644CB-2AE8-4F24-9585-39832B58D7C4}"/>
              </a:ext>
            </a:extLst>
          </p:cNvPr>
          <p:cNvSpPr txBox="1"/>
          <p:nvPr/>
        </p:nvSpPr>
        <p:spPr>
          <a:xfrm>
            <a:off x="1585447" y="1771647"/>
            <a:ext cx="2195906" cy="1754326"/>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200">
                <a:solidFill>
                  <a:schemeClr val="bg1"/>
                </a:solidFill>
              </a:rPr>
              <a:t>Total amount of time saved by users of UAM network</a:t>
            </a:r>
          </a:p>
          <a:p>
            <a:pPr>
              <a:buClr>
                <a:schemeClr val="bg1"/>
              </a:buClr>
            </a:pPr>
            <a:endParaRPr lang="en-US" sz="1200">
              <a:solidFill>
                <a:schemeClr val="bg1"/>
              </a:solidFill>
            </a:endParaRPr>
          </a:p>
          <a:p>
            <a:pPr marL="171450" indent="-171450">
              <a:buClr>
                <a:schemeClr val="bg1"/>
              </a:buClr>
              <a:buFont typeface="Arial" panose="020B0604020202020204" pitchFamily="34" charset="0"/>
              <a:buChar char="•"/>
            </a:pPr>
            <a:r>
              <a:rPr lang="en-US" sz="1200">
                <a:solidFill>
                  <a:schemeClr val="bg1"/>
                </a:solidFill>
              </a:rPr>
              <a:t>Assesses overall effectiveness of a UAM network</a:t>
            </a:r>
          </a:p>
          <a:p>
            <a:pPr>
              <a:buClr>
                <a:schemeClr val="bg1"/>
              </a:buClr>
            </a:pPr>
            <a:endParaRPr lang="en-US" sz="1200">
              <a:solidFill>
                <a:schemeClr val="bg1"/>
              </a:solidFill>
            </a:endParaRPr>
          </a:p>
          <a:p>
            <a:pPr marL="171450" indent="-171450">
              <a:buClr>
                <a:schemeClr val="bg1"/>
              </a:buClr>
              <a:buFont typeface="Arial" panose="020B0604020202020204" pitchFamily="34" charset="0"/>
              <a:buChar char="•"/>
            </a:pPr>
            <a:r>
              <a:rPr lang="en-US" sz="1200">
                <a:solidFill>
                  <a:schemeClr val="bg1"/>
                </a:solidFill>
              </a:rPr>
              <a:t>Comparison with existing methods of transportation</a:t>
            </a:r>
          </a:p>
        </p:txBody>
      </p:sp>
      <p:sp>
        <p:nvSpPr>
          <p:cNvPr id="20" name="TextBox 19">
            <a:extLst>
              <a:ext uri="{FF2B5EF4-FFF2-40B4-BE49-F238E27FC236}">
                <a16:creationId xmlns:a16="http://schemas.microsoft.com/office/drawing/2014/main" id="{0A913891-F468-480E-9438-0777F8E4BAAA}"/>
              </a:ext>
            </a:extLst>
          </p:cNvPr>
          <p:cNvSpPr txBox="1"/>
          <p:nvPr/>
        </p:nvSpPr>
        <p:spPr>
          <a:xfrm>
            <a:off x="3959295" y="1754270"/>
            <a:ext cx="2195906" cy="1569660"/>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200">
                <a:solidFill>
                  <a:schemeClr val="bg1"/>
                </a:solidFill>
              </a:rPr>
              <a:t>Amount an operator must charge paying passengers to break even</a:t>
            </a:r>
          </a:p>
          <a:p>
            <a:pPr marL="171450" indent="-171450">
              <a:buClr>
                <a:schemeClr val="bg1"/>
              </a:buClr>
              <a:buFont typeface="Arial" panose="020B0604020202020204" pitchFamily="34" charset="0"/>
              <a:buChar char="•"/>
            </a:pPr>
            <a:endParaRPr lang="en-US" sz="1200">
              <a:solidFill>
                <a:schemeClr val="bg1"/>
              </a:solidFill>
            </a:endParaRPr>
          </a:p>
          <a:p>
            <a:pPr marL="171450" indent="-171450">
              <a:buClr>
                <a:schemeClr val="bg1"/>
              </a:buClr>
              <a:buFont typeface="Arial" panose="020B0604020202020204" pitchFamily="34" charset="0"/>
              <a:buChar char="•"/>
            </a:pPr>
            <a:r>
              <a:rPr lang="en-US" sz="1200">
                <a:solidFill>
                  <a:schemeClr val="bg1"/>
                </a:solidFill>
              </a:rPr>
              <a:t>Assesses affordability, especially from customer perspective</a:t>
            </a:r>
          </a:p>
          <a:p>
            <a:pPr>
              <a:buClr>
                <a:schemeClr val="bg1"/>
              </a:buClr>
            </a:pPr>
            <a:endParaRPr lang="en-US" sz="1200">
              <a:solidFill>
                <a:schemeClr val="bg1"/>
              </a:solidFill>
            </a:endParaRPr>
          </a:p>
        </p:txBody>
      </p:sp>
      <p:sp>
        <p:nvSpPr>
          <p:cNvPr id="21" name="TextBox 20">
            <a:extLst>
              <a:ext uri="{FF2B5EF4-FFF2-40B4-BE49-F238E27FC236}">
                <a16:creationId xmlns:a16="http://schemas.microsoft.com/office/drawing/2014/main" id="{470B99EF-AA4D-49FD-BFF1-48DA12DCF0C0}"/>
              </a:ext>
            </a:extLst>
          </p:cNvPr>
          <p:cNvSpPr txBox="1"/>
          <p:nvPr/>
        </p:nvSpPr>
        <p:spPr>
          <a:xfrm>
            <a:off x="6333143" y="1765712"/>
            <a:ext cx="2195906" cy="1569660"/>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200">
                <a:solidFill>
                  <a:schemeClr val="bg1"/>
                </a:solidFill>
              </a:rPr>
              <a:t>Total population exposed to at least a given noise level</a:t>
            </a:r>
          </a:p>
          <a:p>
            <a:pPr marL="171450" indent="-171450">
              <a:buClr>
                <a:schemeClr val="bg1"/>
              </a:buClr>
              <a:buFont typeface="Arial" panose="020B0604020202020204" pitchFamily="34" charset="0"/>
              <a:buChar char="•"/>
            </a:pPr>
            <a:endParaRPr lang="en-US" sz="1200">
              <a:solidFill>
                <a:schemeClr val="bg1"/>
              </a:solidFill>
            </a:endParaRPr>
          </a:p>
          <a:p>
            <a:pPr marL="171450" indent="-171450">
              <a:buClr>
                <a:schemeClr val="bg1"/>
              </a:buClr>
              <a:buFont typeface="Arial" panose="020B0604020202020204" pitchFamily="34" charset="0"/>
              <a:buChar char="•"/>
            </a:pPr>
            <a:r>
              <a:rPr lang="en-US" sz="1200">
                <a:solidFill>
                  <a:schemeClr val="bg1"/>
                </a:solidFill>
              </a:rPr>
              <a:t>Assesses societal acceptability of a UAM network</a:t>
            </a:r>
          </a:p>
          <a:p>
            <a:pPr marL="171450" indent="-171450">
              <a:buClr>
                <a:schemeClr val="bg1"/>
              </a:buClr>
              <a:buFont typeface="Arial" panose="020B0604020202020204" pitchFamily="34" charset="0"/>
              <a:buChar char="•"/>
            </a:pPr>
            <a:endParaRPr lang="en-US" sz="1200">
              <a:solidFill>
                <a:schemeClr val="bg1"/>
              </a:solidFill>
            </a:endParaRPr>
          </a:p>
        </p:txBody>
      </p:sp>
      <p:sp>
        <p:nvSpPr>
          <p:cNvPr id="22" name="Rectangle: Rounded Corners 21">
            <a:extLst>
              <a:ext uri="{FF2B5EF4-FFF2-40B4-BE49-F238E27FC236}">
                <a16:creationId xmlns:a16="http://schemas.microsoft.com/office/drawing/2014/main" id="{87809F9C-F8F4-4329-805F-35FF375734AC}"/>
              </a:ext>
            </a:extLst>
          </p:cNvPr>
          <p:cNvSpPr/>
          <p:nvPr/>
        </p:nvSpPr>
        <p:spPr>
          <a:xfrm>
            <a:off x="1665873" y="3822989"/>
            <a:ext cx="2035055" cy="515639"/>
          </a:xfrm>
          <a:prstGeom prst="roundRect">
            <a:avLst>
              <a:gd name="adj" fmla="val 393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Units are </a:t>
            </a:r>
            <a:r>
              <a:rPr lang="en-US" sz="1100" i="1">
                <a:solidFill>
                  <a:schemeClr val="tx1"/>
                </a:solidFill>
              </a:rPr>
              <a:t>hours</a:t>
            </a:r>
            <a:endParaRPr lang="en-US" sz="1100">
              <a:solidFill>
                <a:schemeClr val="tx1"/>
              </a:solidFill>
            </a:endParaRPr>
          </a:p>
        </p:txBody>
      </p:sp>
      <p:sp>
        <p:nvSpPr>
          <p:cNvPr id="23" name="Rectangle: Rounded Corners 22">
            <a:extLst>
              <a:ext uri="{FF2B5EF4-FFF2-40B4-BE49-F238E27FC236}">
                <a16:creationId xmlns:a16="http://schemas.microsoft.com/office/drawing/2014/main" id="{67E7D04E-21F5-4C23-976C-1AC7B7C12D7C}"/>
              </a:ext>
            </a:extLst>
          </p:cNvPr>
          <p:cNvSpPr/>
          <p:nvPr/>
        </p:nvSpPr>
        <p:spPr>
          <a:xfrm>
            <a:off x="4039721" y="3822988"/>
            <a:ext cx="2035055" cy="515639"/>
          </a:xfrm>
          <a:prstGeom prst="roundRect">
            <a:avLst>
              <a:gd name="adj" fmla="val 393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Units are </a:t>
            </a:r>
            <a:r>
              <a:rPr lang="en-US" sz="1100" i="1">
                <a:solidFill>
                  <a:schemeClr val="tx1"/>
                </a:solidFill>
              </a:rPr>
              <a:t>cents/</a:t>
            </a:r>
            <a:r>
              <a:rPr lang="en-US" sz="1100" i="1" err="1">
                <a:solidFill>
                  <a:schemeClr val="tx1"/>
                </a:solidFill>
              </a:rPr>
              <a:t>pax</a:t>
            </a:r>
            <a:r>
              <a:rPr lang="en-US" sz="1100" i="1">
                <a:solidFill>
                  <a:schemeClr val="tx1"/>
                </a:solidFill>
              </a:rPr>
              <a:t>/mile</a:t>
            </a:r>
            <a:endParaRPr lang="en-US" sz="1100">
              <a:solidFill>
                <a:schemeClr val="tx1"/>
              </a:solidFill>
            </a:endParaRPr>
          </a:p>
        </p:txBody>
      </p:sp>
      <p:sp>
        <p:nvSpPr>
          <p:cNvPr id="24" name="Rectangle: Rounded Corners 23">
            <a:extLst>
              <a:ext uri="{FF2B5EF4-FFF2-40B4-BE49-F238E27FC236}">
                <a16:creationId xmlns:a16="http://schemas.microsoft.com/office/drawing/2014/main" id="{3077813D-3BF7-47D5-9AF1-B0A4B90E0454}"/>
              </a:ext>
            </a:extLst>
          </p:cNvPr>
          <p:cNvSpPr/>
          <p:nvPr/>
        </p:nvSpPr>
        <p:spPr>
          <a:xfrm>
            <a:off x="6413569" y="3822988"/>
            <a:ext cx="2035055" cy="515639"/>
          </a:xfrm>
          <a:prstGeom prst="roundRect">
            <a:avLst>
              <a:gd name="adj" fmla="val 393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Units are </a:t>
            </a:r>
            <a:r>
              <a:rPr lang="en-US" sz="1100" i="1">
                <a:solidFill>
                  <a:schemeClr val="tx1"/>
                </a:solidFill>
              </a:rPr>
              <a:t># people</a:t>
            </a:r>
            <a:endParaRPr lang="en-US" sz="1100">
              <a:solidFill>
                <a:schemeClr val="tx1"/>
              </a:solidFill>
            </a:endParaRPr>
          </a:p>
        </p:txBody>
      </p:sp>
      <p:sp>
        <p:nvSpPr>
          <p:cNvPr id="36" name="Rectangle: Rounded Corners 35">
            <a:extLst>
              <a:ext uri="{FF2B5EF4-FFF2-40B4-BE49-F238E27FC236}">
                <a16:creationId xmlns:a16="http://schemas.microsoft.com/office/drawing/2014/main" id="{6DC2EDE9-5D3F-4E8A-AFFC-1F7896718042}"/>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7" name="Rectangle: Rounded Corners 36">
            <a:extLst>
              <a:ext uri="{FF2B5EF4-FFF2-40B4-BE49-F238E27FC236}">
                <a16:creationId xmlns:a16="http://schemas.microsoft.com/office/drawing/2014/main" id="{0069D53C-2496-4093-9D08-3043C785FB4A}"/>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8" name="Rectangle: Rounded Corners 37">
            <a:extLst>
              <a:ext uri="{FF2B5EF4-FFF2-40B4-BE49-F238E27FC236}">
                <a16:creationId xmlns:a16="http://schemas.microsoft.com/office/drawing/2014/main" id="{6506253C-4CE8-4A06-8600-D3866DE49BA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9" name="Rectangle: Rounded Corners 38">
            <a:extLst>
              <a:ext uri="{FF2B5EF4-FFF2-40B4-BE49-F238E27FC236}">
                <a16:creationId xmlns:a16="http://schemas.microsoft.com/office/drawing/2014/main" id="{D8739F1E-886C-4F40-8B29-F89142B04E72}"/>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0" name="Rectangle: Rounded Corners 39">
            <a:extLst>
              <a:ext uri="{FF2B5EF4-FFF2-40B4-BE49-F238E27FC236}">
                <a16:creationId xmlns:a16="http://schemas.microsoft.com/office/drawing/2014/main" id="{364D7DB8-6B7B-4A90-A755-7701BBF0E561}"/>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1" name="Rectangle: Rounded Corners 40">
            <a:extLst>
              <a:ext uri="{FF2B5EF4-FFF2-40B4-BE49-F238E27FC236}">
                <a16:creationId xmlns:a16="http://schemas.microsoft.com/office/drawing/2014/main" id="{BED1996F-B217-4A89-A8E5-BC84434E4890}"/>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366701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 grpId="0" animBg="1"/>
      <p:bldP spid="17" grpId="0" animBg="1"/>
      <p:bldP spid="18" grpId="0" animBg="1"/>
      <p:bldP spid="19" grpId="0"/>
      <p:bldP spid="20" grpId="0"/>
      <p:bldP spid="21" grpId="0"/>
      <p:bldP spid="22" grpId="0" animBg="1"/>
      <p:bldP spid="23"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D58C-C866-49D9-AFF4-D5976CB30A9F}"/>
              </a:ext>
            </a:extLst>
          </p:cNvPr>
          <p:cNvSpPr>
            <a:spLocks noGrp="1"/>
          </p:cNvSpPr>
          <p:nvPr>
            <p:ph type="title"/>
          </p:nvPr>
        </p:nvSpPr>
        <p:spPr>
          <a:xfrm>
            <a:off x="3139" y="106204"/>
            <a:ext cx="9142298" cy="994200"/>
          </a:xfrm>
        </p:spPr>
        <p:txBody>
          <a:bodyPr/>
          <a:lstStyle/>
          <a:p>
            <a:pPr algn="ctr"/>
            <a:r>
              <a:rPr lang="en-US" sz="3600">
                <a:latin typeface="+mj-lt"/>
              </a:rPr>
              <a:t>Table of Contents</a:t>
            </a:r>
            <a:endParaRPr lang="en-US" sz="4800"/>
          </a:p>
        </p:txBody>
      </p:sp>
      <p:sp>
        <p:nvSpPr>
          <p:cNvPr id="9" name="Slide Number Placeholder 8">
            <a:extLst>
              <a:ext uri="{FF2B5EF4-FFF2-40B4-BE49-F238E27FC236}">
                <a16:creationId xmlns:a16="http://schemas.microsoft.com/office/drawing/2014/main" id="{361BCE4B-5288-4DB9-BEC5-9F4CDAC6D70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3</a:t>
            </a:fld>
            <a:endParaRPr lang="fr"/>
          </a:p>
        </p:txBody>
      </p:sp>
      <p:sp>
        <p:nvSpPr>
          <p:cNvPr id="10" name="Rectangle: Rounded Corners 9">
            <a:extLst>
              <a:ext uri="{FF2B5EF4-FFF2-40B4-BE49-F238E27FC236}">
                <a16:creationId xmlns:a16="http://schemas.microsoft.com/office/drawing/2014/main" id="{5007A393-A86A-43D2-8690-04A2C645AB6D}"/>
              </a:ext>
            </a:extLst>
          </p:cNvPr>
          <p:cNvSpPr/>
          <p:nvPr/>
        </p:nvSpPr>
        <p:spPr>
          <a:xfrm>
            <a:off x="3390763" y="2293039"/>
            <a:ext cx="2362473" cy="530352"/>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11" name="Rectangle: Rounded Corners 10">
            <a:extLst>
              <a:ext uri="{FF2B5EF4-FFF2-40B4-BE49-F238E27FC236}">
                <a16:creationId xmlns:a16="http://schemas.microsoft.com/office/drawing/2014/main" id="{AC0342EF-C5A3-4072-9FD1-D83985EBE99A}"/>
              </a:ext>
            </a:extLst>
          </p:cNvPr>
          <p:cNvSpPr/>
          <p:nvPr/>
        </p:nvSpPr>
        <p:spPr>
          <a:xfrm>
            <a:off x="3390763" y="2894984"/>
            <a:ext cx="2362473" cy="530352"/>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12" name="Rectangle: Rounded Corners 11">
            <a:extLst>
              <a:ext uri="{FF2B5EF4-FFF2-40B4-BE49-F238E27FC236}">
                <a16:creationId xmlns:a16="http://schemas.microsoft.com/office/drawing/2014/main" id="{F1345CD0-B54C-476D-A36E-5E69F9F033A5}"/>
              </a:ext>
            </a:extLst>
          </p:cNvPr>
          <p:cNvSpPr/>
          <p:nvPr/>
        </p:nvSpPr>
        <p:spPr>
          <a:xfrm>
            <a:off x="3390763" y="1089149"/>
            <a:ext cx="2362473" cy="530352"/>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13" name="Rectangle: Rounded Corners 12">
            <a:extLst>
              <a:ext uri="{FF2B5EF4-FFF2-40B4-BE49-F238E27FC236}">
                <a16:creationId xmlns:a16="http://schemas.microsoft.com/office/drawing/2014/main" id="{B3097349-A56D-47CA-BCA5-CDCCBD01589E}"/>
              </a:ext>
            </a:extLst>
          </p:cNvPr>
          <p:cNvSpPr/>
          <p:nvPr/>
        </p:nvSpPr>
        <p:spPr>
          <a:xfrm>
            <a:off x="3390763" y="1691094"/>
            <a:ext cx="2362473" cy="530352"/>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14" name="Rectangle: Rounded Corners 13">
            <a:extLst>
              <a:ext uri="{FF2B5EF4-FFF2-40B4-BE49-F238E27FC236}">
                <a16:creationId xmlns:a16="http://schemas.microsoft.com/office/drawing/2014/main" id="{AD026232-8EF8-4EBE-AF28-C724F1D2F944}"/>
              </a:ext>
            </a:extLst>
          </p:cNvPr>
          <p:cNvSpPr/>
          <p:nvPr/>
        </p:nvSpPr>
        <p:spPr>
          <a:xfrm>
            <a:off x="3390763" y="3496929"/>
            <a:ext cx="2362473" cy="530352"/>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15" name="Rectangle: Rounded Corners 14">
            <a:extLst>
              <a:ext uri="{FF2B5EF4-FFF2-40B4-BE49-F238E27FC236}">
                <a16:creationId xmlns:a16="http://schemas.microsoft.com/office/drawing/2014/main" id="{81E0BE74-A7DB-494F-A298-997BBB6426B3}"/>
              </a:ext>
            </a:extLst>
          </p:cNvPr>
          <p:cNvSpPr/>
          <p:nvPr/>
        </p:nvSpPr>
        <p:spPr>
          <a:xfrm>
            <a:off x="3390763" y="4098874"/>
            <a:ext cx="2362473" cy="530352"/>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416586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96E3-FE25-4290-A201-A104F97D1177}"/>
              </a:ext>
            </a:extLst>
          </p:cNvPr>
          <p:cNvSpPr>
            <a:spLocks noGrp="1"/>
          </p:cNvSpPr>
          <p:nvPr>
            <p:ph type="title"/>
          </p:nvPr>
        </p:nvSpPr>
        <p:spPr/>
        <p:txBody>
          <a:bodyPr/>
          <a:lstStyle/>
          <a:p>
            <a:r>
              <a:rPr lang="en-US" sz="3200">
                <a:latin typeface="+mj-lt"/>
              </a:rPr>
              <a:t>Cost &amp; Time Savings</a:t>
            </a:r>
          </a:p>
        </p:txBody>
      </p:sp>
      <p:sp>
        <p:nvSpPr>
          <p:cNvPr id="4" name="Slide Number Placeholder 3">
            <a:extLst>
              <a:ext uri="{FF2B5EF4-FFF2-40B4-BE49-F238E27FC236}">
                <a16:creationId xmlns:a16="http://schemas.microsoft.com/office/drawing/2014/main" id="{1D489B00-3D5E-4D14-88BE-6C485CFD5D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30</a:t>
            </a:fld>
            <a:endParaRPr lang="f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CBFAEC5-DC67-441D-BDFE-24759AEEBE65}"/>
                  </a:ext>
                </a:extLst>
              </p:cNvPr>
              <p:cNvSpPr txBox="1"/>
              <p:nvPr/>
            </p:nvSpPr>
            <p:spPr>
              <a:xfrm>
                <a:off x="3953691" y="2903004"/>
                <a:ext cx="2660472" cy="442493"/>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FFC003"/>
                              </a:solidFill>
                              <a:latin typeface="Cambria Math" panose="02040503050406030204" pitchFamily="18" charset="0"/>
                            </a:rPr>
                          </m:ctrlPr>
                        </m:sSubPr>
                        <m:e>
                          <m:r>
                            <a:rPr lang="en-US" b="0" i="1" smtClean="0">
                              <a:solidFill>
                                <a:srgbClr val="FFC003"/>
                              </a:solidFill>
                              <a:latin typeface="Cambria Math" panose="02040503050406030204" pitchFamily="18" charset="0"/>
                            </a:rPr>
                            <m:t>𝑡</m:t>
                          </m:r>
                        </m:e>
                        <m:sub>
                          <m:r>
                            <a:rPr lang="en-US" b="0" i="1" smtClean="0">
                              <a:solidFill>
                                <a:srgbClr val="FFC003"/>
                              </a:solidFill>
                              <a:latin typeface="Cambria Math" panose="02040503050406030204" pitchFamily="18" charset="0"/>
                            </a:rPr>
                            <m:t>𝑈𝐴𝑀</m:t>
                          </m:r>
                        </m:sub>
                      </m:sSub>
                      <m:r>
                        <a:rPr lang="en-US"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𝐴𝑣𝑒𝑟𝑎𝑔𝑒</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𝑅𝑜𝑢𝑡𝑒</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𝐷𝑖𝑠𝑡𝑎𝑛𝑐𝑒</m:t>
                          </m:r>
                        </m:num>
                        <m:den>
                          <m:r>
                            <a:rPr lang="en-US" i="1">
                              <a:solidFill>
                                <a:schemeClr val="bg1"/>
                              </a:solidFill>
                              <a:latin typeface="Cambria Math" panose="02040503050406030204" pitchFamily="18" charset="0"/>
                            </a:rPr>
                            <m:t>𝐴𝑣𝑒𝑟𝑎𝑔𝑒</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𝑈𝐴𝑀</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𝑆𝑝𝑒𝑒𝑑</m:t>
                          </m:r>
                        </m:den>
                      </m:f>
                      <m:r>
                        <a:rPr lang="en-US" i="1">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26" name="TextBox 25">
                <a:extLst>
                  <a:ext uri="{FF2B5EF4-FFF2-40B4-BE49-F238E27FC236}">
                    <a16:creationId xmlns:a16="http://schemas.microsoft.com/office/drawing/2014/main" id="{ACBFAEC5-DC67-441D-BDFE-24759AEEBE65}"/>
                  </a:ext>
                </a:extLst>
              </p:cNvPr>
              <p:cNvSpPr txBox="1">
                <a:spLocks noRot="1" noChangeAspect="1" noMove="1" noResize="1" noEditPoints="1" noAdjustHandles="1" noChangeArrowheads="1" noChangeShapeType="1" noTextEdit="1"/>
              </p:cNvSpPr>
              <p:nvPr/>
            </p:nvSpPr>
            <p:spPr>
              <a:xfrm>
                <a:off x="3953691" y="2903004"/>
                <a:ext cx="2660472" cy="442493"/>
              </a:xfrm>
              <a:prstGeom prst="rect">
                <a:avLst/>
              </a:prstGeom>
              <a:blipFill>
                <a:blip r:embed="rId3"/>
                <a:stretch>
                  <a:fillRect l="-1835" t="-2740" b="-1643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9921F99B-3F79-4603-A182-F525EA3BA89E}"/>
                  </a:ext>
                </a:extLst>
              </p:cNvPr>
              <p:cNvSpPr/>
              <p:nvPr/>
            </p:nvSpPr>
            <p:spPr>
              <a:xfrm>
                <a:off x="2257679" y="2193186"/>
                <a:ext cx="5920034" cy="662744"/>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solidFill>
                    <a:schemeClr val="tx1"/>
                  </a:solidFill>
                </a:endParaRPr>
              </a:p>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m:t>
                      </m:r>
                      <m:nary>
                        <m:naryPr>
                          <m:chr m:val="∑"/>
                          <m:subHide m:val="on"/>
                          <m:supHide m:val="on"/>
                          <m:ctrlPr>
                            <a:rPr lang="en-US" i="1" smtClean="0">
                              <a:solidFill>
                                <a:schemeClr val="tx1"/>
                              </a:solidFill>
                              <a:latin typeface="Cambria Math" panose="02040503050406030204" pitchFamily="18" charset="0"/>
                            </a:rPr>
                          </m:ctrlPr>
                        </m:naryPr>
                        <m:sub/>
                        <m:sup/>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𝑐𝑜𝑛𝑣𝑒𝑛𝑡𝑖𝑜𝑛𝑎𝑙</m:t>
                              </m:r>
                            </m:sub>
                          </m:sSub>
                        </m:e>
                      </m:nary>
                      <m:r>
                        <a:rPr lang="en-US" i="1">
                          <a:solidFill>
                            <a:schemeClr val="tx1"/>
                          </a:solidFill>
                          <a:latin typeface="Cambria Math" panose="02040503050406030204" pitchFamily="18" charset="0"/>
                        </a:rPr>
                        <m:t>−</m:t>
                      </m:r>
                      <m:nary>
                        <m:naryPr>
                          <m:chr m:val="∑"/>
                          <m:subHide m:val="on"/>
                          <m:supHide m:val="on"/>
                          <m:ctrlPr>
                            <a:rPr lang="en-US" i="1" smtClean="0">
                              <a:solidFill>
                                <a:schemeClr val="tx1"/>
                              </a:solidFill>
                              <a:latin typeface="Cambria Math" panose="02040503050406030204" pitchFamily="18" charset="0"/>
                            </a:rPr>
                          </m:ctrlPr>
                        </m:naryPr>
                        <m:sub/>
                        <m:sup/>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𝑈𝐴𝑀</m:t>
                              </m:r>
                            </m:sub>
                          </m:sSub>
                        </m:e>
                      </m:nary>
                    </m:oMath>
                  </m:oMathPara>
                </a14:m>
                <a:endParaRPr lang="en-US">
                  <a:solidFill>
                    <a:schemeClr val="tx1"/>
                  </a:solidFill>
                </a:endParaRPr>
              </a:p>
            </p:txBody>
          </p:sp>
        </mc:Choice>
        <mc:Fallback xmlns="">
          <p:sp>
            <p:nvSpPr>
              <p:cNvPr id="10" name="Rectangle: Rounded Corners 9">
                <a:extLst>
                  <a:ext uri="{FF2B5EF4-FFF2-40B4-BE49-F238E27FC236}">
                    <a16:creationId xmlns:a16="http://schemas.microsoft.com/office/drawing/2014/main" id="{9921F99B-3F79-4603-A182-F525EA3BA89E}"/>
                  </a:ext>
                </a:extLst>
              </p:cNvPr>
              <p:cNvSpPr>
                <a:spLocks noRot="1" noChangeAspect="1" noMove="1" noResize="1" noEditPoints="1" noAdjustHandles="1" noChangeArrowheads="1" noChangeShapeType="1" noTextEdit="1"/>
              </p:cNvSpPr>
              <p:nvPr/>
            </p:nvSpPr>
            <p:spPr>
              <a:xfrm>
                <a:off x="2257679" y="2193186"/>
                <a:ext cx="5920034" cy="662744"/>
              </a:xfrm>
              <a:prstGeom prst="roundRect">
                <a:avLst/>
              </a:prstGeom>
              <a:blipFill>
                <a:blip r:embed="rId4"/>
                <a:stretch>
                  <a:fillRect t="-96396" b="-151351"/>
                </a:stretch>
              </a:blipFill>
              <a:ln w="19050">
                <a:solidFill>
                  <a:schemeClr val="tx1"/>
                </a:solidFill>
              </a:ln>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3812716B-76F0-4EC3-9541-063A2DE69285}"/>
              </a:ext>
            </a:extLst>
          </p:cNvPr>
          <p:cNvSpPr/>
          <p:nvPr/>
        </p:nvSpPr>
        <p:spPr>
          <a:xfrm>
            <a:off x="1549021" y="4029244"/>
            <a:ext cx="1152555" cy="50691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Region of Operation</a:t>
            </a:r>
          </a:p>
        </p:txBody>
      </p:sp>
      <p:sp>
        <p:nvSpPr>
          <p:cNvPr id="42" name="Rectangle: Rounded Corners 41">
            <a:extLst>
              <a:ext uri="{FF2B5EF4-FFF2-40B4-BE49-F238E27FC236}">
                <a16:creationId xmlns:a16="http://schemas.microsoft.com/office/drawing/2014/main" id="{57B1F0F5-3A6C-41F7-9C21-7F17BAE760D3}"/>
              </a:ext>
            </a:extLst>
          </p:cNvPr>
          <p:cNvSpPr/>
          <p:nvPr/>
        </p:nvSpPr>
        <p:spPr>
          <a:xfrm>
            <a:off x="2804950" y="4029244"/>
            <a:ext cx="1152555" cy="50691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Origin</a:t>
            </a:r>
          </a:p>
        </p:txBody>
      </p:sp>
      <p:sp>
        <p:nvSpPr>
          <p:cNvPr id="44" name="Rectangle: Rounded Corners 43">
            <a:extLst>
              <a:ext uri="{FF2B5EF4-FFF2-40B4-BE49-F238E27FC236}">
                <a16:creationId xmlns:a16="http://schemas.microsoft.com/office/drawing/2014/main" id="{E29B503A-4335-4E9F-B238-0987C2392F3A}"/>
              </a:ext>
            </a:extLst>
          </p:cNvPr>
          <p:cNvSpPr/>
          <p:nvPr/>
        </p:nvSpPr>
        <p:spPr>
          <a:xfrm>
            <a:off x="4067711" y="4031239"/>
            <a:ext cx="1152555" cy="5029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Destination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099CCB-5B26-4A69-8D36-7ADF5A5B9382}"/>
                  </a:ext>
                </a:extLst>
              </p:cNvPr>
              <p:cNvSpPr txBox="1"/>
              <p:nvPr/>
            </p:nvSpPr>
            <p:spPr>
              <a:xfrm>
                <a:off x="1549021" y="3704748"/>
                <a:ext cx="3671245" cy="307777"/>
              </a:xfrm>
              <a:prstGeom prst="rect">
                <a:avLst/>
              </a:prstGeom>
              <a:noFill/>
            </p:spPr>
            <p:txBody>
              <a:bodyPr wrap="square" rtlCol="0">
                <a:spAutoFit/>
              </a:bodyPr>
              <a:lstStyle/>
              <a:p>
                <a:pPr algn="ctr"/>
                <a:r>
                  <a:rPr lang="en-US">
                    <a:solidFill>
                      <a:schemeClr val="bg1"/>
                    </a:solidFill>
                  </a:rPr>
                  <a:t>Average Route Distance </a:t>
                </a:r>
                <a14:m>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17" name="TextBox 16">
                <a:extLst>
                  <a:ext uri="{FF2B5EF4-FFF2-40B4-BE49-F238E27FC236}">
                    <a16:creationId xmlns:a16="http://schemas.microsoft.com/office/drawing/2014/main" id="{DF099CCB-5B26-4A69-8D36-7ADF5A5B9382}"/>
                  </a:ext>
                </a:extLst>
              </p:cNvPr>
              <p:cNvSpPr txBox="1">
                <a:spLocks noRot="1" noChangeAspect="1" noMove="1" noResize="1" noEditPoints="1" noAdjustHandles="1" noChangeArrowheads="1" noChangeShapeType="1" noTextEdit="1"/>
              </p:cNvSpPr>
              <p:nvPr/>
            </p:nvSpPr>
            <p:spPr>
              <a:xfrm>
                <a:off x="1549021" y="3704748"/>
                <a:ext cx="3671245" cy="307777"/>
              </a:xfrm>
              <a:prstGeom prst="rect">
                <a:avLst/>
              </a:prstGeom>
              <a:blipFill>
                <a:blip r:embed="rId5"/>
                <a:stretch>
                  <a:fillRect t="-4000" b="-20000"/>
                </a:stretch>
              </a:blipFill>
            </p:spPr>
            <p:txBody>
              <a:bodyPr/>
              <a:lstStyle/>
              <a:p>
                <a:r>
                  <a:rPr lang="en-US">
                    <a:noFill/>
                  </a:rPr>
                  <a:t> </a:t>
                </a:r>
              </a:p>
            </p:txBody>
          </p:sp>
        </mc:Fallback>
      </mc:AlternateContent>
      <p:sp>
        <p:nvSpPr>
          <p:cNvPr id="46" name="Rectangle: Rounded Corners 45">
            <a:extLst>
              <a:ext uri="{FF2B5EF4-FFF2-40B4-BE49-F238E27FC236}">
                <a16:creationId xmlns:a16="http://schemas.microsoft.com/office/drawing/2014/main" id="{DC0A72E6-1F3C-4E13-A3F4-EA3AFB392B19}"/>
              </a:ext>
            </a:extLst>
          </p:cNvPr>
          <p:cNvSpPr/>
          <p:nvPr/>
        </p:nvSpPr>
        <p:spPr>
          <a:xfrm>
            <a:off x="5894583" y="4033849"/>
            <a:ext cx="1439160" cy="5029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Vehicle Characteristics</a:t>
            </a:r>
          </a:p>
        </p:txBody>
      </p:sp>
      <p:sp>
        <p:nvSpPr>
          <p:cNvPr id="47" name="Rectangle: Rounded Corners 46">
            <a:extLst>
              <a:ext uri="{FF2B5EF4-FFF2-40B4-BE49-F238E27FC236}">
                <a16:creationId xmlns:a16="http://schemas.microsoft.com/office/drawing/2014/main" id="{02327947-BED6-491A-B9C4-F59819FA3A56}"/>
              </a:ext>
            </a:extLst>
          </p:cNvPr>
          <p:cNvSpPr/>
          <p:nvPr/>
        </p:nvSpPr>
        <p:spPr>
          <a:xfrm>
            <a:off x="7458132" y="4033849"/>
            <a:ext cx="1439160" cy="5029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C003"/>
                </a:solidFill>
              </a:rPr>
              <a:t>Mission Profile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20BA5AB-B824-4DA5-8DE0-0136FD264EEE}"/>
                  </a:ext>
                </a:extLst>
              </p:cNvPr>
              <p:cNvSpPr txBox="1"/>
              <p:nvPr/>
            </p:nvSpPr>
            <p:spPr>
              <a:xfrm>
                <a:off x="5894583" y="3704134"/>
                <a:ext cx="3002709" cy="307777"/>
              </a:xfrm>
              <a:prstGeom prst="rect">
                <a:avLst/>
              </a:prstGeom>
              <a:noFill/>
            </p:spPr>
            <p:txBody>
              <a:bodyPr wrap="square" rtlCol="0">
                <a:spAutoFit/>
              </a:bodyPr>
              <a:lstStyle/>
              <a:p>
                <a:pPr algn="ctr"/>
                <a:r>
                  <a:rPr lang="en-US">
                    <a:solidFill>
                      <a:schemeClr val="bg1"/>
                    </a:solidFill>
                  </a:rPr>
                  <a:t>Average UAM Speed </a:t>
                </a:r>
                <a14:m>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8" name="TextBox 47">
                <a:extLst>
                  <a:ext uri="{FF2B5EF4-FFF2-40B4-BE49-F238E27FC236}">
                    <a16:creationId xmlns:a16="http://schemas.microsoft.com/office/drawing/2014/main" id="{320BA5AB-B824-4DA5-8DE0-0136FD264EEE}"/>
                  </a:ext>
                </a:extLst>
              </p:cNvPr>
              <p:cNvSpPr txBox="1">
                <a:spLocks noRot="1" noChangeAspect="1" noMove="1" noResize="1" noEditPoints="1" noAdjustHandles="1" noChangeArrowheads="1" noChangeShapeType="1" noTextEdit="1"/>
              </p:cNvSpPr>
              <p:nvPr/>
            </p:nvSpPr>
            <p:spPr>
              <a:xfrm>
                <a:off x="5894583" y="3704134"/>
                <a:ext cx="3002709" cy="307777"/>
              </a:xfrm>
              <a:prstGeom prst="rect">
                <a:avLst/>
              </a:prstGeom>
              <a:blipFill>
                <a:blip r:embed="rId6"/>
                <a:stretch>
                  <a:fillRect t="-4000" b="-20000"/>
                </a:stretch>
              </a:blipFill>
            </p:spPr>
            <p:txBody>
              <a:bodyPr/>
              <a:lstStyle/>
              <a:p>
                <a:r>
                  <a:rPr lang="en-US">
                    <a:noFill/>
                  </a:rPr>
                  <a:t> </a:t>
                </a:r>
              </a:p>
            </p:txBody>
          </p:sp>
        </mc:Fallback>
      </mc:AlternateContent>
      <p:cxnSp>
        <p:nvCxnSpPr>
          <p:cNvPr id="22" name="Connector: Elbow 21">
            <a:extLst>
              <a:ext uri="{FF2B5EF4-FFF2-40B4-BE49-F238E27FC236}">
                <a16:creationId xmlns:a16="http://schemas.microsoft.com/office/drawing/2014/main" id="{0C253ABB-7763-4A34-A9B6-9628E1962F29}"/>
              </a:ext>
            </a:extLst>
          </p:cNvPr>
          <p:cNvCxnSpPr>
            <a:stCxn id="26" idx="2"/>
            <a:endCxn id="17" idx="0"/>
          </p:cNvCxnSpPr>
          <p:nvPr/>
        </p:nvCxnSpPr>
        <p:spPr>
          <a:xfrm rot="5400000">
            <a:off x="4154661" y="2575481"/>
            <a:ext cx="359251" cy="189928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EB21456-A226-41BF-AC69-98B3C162C999}"/>
              </a:ext>
            </a:extLst>
          </p:cNvPr>
          <p:cNvCxnSpPr>
            <a:stCxn id="26" idx="2"/>
            <a:endCxn id="48" idx="0"/>
          </p:cNvCxnSpPr>
          <p:nvPr/>
        </p:nvCxnSpPr>
        <p:spPr>
          <a:xfrm rot="16200000" flipH="1">
            <a:off x="6160614" y="2468809"/>
            <a:ext cx="358637" cy="2112011"/>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718AE5-ECF1-4D02-93AE-9A984854F6DA}"/>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9" name="Rectangle: Rounded Corners 38">
            <a:extLst>
              <a:ext uri="{FF2B5EF4-FFF2-40B4-BE49-F238E27FC236}">
                <a16:creationId xmlns:a16="http://schemas.microsoft.com/office/drawing/2014/main" id="{E5931557-FA43-401D-A90C-4C6124131461}"/>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0" name="Rectangle: Rounded Corners 39">
            <a:extLst>
              <a:ext uri="{FF2B5EF4-FFF2-40B4-BE49-F238E27FC236}">
                <a16:creationId xmlns:a16="http://schemas.microsoft.com/office/drawing/2014/main" id="{973D39E6-F694-4BED-B489-FF580E989E40}"/>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1" name="Rectangle: Rounded Corners 40">
            <a:extLst>
              <a:ext uri="{FF2B5EF4-FFF2-40B4-BE49-F238E27FC236}">
                <a16:creationId xmlns:a16="http://schemas.microsoft.com/office/drawing/2014/main" id="{BA9F352C-8B73-465D-811D-CA8073A5F893}"/>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3" name="Rectangle: Rounded Corners 42">
            <a:extLst>
              <a:ext uri="{FF2B5EF4-FFF2-40B4-BE49-F238E27FC236}">
                <a16:creationId xmlns:a16="http://schemas.microsoft.com/office/drawing/2014/main" id="{8F094907-0B98-45DC-BD94-199A49A9674B}"/>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5" name="Rectangle: Rounded Corners 44">
            <a:extLst>
              <a:ext uri="{FF2B5EF4-FFF2-40B4-BE49-F238E27FC236}">
                <a16:creationId xmlns:a16="http://schemas.microsoft.com/office/drawing/2014/main" id="{5C734FB8-6875-4A30-8F3D-C929AE8B5084}"/>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9" name="Rectangle: Rounded Corners 48">
            <a:extLst>
              <a:ext uri="{FF2B5EF4-FFF2-40B4-BE49-F238E27FC236}">
                <a16:creationId xmlns:a16="http://schemas.microsoft.com/office/drawing/2014/main" id="{9A09BE8D-17D3-4AD4-A002-4CC151DC2611}"/>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mc:AlternateContent xmlns:mc="http://schemas.openxmlformats.org/markup-compatibility/2006" xmlns:a14="http://schemas.microsoft.com/office/drawing/2010/main">
        <mc:Choice Requires="a14">
          <p:sp>
            <p:nvSpPr>
              <p:cNvPr id="23" name="Rectangle : coins arrondis 9">
                <a:extLst>
                  <a:ext uri="{FF2B5EF4-FFF2-40B4-BE49-F238E27FC236}">
                    <a16:creationId xmlns:a16="http://schemas.microsoft.com/office/drawing/2014/main" id="{A9D82889-AF88-4F45-B798-93E9D13411B1}"/>
                  </a:ext>
                </a:extLst>
              </p:cNvPr>
              <p:cNvSpPr/>
              <p:nvPr/>
            </p:nvSpPr>
            <p:spPr>
              <a:xfrm>
                <a:off x="2257679" y="1214396"/>
                <a:ext cx="5920033" cy="662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sz="160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m:t>
                          </m:r>
                        </m:num>
                        <m:den>
                          <m:r>
                            <a:rPr lang="en-US" sz="1600" b="0" i="1" smtClean="0">
                              <a:solidFill>
                                <a:schemeClr val="tx1"/>
                              </a:solidFill>
                              <a:latin typeface="Cambria Math" panose="02040503050406030204" pitchFamily="18" charset="0"/>
                            </a:rPr>
                            <m:t>𝑅𝑃𝑀</m:t>
                          </m:r>
                        </m:den>
                      </m:f>
                      <m:r>
                        <a:rPr lang="en-US" sz="1600" b="0" i="1" smtClean="0">
                          <a:solidFill>
                            <a:schemeClr val="tx1"/>
                          </a:solidFill>
                          <a:latin typeface="Cambria Math" panose="02040503050406030204" pitchFamily="18" charset="0"/>
                        </a:rPr>
                        <m:t>=</m:t>
                      </m:r>
                      <m:f>
                        <m:fPr>
                          <m:ctrlPr>
                            <a:rPr lang="en-US" sz="160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𝑇𝑜𝑡𝑎𝑙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𝑂𝑝𝑒𝑟𝑎𝑡𝑖𝑛𝑔</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𝐶𝑜𝑠𝑡</m:t>
                          </m:r>
                        </m:num>
                        <m:den>
                          <m:r>
                            <a:rPr lang="fr-FR" sz="1600" b="0" i="1" smtClean="0">
                              <a:solidFill>
                                <a:schemeClr val="tx1"/>
                              </a:solidFill>
                              <a:latin typeface="Cambria Math" panose="02040503050406030204" pitchFamily="18" charset="0"/>
                            </a:rPr>
                            <m:t>#</m:t>
                          </m:r>
                          <m:r>
                            <a:rPr lang="fr-FR" sz="1600" b="0" i="1" smtClean="0">
                              <a:solidFill>
                                <a:schemeClr val="tx1"/>
                              </a:solidFill>
                              <a:latin typeface="Cambria Math" panose="02040503050406030204" pitchFamily="18" charset="0"/>
                            </a:rPr>
                            <m:t>𝑆𝑒𝑎𝑡𝑠</m:t>
                          </m:r>
                          <m:r>
                            <a:rPr lang="fr-FR" sz="1600" b="0" i="1" smtClean="0">
                              <a:solidFill>
                                <a:schemeClr val="tx1"/>
                              </a:solidFill>
                              <a:latin typeface="Cambria Math" panose="02040503050406030204" pitchFamily="18" charset="0"/>
                            </a:rPr>
                            <m:t>∗</m:t>
                          </m:r>
                          <m:r>
                            <a:rPr lang="fr-FR" sz="1600" b="0" i="1" smtClean="0">
                              <a:solidFill>
                                <a:schemeClr val="tx1"/>
                              </a:solidFill>
                              <a:latin typeface="Cambria Math" panose="02040503050406030204" pitchFamily="18" charset="0"/>
                            </a:rPr>
                            <m:t>𝐿𝑜𝑎𝑑</m:t>
                          </m:r>
                          <m:r>
                            <a:rPr lang="fr-FR" sz="1600" b="0" i="1" smtClean="0">
                              <a:solidFill>
                                <a:schemeClr val="tx1"/>
                              </a:solidFill>
                              <a:latin typeface="Cambria Math" panose="02040503050406030204" pitchFamily="18" charset="0"/>
                            </a:rPr>
                            <m:t> </m:t>
                          </m:r>
                          <m:r>
                            <a:rPr lang="fr-FR" sz="1600" b="0" i="1" smtClean="0">
                              <a:solidFill>
                                <a:schemeClr val="tx1"/>
                              </a:solidFill>
                              <a:latin typeface="Cambria Math" panose="02040503050406030204" pitchFamily="18" charset="0"/>
                            </a:rPr>
                            <m:t>𝐹𝑎𝑐𝑡𝑜𝑟</m:t>
                          </m:r>
                          <m:r>
                            <a:rPr lang="fr-FR"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𝐷𝑖𝑠𝑡𝑎𝑛𝑐𝑒</m:t>
                          </m:r>
                        </m:den>
                      </m:f>
                    </m:oMath>
                  </m:oMathPara>
                </a14:m>
                <a:endParaRPr lang="en-US" sz="1600"/>
              </a:p>
            </p:txBody>
          </p:sp>
        </mc:Choice>
        <mc:Fallback xmlns="">
          <p:sp>
            <p:nvSpPr>
              <p:cNvPr id="23" name="Rectangle : coins arrondis 9">
                <a:extLst>
                  <a:ext uri="{FF2B5EF4-FFF2-40B4-BE49-F238E27FC236}">
                    <a16:creationId xmlns:a16="http://schemas.microsoft.com/office/drawing/2014/main" id="{A9D82889-AF88-4F45-B798-93E9D13411B1}"/>
                  </a:ext>
                </a:extLst>
              </p:cNvPr>
              <p:cNvSpPr>
                <a:spLocks noRot="1" noChangeAspect="1" noMove="1" noResize="1" noEditPoints="1" noAdjustHandles="1" noChangeArrowheads="1" noChangeShapeType="1" noTextEdit="1"/>
              </p:cNvSpPr>
              <p:nvPr/>
            </p:nvSpPr>
            <p:spPr>
              <a:xfrm>
                <a:off x="2257679" y="1214396"/>
                <a:ext cx="5920033" cy="662744"/>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5D46003E-091E-E044-A043-134B9F1DB572}"/>
              </a:ext>
            </a:extLst>
          </p:cNvPr>
          <p:cNvSpPr txBox="1"/>
          <p:nvPr/>
        </p:nvSpPr>
        <p:spPr>
          <a:xfrm>
            <a:off x="2257679" y="1011709"/>
            <a:ext cx="1961965" cy="276999"/>
          </a:xfrm>
          <a:prstGeom prst="rect">
            <a:avLst/>
          </a:prstGeom>
          <a:noFill/>
        </p:spPr>
        <p:txBody>
          <a:bodyPr wrap="square" rtlCol="0">
            <a:spAutoFit/>
          </a:bodyPr>
          <a:lstStyle/>
          <a:p>
            <a:r>
              <a:rPr lang="en-US" sz="1200">
                <a:solidFill>
                  <a:srgbClr val="F5B209"/>
                </a:solidFill>
              </a:rPr>
              <a:t>Cost</a:t>
            </a:r>
          </a:p>
        </p:txBody>
      </p:sp>
      <p:sp>
        <p:nvSpPr>
          <p:cNvPr id="25" name="TextBox 24">
            <a:extLst>
              <a:ext uri="{FF2B5EF4-FFF2-40B4-BE49-F238E27FC236}">
                <a16:creationId xmlns:a16="http://schemas.microsoft.com/office/drawing/2014/main" id="{0251DC04-8EE8-1744-8843-8ADC6FB22B9B}"/>
              </a:ext>
            </a:extLst>
          </p:cNvPr>
          <p:cNvSpPr txBox="1"/>
          <p:nvPr/>
        </p:nvSpPr>
        <p:spPr>
          <a:xfrm>
            <a:off x="2257678" y="1984241"/>
            <a:ext cx="1961965" cy="276999"/>
          </a:xfrm>
          <a:prstGeom prst="rect">
            <a:avLst/>
          </a:prstGeom>
          <a:noFill/>
        </p:spPr>
        <p:txBody>
          <a:bodyPr wrap="square" rtlCol="0">
            <a:spAutoFit/>
          </a:bodyPr>
          <a:lstStyle/>
          <a:p>
            <a:r>
              <a:rPr lang="en-US" sz="1200">
                <a:solidFill>
                  <a:srgbClr val="F5B209"/>
                </a:solidFill>
              </a:rPr>
              <a:t>Time Savings</a:t>
            </a:r>
          </a:p>
        </p:txBody>
      </p:sp>
    </p:spTree>
    <p:extLst>
      <p:ext uri="{BB962C8B-B14F-4D97-AF65-F5344CB8AC3E}">
        <p14:creationId xmlns:p14="http://schemas.microsoft.com/office/powerpoint/2010/main" val="74748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animBg="1"/>
      <p:bldP spid="42" grpId="0" animBg="1"/>
      <p:bldP spid="44" grpId="0" animBg="1"/>
      <p:bldP spid="17" grpId="0"/>
      <p:bldP spid="46" grpId="0" animBg="1"/>
      <p:bldP spid="47" grpId="0" animBg="1"/>
      <p:bldP spid="4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96E3-FE25-4290-A201-A104F97D1177}"/>
              </a:ext>
            </a:extLst>
          </p:cNvPr>
          <p:cNvSpPr>
            <a:spLocks noGrp="1"/>
          </p:cNvSpPr>
          <p:nvPr>
            <p:ph type="title"/>
          </p:nvPr>
        </p:nvSpPr>
        <p:spPr>
          <a:xfrm>
            <a:off x="1431889" y="106204"/>
            <a:ext cx="7083600" cy="994200"/>
          </a:xfrm>
        </p:spPr>
        <p:txBody>
          <a:bodyPr/>
          <a:lstStyle/>
          <a:p>
            <a:r>
              <a:rPr lang="en-US" sz="2700">
                <a:latin typeface="+mj-lt"/>
              </a:rPr>
              <a:t>Evaluation Criteria: Societal Impact</a:t>
            </a:r>
          </a:p>
        </p:txBody>
      </p:sp>
      <p:sp>
        <p:nvSpPr>
          <p:cNvPr id="4" name="Slide Number Placeholder 3">
            <a:extLst>
              <a:ext uri="{FF2B5EF4-FFF2-40B4-BE49-F238E27FC236}">
                <a16:creationId xmlns:a16="http://schemas.microsoft.com/office/drawing/2014/main" id="{1D489B00-3D5E-4D14-88BE-6C485CFD5D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31</a:t>
            </a:fld>
            <a:endParaRPr lang="fr"/>
          </a:p>
        </p:txBody>
      </p:sp>
      <p:sp>
        <p:nvSpPr>
          <p:cNvPr id="3" name="Rounded Rectangle 2">
            <a:extLst>
              <a:ext uri="{FF2B5EF4-FFF2-40B4-BE49-F238E27FC236}">
                <a16:creationId xmlns:a16="http://schemas.microsoft.com/office/drawing/2014/main" id="{9D1E99DA-C1F8-8D4D-BC88-7BF2BEAE9115}"/>
              </a:ext>
            </a:extLst>
          </p:cNvPr>
          <p:cNvSpPr/>
          <p:nvPr/>
        </p:nvSpPr>
        <p:spPr>
          <a:xfrm>
            <a:off x="1836492" y="1336580"/>
            <a:ext cx="1750853" cy="92373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single, direct measure of societal impact</a:t>
            </a:r>
          </a:p>
        </p:txBody>
      </p:sp>
      <p:sp>
        <p:nvSpPr>
          <p:cNvPr id="10" name="TextBox 9">
            <a:extLst>
              <a:ext uri="{FF2B5EF4-FFF2-40B4-BE49-F238E27FC236}">
                <a16:creationId xmlns:a16="http://schemas.microsoft.com/office/drawing/2014/main" id="{28CC5514-2458-F446-B196-DB1DFD4D618B}"/>
              </a:ext>
            </a:extLst>
          </p:cNvPr>
          <p:cNvSpPr txBox="1"/>
          <p:nvPr/>
        </p:nvSpPr>
        <p:spPr>
          <a:xfrm>
            <a:off x="4021447" y="1305355"/>
            <a:ext cx="645032" cy="307777"/>
          </a:xfrm>
          <a:prstGeom prst="rect">
            <a:avLst/>
          </a:prstGeom>
          <a:noFill/>
        </p:spPr>
        <p:txBody>
          <a:bodyPr wrap="square" rtlCol="0">
            <a:spAutoFit/>
          </a:bodyPr>
          <a:lstStyle/>
          <a:p>
            <a:r>
              <a:rPr lang="en-US">
                <a:solidFill>
                  <a:schemeClr val="bg1"/>
                </a:solidFill>
              </a:rPr>
              <a:t>Noise</a:t>
            </a:r>
          </a:p>
        </p:txBody>
      </p:sp>
      <p:sp>
        <p:nvSpPr>
          <p:cNvPr id="13" name="TextBox 12">
            <a:extLst>
              <a:ext uri="{FF2B5EF4-FFF2-40B4-BE49-F238E27FC236}">
                <a16:creationId xmlns:a16="http://schemas.microsoft.com/office/drawing/2014/main" id="{479776A3-BD40-8F41-833A-41431464082B}"/>
              </a:ext>
            </a:extLst>
          </p:cNvPr>
          <p:cNvSpPr txBox="1"/>
          <p:nvPr/>
        </p:nvSpPr>
        <p:spPr>
          <a:xfrm>
            <a:off x="4021447" y="1648658"/>
            <a:ext cx="1045029" cy="307777"/>
          </a:xfrm>
          <a:prstGeom prst="rect">
            <a:avLst/>
          </a:prstGeom>
          <a:noFill/>
        </p:spPr>
        <p:txBody>
          <a:bodyPr wrap="square" rtlCol="0">
            <a:spAutoFit/>
          </a:bodyPr>
          <a:lstStyle/>
          <a:p>
            <a:r>
              <a:rPr lang="en-US">
                <a:solidFill>
                  <a:schemeClr val="bg1"/>
                </a:solidFill>
              </a:rPr>
              <a:t>Emissions</a:t>
            </a:r>
          </a:p>
        </p:txBody>
      </p:sp>
      <p:cxnSp>
        <p:nvCxnSpPr>
          <p:cNvPr id="15" name="Elbow Connector 14">
            <a:extLst>
              <a:ext uri="{FF2B5EF4-FFF2-40B4-BE49-F238E27FC236}">
                <a16:creationId xmlns:a16="http://schemas.microsoft.com/office/drawing/2014/main" id="{A90E39D1-1C65-B94F-8705-B9D7922DF044}"/>
              </a:ext>
            </a:extLst>
          </p:cNvPr>
          <p:cNvCxnSpPr>
            <a:cxnSpLocks/>
            <a:stCxn id="3" idx="3"/>
            <a:endCxn id="10" idx="1"/>
          </p:cNvCxnSpPr>
          <p:nvPr/>
        </p:nvCxnSpPr>
        <p:spPr>
          <a:xfrm flipV="1">
            <a:off x="3587345" y="1459244"/>
            <a:ext cx="434102" cy="339201"/>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69E1A862-2034-F646-8FDD-3C61EFA3A89D}"/>
              </a:ext>
            </a:extLst>
          </p:cNvPr>
          <p:cNvSpPr/>
          <p:nvPr/>
        </p:nvSpPr>
        <p:spPr>
          <a:xfrm>
            <a:off x="5816164" y="1156802"/>
            <a:ext cx="2940607" cy="7351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Noise is a key concern for the implementation of a UAM network</a:t>
            </a:r>
          </a:p>
        </p:txBody>
      </p:sp>
      <p:sp>
        <p:nvSpPr>
          <p:cNvPr id="24" name="TextBox 23">
            <a:extLst>
              <a:ext uri="{FF2B5EF4-FFF2-40B4-BE49-F238E27FC236}">
                <a16:creationId xmlns:a16="http://schemas.microsoft.com/office/drawing/2014/main" id="{8CBDFAF1-93D6-4A4F-A0E8-9FEA9BC72CD7}"/>
              </a:ext>
            </a:extLst>
          </p:cNvPr>
          <p:cNvSpPr txBox="1"/>
          <p:nvPr/>
        </p:nvSpPr>
        <p:spPr>
          <a:xfrm>
            <a:off x="6763952" y="2208808"/>
            <a:ext cx="1045029" cy="523220"/>
          </a:xfrm>
          <a:prstGeom prst="rect">
            <a:avLst/>
          </a:prstGeom>
          <a:noFill/>
        </p:spPr>
        <p:txBody>
          <a:bodyPr wrap="square" rtlCol="0">
            <a:spAutoFit/>
          </a:bodyPr>
          <a:lstStyle/>
          <a:p>
            <a:pPr algn="ctr"/>
            <a:r>
              <a:rPr lang="en-US">
                <a:solidFill>
                  <a:srgbClr val="FFC003"/>
                </a:solidFill>
              </a:rPr>
              <a:t>Rotational Noise</a:t>
            </a:r>
          </a:p>
        </p:txBody>
      </p:sp>
      <p:graphicFrame>
        <p:nvGraphicFramePr>
          <p:cNvPr id="30" name="Table 29">
            <a:extLst>
              <a:ext uri="{FF2B5EF4-FFF2-40B4-BE49-F238E27FC236}">
                <a16:creationId xmlns:a16="http://schemas.microsoft.com/office/drawing/2014/main" id="{745EBA09-E508-E841-B220-ED3B90EBB312}"/>
              </a:ext>
            </a:extLst>
          </p:cNvPr>
          <p:cNvGraphicFramePr>
            <a:graphicFrameLocks noGrp="1"/>
          </p:cNvGraphicFramePr>
          <p:nvPr/>
        </p:nvGraphicFramePr>
        <p:xfrm>
          <a:off x="1494999" y="2883190"/>
          <a:ext cx="3657600" cy="13716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112872145"/>
                    </a:ext>
                  </a:extLst>
                </a:gridCol>
                <a:gridCol w="1219200">
                  <a:extLst>
                    <a:ext uri="{9D8B030D-6E8A-4147-A177-3AD203B41FA5}">
                      <a16:colId xmlns:a16="http://schemas.microsoft.com/office/drawing/2014/main" val="3558423926"/>
                    </a:ext>
                  </a:extLst>
                </a:gridCol>
                <a:gridCol w="1219200">
                  <a:extLst>
                    <a:ext uri="{9D8B030D-6E8A-4147-A177-3AD203B41FA5}">
                      <a16:colId xmlns:a16="http://schemas.microsoft.com/office/drawing/2014/main" val="937922458"/>
                    </a:ext>
                  </a:extLst>
                </a:gridCol>
              </a:tblGrid>
              <a:tr h="370840">
                <a:tc>
                  <a:txBody>
                    <a:bodyPr/>
                    <a:lstStyle/>
                    <a:p>
                      <a:pPr algn="ctr"/>
                      <a:r>
                        <a:rPr lang="en-US" sz="1200" b="0">
                          <a:solidFill>
                            <a:schemeClr val="bg1"/>
                          </a:solidFill>
                        </a:rPr>
                        <a:t>Vehicle Weight</a:t>
                      </a:r>
                    </a:p>
                  </a:txBody>
                  <a:tcPr>
                    <a:lnL w="12700" cap="flat" cmpd="sng" algn="ctr">
                      <a:solidFill>
                        <a:srgbClr val="FFC003"/>
                      </a:solidFill>
                      <a:prstDash val="solid"/>
                      <a:round/>
                      <a:headEnd type="none" w="med" len="med"/>
                      <a:tailEnd type="none" w="med" len="med"/>
                    </a:lnL>
                    <a:lnR w="12700" cap="flat" cmpd="sng" algn="ctr">
                      <a:solidFill>
                        <a:srgbClr val="FFC003"/>
                      </a:solidFill>
                      <a:prstDash val="solid"/>
                      <a:round/>
                      <a:headEnd type="none" w="med" len="med"/>
                      <a:tailEnd type="none" w="med" len="med"/>
                    </a:lnR>
                    <a:lnT w="12700" cap="flat" cmpd="sng" algn="ctr">
                      <a:solidFill>
                        <a:srgbClr val="FFC003"/>
                      </a:solidFill>
                      <a:prstDash val="solid"/>
                      <a:round/>
                      <a:headEnd type="none" w="med" len="med"/>
                      <a:tailEnd type="none" w="med" len="med"/>
                    </a:lnT>
                    <a:lnB w="12700" cap="flat" cmpd="sng" algn="ctr">
                      <a:solidFill>
                        <a:srgbClr val="FFC003"/>
                      </a:solidFill>
                      <a:prstDash val="solid"/>
                      <a:round/>
                      <a:headEnd type="none" w="med" len="med"/>
                      <a:tailEnd type="none" w="med" len="med"/>
                    </a:lnB>
                    <a:noFill/>
                  </a:tcPr>
                </a:tc>
                <a:tc>
                  <a:txBody>
                    <a:bodyPr/>
                    <a:lstStyle/>
                    <a:p>
                      <a:pPr algn="ctr"/>
                      <a:r>
                        <a:rPr lang="en-US" sz="1200" b="0">
                          <a:solidFill>
                            <a:schemeClr val="bg1"/>
                          </a:solidFill>
                        </a:rPr>
                        <a:t>Number of Rotors</a:t>
                      </a:r>
                    </a:p>
                  </a:txBody>
                  <a:tcPr>
                    <a:lnL w="12700" cap="flat" cmpd="sng" algn="ctr">
                      <a:solidFill>
                        <a:srgbClr val="FFC003"/>
                      </a:solidFill>
                      <a:prstDash val="solid"/>
                      <a:round/>
                      <a:headEnd type="none" w="med" len="med"/>
                      <a:tailEnd type="none" w="med" len="med"/>
                    </a:lnL>
                    <a:lnR w="12700" cap="flat" cmpd="sng" algn="ctr">
                      <a:solidFill>
                        <a:srgbClr val="FFC003"/>
                      </a:solidFill>
                      <a:prstDash val="solid"/>
                      <a:round/>
                      <a:headEnd type="none" w="med" len="med"/>
                      <a:tailEnd type="none" w="med" len="med"/>
                    </a:lnR>
                    <a:lnT w="12700" cap="flat" cmpd="sng" algn="ctr">
                      <a:solidFill>
                        <a:srgbClr val="FFC003"/>
                      </a:solidFill>
                      <a:prstDash val="solid"/>
                      <a:round/>
                      <a:headEnd type="none" w="med" len="med"/>
                      <a:tailEnd type="none" w="med" len="med"/>
                    </a:lnT>
                    <a:lnB w="12700" cap="flat" cmpd="sng" algn="ctr">
                      <a:solidFill>
                        <a:srgbClr val="FFC003"/>
                      </a:solidFill>
                      <a:prstDash val="solid"/>
                      <a:round/>
                      <a:headEnd type="none" w="med" len="med"/>
                      <a:tailEnd type="none" w="med" len="med"/>
                    </a:lnB>
                    <a:noFill/>
                  </a:tcPr>
                </a:tc>
                <a:tc>
                  <a:txBody>
                    <a:bodyPr/>
                    <a:lstStyle/>
                    <a:p>
                      <a:pPr algn="ctr"/>
                      <a:r>
                        <a:rPr lang="en-US" sz="1200" b="0">
                          <a:solidFill>
                            <a:schemeClr val="bg1"/>
                          </a:solidFill>
                        </a:rPr>
                        <a:t>Number of Blades</a:t>
                      </a:r>
                    </a:p>
                  </a:txBody>
                  <a:tcPr>
                    <a:lnL w="12700" cap="flat" cmpd="sng" algn="ctr">
                      <a:solidFill>
                        <a:srgbClr val="FFC003"/>
                      </a:solidFill>
                      <a:prstDash val="solid"/>
                      <a:round/>
                      <a:headEnd type="none" w="med" len="med"/>
                      <a:tailEnd type="none" w="med" len="med"/>
                    </a:lnL>
                    <a:lnR w="12700" cap="flat" cmpd="sng" algn="ctr">
                      <a:solidFill>
                        <a:srgbClr val="FFC003"/>
                      </a:solidFill>
                      <a:prstDash val="solid"/>
                      <a:round/>
                      <a:headEnd type="none" w="med" len="med"/>
                      <a:tailEnd type="none" w="med" len="med"/>
                    </a:lnR>
                    <a:lnT w="12700" cap="flat" cmpd="sng" algn="ctr">
                      <a:solidFill>
                        <a:srgbClr val="FFC003"/>
                      </a:solidFill>
                      <a:prstDash val="solid"/>
                      <a:round/>
                      <a:headEnd type="none" w="med" len="med"/>
                      <a:tailEnd type="none" w="med" len="med"/>
                    </a:lnT>
                    <a:lnB w="12700" cap="flat" cmpd="sng" algn="ctr">
                      <a:solidFill>
                        <a:srgbClr val="FFC003"/>
                      </a:solidFill>
                      <a:prstDash val="solid"/>
                      <a:round/>
                      <a:headEnd type="none" w="med" len="med"/>
                      <a:tailEnd type="none" w="med" len="med"/>
                    </a:lnB>
                    <a:noFill/>
                  </a:tcPr>
                </a:tc>
                <a:extLst>
                  <a:ext uri="{0D108BD9-81ED-4DB2-BD59-A6C34878D82A}">
                    <a16:rowId xmlns:a16="http://schemas.microsoft.com/office/drawing/2014/main" val="3278146282"/>
                  </a:ext>
                </a:extLst>
              </a:tr>
              <a:tr h="370840">
                <a:tc>
                  <a:txBody>
                    <a:bodyPr/>
                    <a:lstStyle/>
                    <a:p>
                      <a:pPr algn="ctr"/>
                      <a:r>
                        <a:rPr lang="en-US" sz="1200" b="0">
                          <a:solidFill>
                            <a:schemeClr val="bg1"/>
                          </a:solidFill>
                        </a:rPr>
                        <a:t>Rotor Torque</a:t>
                      </a:r>
                    </a:p>
                  </a:txBody>
                  <a:tcPr>
                    <a:lnL w="12700" cap="flat" cmpd="sng" algn="ctr">
                      <a:solidFill>
                        <a:srgbClr val="FFC003"/>
                      </a:solidFill>
                      <a:prstDash val="solid"/>
                      <a:round/>
                      <a:headEnd type="none" w="med" len="med"/>
                      <a:tailEnd type="none" w="med" len="med"/>
                    </a:lnL>
                    <a:lnR w="12700" cap="flat" cmpd="sng" algn="ctr">
                      <a:solidFill>
                        <a:srgbClr val="FFC003"/>
                      </a:solidFill>
                      <a:prstDash val="solid"/>
                      <a:round/>
                      <a:headEnd type="none" w="med" len="med"/>
                      <a:tailEnd type="none" w="med" len="med"/>
                    </a:lnR>
                    <a:lnT w="12700" cap="flat" cmpd="sng" algn="ctr">
                      <a:solidFill>
                        <a:srgbClr val="FFC003"/>
                      </a:solidFill>
                      <a:prstDash val="solid"/>
                      <a:round/>
                      <a:headEnd type="none" w="med" len="med"/>
                      <a:tailEnd type="none" w="med" len="med"/>
                    </a:lnT>
                    <a:lnB w="12700" cap="flat" cmpd="sng" algn="ctr">
                      <a:solidFill>
                        <a:srgbClr val="FFC003"/>
                      </a:solidFill>
                      <a:prstDash val="solid"/>
                      <a:round/>
                      <a:headEnd type="none" w="med" len="med"/>
                      <a:tailEnd type="none" w="med" len="med"/>
                    </a:lnB>
                    <a:noFill/>
                  </a:tcPr>
                </a:tc>
                <a:tc>
                  <a:txBody>
                    <a:bodyPr/>
                    <a:lstStyle/>
                    <a:p>
                      <a:pPr algn="ctr"/>
                      <a:r>
                        <a:rPr lang="en-US" sz="1200" b="0">
                          <a:solidFill>
                            <a:schemeClr val="bg1"/>
                          </a:solidFill>
                        </a:rPr>
                        <a:t>Tip Mach Number</a:t>
                      </a:r>
                    </a:p>
                  </a:txBody>
                  <a:tcPr>
                    <a:lnL w="12700" cap="flat" cmpd="sng" algn="ctr">
                      <a:solidFill>
                        <a:srgbClr val="FFC003"/>
                      </a:solidFill>
                      <a:prstDash val="solid"/>
                      <a:round/>
                      <a:headEnd type="none" w="med" len="med"/>
                      <a:tailEnd type="none" w="med" len="med"/>
                    </a:lnL>
                    <a:lnR w="12700" cap="flat" cmpd="sng" algn="ctr">
                      <a:solidFill>
                        <a:srgbClr val="FFC003"/>
                      </a:solidFill>
                      <a:prstDash val="solid"/>
                      <a:round/>
                      <a:headEnd type="none" w="med" len="med"/>
                      <a:tailEnd type="none" w="med" len="med"/>
                    </a:lnR>
                    <a:lnT w="12700" cap="flat" cmpd="sng" algn="ctr">
                      <a:solidFill>
                        <a:srgbClr val="FFC003"/>
                      </a:solidFill>
                      <a:prstDash val="solid"/>
                      <a:round/>
                      <a:headEnd type="none" w="med" len="med"/>
                      <a:tailEnd type="none" w="med" len="med"/>
                    </a:lnT>
                    <a:lnB w="12700" cap="flat" cmpd="sng" algn="ctr">
                      <a:solidFill>
                        <a:srgbClr val="FFC003"/>
                      </a:solidFill>
                      <a:prstDash val="solid"/>
                      <a:round/>
                      <a:headEnd type="none" w="med" len="med"/>
                      <a:tailEnd type="none" w="med" len="med"/>
                    </a:lnB>
                    <a:noFill/>
                  </a:tcPr>
                </a:tc>
                <a:tc>
                  <a:txBody>
                    <a:bodyPr/>
                    <a:lstStyle/>
                    <a:p>
                      <a:pPr algn="ctr"/>
                      <a:r>
                        <a:rPr lang="en-US" sz="1200" b="0">
                          <a:solidFill>
                            <a:schemeClr val="bg1"/>
                          </a:solidFill>
                        </a:rPr>
                        <a:t>Rotor Solidity</a:t>
                      </a:r>
                    </a:p>
                  </a:txBody>
                  <a:tcPr>
                    <a:lnL w="12700" cap="flat" cmpd="sng" algn="ctr">
                      <a:solidFill>
                        <a:srgbClr val="FFC003"/>
                      </a:solidFill>
                      <a:prstDash val="solid"/>
                      <a:round/>
                      <a:headEnd type="none" w="med" len="med"/>
                      <a:tailEnd type="none" w="med" len="med"/>
                    </a:lnL>
                    <a:lnR w="12700" cap="flat" cmpd="sng" algn="ctr">
                      <a:solidFill>
                        <a:srgbClr val="FFC003"/>
                      </a:solidFill>
                      <a:prstDash val="solid"/>
                      <a:round/>
                      <a:headEnd type="none" w="med" len="med"/>
                      <a:tailEnd type="none" w="med" len="med"/>
                    </a:lnR>
                    <a:lnT w="12700" cap="flat" cmpd="sng" algn="ctr">
                      <a:solidFill>
                        <a:srgbClr val="FFC003"/>
                      </a:solidFill>
                      <a:prstDash val="solid"/>
                      <a:round/>
                      <a:headEnd type="none" w="med" len="med"/>
                      <a:tailEnd type="none" w="med" len="med"/>
                    </a:lnT>
                    <a:lnB w="12700" cap="flat" cmpd="sng" algn="ctr">
                      <a:solidFill>
                        <a:srgbClr val="FFC003"/>
                      </a:solidFill>
                      <a:prstDash val="solid"/>
                      <a:round/>
                      <a:headEnd type="none" w="med" len="med"/>
                      <a:tailEnd type="none" w="med" len="med"/>
                    </a:lnB>
                    <a:noFill/>
                  </a:tcPr>
                </a:tc>
                <a:extLst>
                  <a:ext uri="{0D108BD9-81ED-4DB2-BD59-A6C34878D82A}">
                    <a16:rowId xmlns:a16="http://schemas.microsoft.com/office/drawing/2014/main" val="17597581"/>
                  </a:ext>
                </a:extLst>
              </a:tr>
              <a:tr h="370840">
                <a:tc>
                  <a:txBody>
                    <a:bodyPr/>
                    <a:lstStyle/>
                    <a:p>
                      <a:pPr algn="ctr"/>
                      <a:r>
                        <a:rPr lang="en-US" sz="1200" b="0">
                          <a:solidFill>
                            <a:schemeClr val="bg1"/>
                          </a:solidFill>
                        </a:rPr>
                        <a:t>Rotor Angular Velocity</a:t>
                      </a:r>
                    </a:p>
                  </a:txBody>
                  <a:tcPr>
                    <a:lnL w="12700" cap="flat" cmpd="sng" algn="ctr">
                      <a:solidFill>
                        <a:srgbClr val="FFC003"/>
                      </a:solidFill>
                      <a:prstDash val="solid"/>
                      <a:round/>
                      <a:headEnd type="none" w="med" len="med"/>
                      <a:tailEnd type="none" w="med" len="med"/>
                    </a:lnL>
                    <a:lnR w="12700" cap="flat" cmpd="sng" algn="ctr">
                      <a:solidFill>
                        <a:srgbClr val="FFC003"/>
                      </a:solidFill>
                      <a:prstDash val="solid"/>
                      <a:round/>
                      <a:headEnd type="none" w="med" len="med"/>
                      <a:tailEnd type="none" w="med" len="med"/>
                    </a:lnR>
                    <a:lnT w="12700" cap="flat" cmpd="sng" algn="ctr">
                      <a:solidFill>
                        <a:srgbClr val="FFC003"/>
                      </a:solidFill>
                      <a:prstDash val="solid"/>
                      <a:round/>
                      <a:headEnd type="none" w="med" len="med"/>
                      <a:tailEnd type="none" w="med" len="med"/>
                    </a:lnT>
                    <a:lnB w="12700" cap="flat" cmpd="sng" algn="ctr">
                      <a:solidFill>
                        <a:srgbClr val="FFC003"/>
                      </a:solidFill>
                      <a:prstDash val="solid"/>
                      <a:round/>
                      <a:headEnd type="none" w="med" len="med"/>
                      <a:tailEnd type="none" w="med" len="med"/>
                    </a:lnB>
                    <a:noFill/>
                  </a:tcPr>
                </a:tc>
                <a:tc>
                  <a:txBody>
                    <a:bodyPr/>
                    <a:lstStyle/>
                    <a:p>
                      <a:pPr algn="ctr"/>
                      <a:r>
                        <a:rPr lang="en-US" sz="1200" b="0">
                          <a:solidFill>
                            <a:schemeClr val="bg1"/>
                          </a:solidFill>
                        </a:rPr>
                        <a:t>Thrust Loading</a:t>
                      </a:r>
                    </a:p>
                  </a:txBody>
                  <a:tcPr>
                    <a:lnL w="12700" cap="flat" cmpd="sng" algn="ctr">
                      <a:solidFill>
                        <a:srgbClr val="FFC003"/>
                      </a:solidFill>
                      <a:prstDash val="solid"/>
                      <a:round/>
                      <a:headEnd type="none" w="med" len="med"/>
                      <a:tailEnd type="none" w="med" len="med"/>
                    </a:lnL>
                    <a:lnR w="12700" cap="flat" cmpd="sng" algn="ctr">
                      <a:solidFill>
                        <a:srgbClr val="FFC003"/>
                      </a:solidFill>
                      <a:prstDash val="solid"/>
                      <a:round/>
                      <a:headEnd type="none" w="med" len="med"/>
                      <a:tailEnd type="none" w="med" len="med"/>
                    </a:lnR>
                    <a:lnT w="12700" cap="flat" cmpd="sng" algn="ctr">
                      <a:solidFill>
                        <a:srgbClr val="FFC003"/>
                      </a:solidFill>
                      <a:prstDash val="solid"/>
                      <a:round/>
                      <a:headEnd type="none" w="med" len="med"/>
                      <a:tailEnd type="none" w="med" len="med"/>
                    </a:lnT>
                    <a:lnB w="12700" cap="flat" cmpd="sng" algn="ctr">
                      <a:solidFill>
                        <a:srgbClr val="FFC003"/>
                      </a:solidFill>
                      <a:prstDash val="solid"/>
                      <a:round/>
                      <a:headEnd type="none" w="med" len="med"/>
                      <a:tailEnd type="none" w="med" len="med"/>
                    </a:lnB>
                    <a:noFill/>
                  </a:tcPr>
                </a:tc>
                <a:tc>
                  <a:txBody>
                    <a:bodyPr/>
                    <a:lstStyle/>
                    <a:p>
                      <a:pPr algn="ctr"/>
                      <a:r>
                        <a:rPr lang="en-US" sz="1200" b="0">
                          <a:solidFill>
                            <a:schemeClr val="bg1"/>
                          </a:solidFill>
                        </a:rPr>
                        <a:t>Rotor Thick. to Chord</a:t>
                      </a:r>
                    </a:p>
                  </a:txBody>
                  <a:tcPr>
                    <a:lnL w="12700" cap="flat" cmpd="sng" algn="ctr">
                      <a:solidFill>
                        <a:srgbClr val="FFC003"/>
                      </a:solidFill>
                      <a:prstDash val="solid"/>
                      <a:round/>
                      <a:headEnd type="none" w="med" len="med"/>
                      <a:tailEnd type="none" w="med" len="med"/>
                    </a:lnL>
                    <a:lnR w="12700" cap="flat" cmpd="sng" algn="ctr">
                      <a:solidFill>
                        <a:srgbClr val="FFC003"/>
                      </a:solidFill>
                      <a:prstDash val="solid"/>
                      <a:round/>
                      <a:headEnd type="none" w="med" len="med"/>
                      <a:tailEnd type="none" w="med" len="med"/>
                    </a:lnR>
                    <a:lnT w="12700" cap="flat" cmpd="sng" algn="ctr">
                      <a:solidFill>
                        <a:srgbClr val="FFC003"/>
                      </a:solidFill>
                      <a:prstDash val="solid"/>
                      <a:round/>
                      <a:headEnd type="none" w="med" len="med"/>
                      <a:tailEnd type="none" w="med" len="med"/>
                    </a:lnT>
                    <a:lnB w="12700" cap="flat" cmpd="sng" algn="ctr">
                      <a:solidFill>
                        <a:srgbClr val="FFC003"/>
                      </a:solidFill>
                      <a:prstDash val="solid"/>
                      <a:round/>
                      <a:headEnd type="none" w="med" len="med"/>
                      <a:tailEnd type="none" w="med" len="med"/>
                    </a:lnB>
                    <a:noFill/>
                  </a:tcPr>
                </a:tc>
                <a:extLst>
                  <a:ext uri="{0D108BD9-81ED-4DB2-BD59-A6C34878D82A}">
                    <a16:rowId xmlns:a16="http://schemas.microsoft.com/office/drawing/2014/main" val="1506605157"/>
                  </a:ext>
                </a:extLst>
              </a:tr>
            </a:tbl>
          </a:graphicData>
        </a:graphic>
      </p:graphicFrame>
      <p:sp>
        <p:nvSpPr>
          <p:cNvPr id="32" name="Plus 31">
            <a:extLst>
              <a:ext uri="{FF2B5EF4-FFF2-40B4-BE49-F238E27FC236}">
                <a16:creationId xmlns:a16="http://schemas.microsoft.com/office/drawing/2014/main" id="{3F5DB9BB-516A-5C44-BB2B-0C5AA785CCB5}"/>
              </a:ext>
            </a:extLst>
          </p:cNvPr>
          <p:cNvSpPr/>
          <p:nvPr/>
        </p:nvSpPr>
        <p:spPr>
          <a:xfrm>
            <a:off x="5413266" y="3281408"/>
            <a:ext cx="571270" cy="575163"/>
          </a:xfrm>
          <a:prstGeom prst="mathPlus">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8FC4AAC1-98BD-BB40-AD50-F37379383D43}"/>
              </a:ext>
            </a:extLst>
          </p:cNvPr>
          <p:cNvSpPr/>
          <p:nvPr/>
        </p:nvSpPr>
        <p:spPr>
          <a:xfrm>
            <a:off x="6126602" y="3107124"/>
            <a:ext cx="1467008" cy="923730"/>
          </a:xfrm>
          <a:prstGeom prst="roundRect">
            <a:avLst/>
          </a:prstGeom>
          <a:noFill/>
          <a:ln>
            <a:solidFill>
              <a:srgbClr val="FF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Route Characteristics</a:t>
            </a:r>
          </a:p>
        </p:txBody>
      </p:sp>
      <p:sp>
        <p:nvSpPr>
          <p:cNvPr id="36" name="TextBox 35">
            <a:extLst>
              <a:ext uri="{FF2B5EF4-FFF2-40B4-BE49-F238E27FC236}">
                <a16:creationId xmlns:a16="http://schemas.microsoft.com/office/drawing/2014/main" id="{95B5CA63-86B4-EC44-89E6-135C047FAB97}"/>
              </a:ext>
            </a:extLst>
          </p:cNvPr>
          <p:cNvSpPr txBox="1"/>
          <p:nvPr/>
        </p:nvSpPr>
        <p:spPr>
          <a:xfrm>
            <a:off x="7865327" y="3123754"/>
            <a:ext cx="1782887" cy="523220"/>
          </a:xfrm>
          <a:prstGeom prst="rect">
            <a:avLst/>
          </a:prstGeom>
          <a:noFill/>
        </p:spPr>
        <p:txBody>
          <a:bodyPr wrap="square" rtlCol="0">
            <a:spAutoFit/>
          </a:bodyPr>
          <a:lstStyle/>
          <a:p>
            <a:r>
              <a:rPr lang="en-US">
                <a:solidFill>
                  <a:schemeClr val="bg1"/>
                </a:solidFill>
              </a:rPr>
              <a:t>Distance to observer</a:t>
            </a:r>
          </a:p>
        </p:txBody>
      </p:sp>
      <p:sp>
        <p:nvSpPr>
          <p:cNvPr id="37" name="TextBox 36">
            <a:extLst>
              <a:ext uri="{FF2B5EF4-FFF2-40B4-BE49-F238E27FC236}">
                <a16:creationId xmlns:a16="http://schemas.microsoft.com/office/drawing/2014/main" id="{C727C014-2CBE-614C-BF5F-8B27BE4F454A}"/>
              </a:ext>
            </a:extLst>
          </p:cNvPr>
          <p:cNvSpPr txBox="1"/>
          <p:nvPr/>
        </p:nvSpPr>
        <p:spPr>
          <a:xfrm>
            <a:off x="7857307" y="3559172"/>
            <a:ext cx="1782887" cy="307777"/>
          </a:xfrm>
          <a:prstGeom prst="rect">
            <a:avLst/>
          </a:prstGeom>
          <a:noFill/>
        </p:spPr>
        <p:txBody>
          <a:bodyPr wrap="square" rtlCol="0">
            <a:spAutoFit/>
          </a:bodyPr>
          <a:lstStyle/>
          <a:p>
            <a:r>
              <a:rPr lang="en-US">
                <a:solidFill>
                  <a:schemeClr val="bg1"/>
                </a:solidFill>
              </a:rPr>
              <a:t>Mission Profile</a:t>
            </a:r>
          </a:p>
        </p:txBody>
      </p:sp>
      <p:cxnSp>
        <p:nvCxnSpPr>
          <p:cNvPr id="38" name="Elbow Connector 37">
            <a:extLst>
              <a:ext uri="{FF2B5EF4-FFF2-40B4-BE49-F238E27FC236}">
                <a16:creationId xmlns:a16="http://schemas.microsoft.com/office/drawing/2014/main" id="{9B00BBD6-495A-E741-8CE6-4BA8A141878A}"/>
              </a:ext>
            </a:extLst>
          </p:cNvPr>
          <p:cNvCxnSpPr>
            <a:stCxn id="34" idx="3"/>
            <a:endCxn id="36" idx="1"/>
          </p:cNvCxnSpPr>
          <p:nvPr/>
        </p:nvCxnSpPr>
        <p:spPr>
          <a:xfrm flipV="1">
            <a:off x="7593610" y="3385364"/>
            <a:ext cx="271717" cy="18362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C8B54D03-4946-0C44-B432-C1C2E0717960}"/>
              </a:ext>
            </a:extLst>
          </p:cNvPr>
          <p:cNvCxnSpPr>
            <a:stCxn id="34" idx="3"/>
            <a:endCxn id="37" idx="1"/>
          </p:cNvCxnSpPr>
          <p:nvPr/>
        </p:nvCxnSpPr>
        <p:spPr>
          <a:xfrm>
            <a:off x="7593610" y="3568989"/>
            <a:ext cx="263697" cy="144072"/>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1C33C44-EBF6-486C-86BE-9CBC2E1631D2}"/>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48" name="Rectangle: Rounded Corners 47">
            <a:extLst>
              <a:ext uri="{FF2B5EF4-FFF2-40B4-BE49-F238E27FC236}">
                <a16:creationId xmlns:a16="http://schemas.microsoft.com/office/drawing/2014/main" id="{BD870F5D-4216-4BE5-B1DA-934E1230F16B}"/>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9" name="Rectangle: Rounded Corners 48">
            <a:extLst>
              <a:ext uri="{FF2B5EF4-FFF2-40B4-BE49-F238E27FC236}">
                <a16:creationId xmlns:a16="http://schemas.microsoft.com/office/drawing/2014/main" id="{673783A3-D25E-4848-8A79-56305AF663E8}"/>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50" name="Rectangle: Rounded Corners 49">
            <a:extLst>
              <a:ext uri="{FF2B5EF4-FFF2-40B4-BE49-F238E27FC236}">
                <a16:creationId xmlns:a16="http://schemas.microsoft.com/office/drawing/2014/main" id="{78299252-3F8C-40BD-8B32-47AA4452EA98}"/>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51" name="Rectangle: Rounded Corners 50">
            <a:extLst>
              <a:ext uri="{FF2B5EF4-FFF2-40B4-BE49-F238E27FC236}">
                <a16:creationId xmlns:a16="http://schemas.microsoft.com/office/drawing/2014/main" id="{A7008996-A252-445F-B266-557FF6A10602}"/>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52" name="Rectangle: Rounded Corners 51">
            <a:extLst>
              <a:ext uri="{FF2B5EF4-FFF2-40B4-BE49-F238E27FC236}">
                <a16:creationId xmlns:a16="http://schemas.microsoft.com/office/drawing/2014/main" id="{9F1BA60F-176F-4036-94DE-D9CA17BE6A79}"/>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53" name="Rectangle: Rounded Corners 52">
            <a:extLst>
              <a:ext uri="{FF2B5EF4-FFF2-40B4-BE49-F238E27FC236}">
                <a16:creationId xmlns:a16="http://schemas.microsoft.com/office/drawing/2014/main" id="{1D51E78A-0300-4122-9458-E55F842CCC22}"/>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cxnSp>
        <p:nvCxnSpPr>
          <p:cNvPr id="6" name="Straight Arrow Connector 5">
            <a:extLst>
              <a:ext uri="{FF2B5EF4-FFF2-40B4-BE49-F238E27FC236}">
                <a16:creationId xmlns:a16="http://schemas.microsoft.com/office/drawing/2014/main" id="{159DA839-A3AC-7844-A182-504F6C15206A}"/>
              </a:ext>
            </a:extLst>
          </p:cNvPr>
          <p:cNvCxnSpPr>
            <a:stCxn id="23" idx="2"/>
            <a:endCxn id="24" idx="0"/>
          </p:cNvCxnSpPr>
          <p:nvPr/>
        </p:nvCxnSpPr>
        <p:spPr>
          <a:xfrm flipH="1">
            <a:off x="7286467" y="1891968"/>
            <a:ext cx="1" cy="316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D46B23-FB2B-9342-95F2-34D3E230F6AA}"/>
              </a:ext>
            </a:extLst>
          </p:cNvPr>
          <p:cNvSpPr txBox="1"/>
          <p:nvPr/>
        </p:nvSpPr>
        <p:spPr>
          <a:xfrm>
            <a:off x="4021447" y="1991962"/>
            <a:ext cx="1535206" cy="307777"/>
          </a:xfrm>
          <a:prstGeom prst="rect">
            <a:avLst/>
          </a:prstGeom>
          <a:noFill/>
        </p:spPr>
        <p:txBody>
          <a:bodyPr wrap="square" rtlCol="0">
            <a:spAutoFit/>
          </a:bodyPr>
          <a:lstStyle/>
          <a:p>
            <a:r>
              <a:rPr lang="en-US">
                <a:solidFill>
                  <a:schemeClr val="bg1"/>
                </a:solidFill>
              </a:rPr>
              <a:t>Visual Pollution</a:t>
            </a:r>
          </a:p>
        </p:txBody>
      </p:sp>
      <p:cxnSp>
        <p:nvCxnSpPr>
          <p:cNvPr id="35" name="Elbow Connector 34">
            <a:extLst>
              <a:ext uri="{FF2B5EF4-FFF2-40B4-BE49-F238E27FC236}">
                <a16:creationId xmlns:a16="http://schemas.microsoft.com/office/drawing/2014/main" id="{4363FA9F-ABB5-7B48-AA3F-50E67688DE0F}"/>
              </a:ext>
            </a:extLst>
          </p:cNvPr>
          <p:cNvCxnSpPr>
            <a:cxnSpLocks/>
            <a:stCxn id="3" idx="3"/>
            <a:endCxn id="33" idx="1"/>
          </p:cNvCxnSpPr>
          <p:nvPr/>
        </p:nvCxnSpPr>
        <p:spPr>
          <a:xfrm>
            <a:off x="3587345" y="1798445"/>
            <a:ext cx="434102" cy="347406"/>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7981BC-DDC1-5D4C-92B0-A9CFFF74882E}"/>
              </a:ext>
            </a:extLst>
          </p:cNvPr>
          <p:cNvCxnSpPr>
            <a:stCxn id="3" idx="3"/>
            <a:endCxn id="13" idx="1"/>
          </p:cNvCxnSpPr>
          <p:nvPr/>
        </p:nvCxnSpPr>
        <p:spPr>
          <a:xfrm>
            <a:off x="3587345" y="1798445"/>
            <a:ext cx="434102" cy="41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55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32" grpId="0" animBg="1"/>
      <p:bldP spid="34" grpId="0" animBg="1"/>
      <p:bldP spid="36" grpId="0"/>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96E3-FE25-4290-A201-A104F97D1177}"/>
              </a:ext>
            </a:extLst>
          </p:cNvPr>
          <p:cNvSpPr>
            <a:spLocks noGrp="1"/>
          </p:cNvSpPr>
          <p:nvPr>
            <p:ph type="title"/>
          </p:nvPr>
        </p:nvSpPr>
        <p:spPr/>
        <p:txBody>
          <a:bodyPr/>
          <a:lstStyle/>
          <a:p>
            <a:r>
              <a:rPr lang="en-US" sz="3200">
                <a:latin typeface="+mj-lt"/>
              </a:rPr>
              <a:t>How much information is needed?</a:t>
            </a:r>
          </a:p>
        </p:txBody>
      </p:sp>
      <p:sp>
        <p:nvSpPr>
          <p:cNvPr id="4" name="Slide Number Placeholder 3">
            <a:extLst>
              <a:ext uri="{FF2B5EF4-FFF2-40B4-BE49-F238E27FC236}">
                <a16:creationId xmlns:a16="http://schemas.microsoft.com/office/drawing/2014/main" id="{1D489B00-3D5E-4D14-88BE-6C485CFD5D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32</a:t>
            </a:fld>
            <a:endParaRPr lang="fr"/>
          </a:p>
        </p:txBody>
      </p:sp>
      <p:sp>
        <p:nvSpPr>
          <p:cNvPr id="12" name="Rectangle: Rounded Corners 11">
            <a:extLst>
              <a:ext uri="{FF2B5EF4-FFF2-40B4-BE49-F238E27FC236}">
                <a16:creationId xmlns:a16="http://schemas.microsoft.com/office/drawing/2014/main" id="{A585D381-114A-4267-AB2A-125CD9ACA2D2}"/>
              </a:ext>
            </a:extLst>
          </p:cNvPr>
          <p:cNvSpPr/>
          <p:nvPr/>
        </p:nvSpPr>
        <p:spPr>
          <a:xfrm>
            <a:off x="1566583" y="927609"/>
            <a:ext cx="7046258" cy="6096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Model could range from </a:t>
            </a:r>
            <a:r>
              <a:rPr lang="en-US" sz="1800" b="1" u="sng">
                <a:solidFill>
                  <a:schemeClr val="tx1"/>
                </a:solidFill>
              </a:rPr>
              <a:t>“back-of-the-envelope” </a:t>
            </a:r>
          </a:p>
          <a:p>
            <a:pPr algn="ctr"/>
            <a:r>
              <a:rPr lang="en-US" sz="1800">
                <a:solidFill>
                  <a:schemeClr val="tx1"/>
                </a:solidFill>
              </a:rPr>
              <a:t>to full </a:t>
            </a:r>
            <a:r>
              <a:rPr lang="en-US" sz="1800" b="1" u="sng">
                <a:solidFill>
                  <a:schemeClr val="tx1"/>
                </a:solidFill>
              </a:rPr>
              <a:t>physics-based</a:t>
            </a:r>
            <a:r>
              <a:rPr lang="en-US" sz="1800">
                <a:solidFill>
                  <a:schemeClr val="tx1"/>
                </a:solidFill>
              </a:rPr>
              <a:t> system model</a:t>
            </a:r>
          </a:p>
        </p:txBody>
      </p:sp>
      <p:sp>
        <p:nvSpPr>
          <p:cNvPr id="13" name="TextBox 12">
            <a:extLst>
              <a:ext uri="{FF2B5EF4-FFF2-40B4-BE49-F238E27FC236}">
                <a16:creationId xmlns:a16="http://schemas.microsoft.com/office/drawing/2014/main" id="{5B5E0248-A747-473E-8954-CCDF532FC763}"/>
              </a:ext>
            </a:extLst>
          </p:cNvPr>
          <p:cNvSpPr txBox="1"/>
          <p:nvPr/>
        </p:nvSpPr>
        <p:spPr>
          <a:xfrm>
            <a:off x="3214201" y="2024986"/>
            <a:ext cx="5440627" cy="584775"/>
          </a:xfrm>
          <a:prstGeom prst="rect">
            <a:avLst/>
          </a:prstGeom>
          <a:noFill/>
        </p:spPr>
        <p:txBody>
          <a:bodyPr wrap="square" rtlCol="0">
            <a:spAutoFit/>
          </a:bodyPr>
          <a:lstStyle/>
          <a:p>
            <a:r>
              <a:rPr lang="en-US" sz="1600">
                <a:solidFill>
                  <a:schemeClr val="bg1"/>
                </a:solidFill>
              </a:rPr>
              <a:t>Necessary to decompose each evaluation </a:t>
            </a:r>
          </a:p>
          <a:p>
            <a:r>
              <a:rPr lang="en-US" sz="1600">
                <a:solidFill>
                  <a:schemeClr val="bg1"/>
                </a:solidFill>
              </a:rPr>
              <a:t>criterion to an appropriately low level</a:t>
            </a:r>
          </a:p>
        </p:txBody>
      </p:sp>
      <p:sp>
        <p:nvSpPr>
          <p:cNvPr id="15" name="Rectangle: Rounded Corners 14">
            <a:extLst>
              <a:ext uri="{FF2B5EF4-FFF2-40B4-BE49-F238E27FC236}">
                <a16:creationId xmlns:a16="http://schemas.microsoft.com/office/drawing/2014/main" id="{C7493993-E045-4E4E-849A-12A672DFBB72}"/>
              </a:ext>
            </a:extLst>
          </p:cNvPr>
          <p:cNvSpPr/>
          <p:nvPr/>
        </p:nvSpPr>
        <p:spPr>
          <a:xfrm>
            <a:off x="1566583" y="4051163"/>
            <a:ext cx="7046258" cy="580043"/>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Need to be able to navigate through </a:t>
            </a:r>
            <a:r>
              <a:rPr lang="en-US" sz="1600" b="1" u="sng">
                <a:solidFill>
                  <a:schemeClr val="tx1"/>
                </a:solidFill>
              </a:rPr>
              <a:t>various levels of </a:t>
            </a:r>
          </a:p>
          <a:p>
            <a:pPr algn="ctr"/>
            <a:r>
              <a:rPr lang="en-US" sz="1600" b="1" u="sng">
                <a:solidFill>
                  <a:schemeClr val="tx1"/>
                </a:solidFill>
              </a:rPr>
              <a:t>information fidelity</a:t>
            </a:r>
            <a:r>
              <a:rPr lang="en-US" sz="1600">
                <a:solidFill>
                  <a:schemeClr val="tx1"/>
                </a:solidFill>
              </a:rPr>
              <a:t> and still be able to get </a:t>
            </a:r>
            <a:r>
              <a:rPr lang="en-US" sz="1600" b="1" u="sng">
                <a:solidFill>
                  <a:schemeClr val="tx1"/>
                </a:solidFill>
              </a:rPr>
              <a:t>meaningful results</a:t>
            </a:r>
            <a:r>
              <a:rPr lang="en-US" sz="1600">
                <a:solidFill>
                  <a:schemeClr val="tx1"/>
                </a:solidFill>
              </a:rPr>
              <a:t> </a:t>
            </a:r>
          </a:p>
        </p:txBody>
      </p:sp>
      <p:sp>
        <p:nvSpPr>
          <p:cNvPr id="16" name="Arrow: Right 15">
            <a:extLst>
              <a:ext uri="{FF2B5EF4-FFF2-40B4-BE49-F238E27FC236}">
                <a16:creationId xmlns:a16="http://schemas.microsoft.com/office/drawing/2014/main" id="{6FF67BE5-1E8D-4273-9BC8-7D43886E2CFE}"/>
              </a:ext>
            </a:extLst>
          </p:cNvPr>
          <p:cNvSpPr/>
          <p:nvPr/>
        </p:nvSpPr>
        <p:spPr>
          <a:xfrm>
            <a:off x="2272907" y="2064102"/>
            <a:ext cx="941294" cy="506911"/>
          </a:xfrm>
          <a:prstGeom prst="right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84B1142-56BE-4EC1-8E4D-3D63C8FBF9A1}"/>
              </a:ext>
            </a:extLst>
          </p:cNvPr>
          <p:cNvSpPr/>
          <p:nvPr/>
        </p:nvSpPr>
        <p:spPr>
          <a:xfrm>
            <a:off x="2958680" y="2773829"/>
            <a:ext cx="941293" cy="506911"/>
          </a:xfrm>
          <a:prstGeom prst="right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D36B776-8A74-441D-9153-A3321C67272B}"/>
              </a:ext>
            </a:extLst>
          </p:cNvPr>
          <p:cNvSpPr txBox="1"/>
          <p:nvPr/>
        </p:nvSpPr>
        <p:spPr>
          <a:xfrm>
            <a:off x="3899973" y="2625332"/>
            <a:ext cx="4615516" cy="1323439"/>
          </a:xfrm>
          <a:prstGeom prst="rect">
            <a:avLst/>
          </a:prstGeom>
          <a:noFill/>
        </p:spPr>
        <p:txBody>
          <a:bodyPr wrap="square" rtlCol="0">
            <a:spAutoFit/>
          </a:bodyPr>
          <a:lstStyle/>
          <a:p>
            <a:r>
              <a:rPr lang="en-US" sz="1600">
                <a:solidFill>
                  <a:schemeClr val="bg1"/>
                </a:solidFill>
              </a:rPr>
              <a:t>“Appropriately low level” means different things to different people; SME might only need a few specific values to determine if a system is viable, while others might need to define entire system before assessment can be made</a:t>
            </a:r>
          </a:p>
        </p:txBody>
      </p:sp>
      <p:sp>
        <p:nvSpPr>
          <p:cNvPr id="19" name="Arrow: Right 18">
            <a:extLst>
              <a:ext uri="{FF2B5EF4-FFF2-40B4-BE49-F238E27FC236}">
                <a16:creationId xmlns:a16="http://schemas.microsoft.com/office/drawing/2014/main" id="{9E5BF1B3-C2F4-44E2-806C-9C930AC5FCE2}"/>
              </a:ext>
            </a:extLst>
          </p:cNvPr>
          <p:cNvSpPr/>
          <p:nvPr/>
        </p:nvSpPr>
        <p:spPr>
          <a:xfrm>
            <a:off x="1514182" y="1555429"/>
            <a:ext cx="941294" cy="506911"/>
          </a:xfrm>
          <a:prstGeom prst="right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50E4544-0A32-49CB-8B84-AE7BB5BC5AAA}"/>
              </a:ext>
            </a:extLst>
          </p:cNvPr>
          <p:cNvSpPr txBox="1"/>
          <p:nvPr/>
        </p:nvSpPr>
        <p:spPr>
          <a:xfrm>
            <a:off x="2455830" y="1639677"/>
            <a:ext cx="5843603" cy="338554"/>
          </a:xfrm>
          <a:prstGeom prst="rect">
            <a:avLst/>
          </a:prstGeom>
          <a:noFill/>
        </p:spPr>
        <p:txBody>
          <a:bodyPr wrap="square" rtlCol="0">
            <a:spAutoFit/>
          </a:bodyPr>
          <a:lstStyle/>
          <a:p>
            <a:r>
              <a:rPr lang="en-US" sz="1600">
                <a:solidFill>
                  <a:schemeClr val="bg1"/>
                </a:solidFill>
              </a:rPr>
              <a:t>What is the necessary level of information fidelity? </a:t>
            </a:r>
          </a:p>
        </p:txBody>
      </p:sp>
      <p:sp>
        <p:nvSpPr>
          <p:cNvPr id="22" name="TextBox 21">
            <a:extLst>
              <a:ext uri="{FF2B5EF4-FFF2-40B4-BE49-F238E27FC236}">
                <a16:creationId xmlns:a16="http://schemas.microsoft.com/office/drawing/2014/main" id="{16E650F8-2C52-4D71-BF0C-D7B78F9A454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3" name="Rectangle: Rounded Corners 32">
            <a:extLst>
              <a:ext uri="{FF2B5EF4-FFF2-40B4-BE49-F238E27FC236}">
                <a16:creationId xmlns:a16="http://schemas.microsoft.com/office/drawing/2014/main" id="{0A83FAA7-485C-49E4-8F0B-604D9A260872}"/>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4" name="Rectangle: Rounded Corners 33">
            <a:extLst>
              <a:ext uri="{FF2B5EF4-FFF2-40B4-BE49-F238E27FC236}">
                <a16:creationId xmlns:a16="http://schemas.microsoft.com/office/drawing/2014/main" id="{6ABC12C1-730A-4BB0-83EA-938D58824890}"/>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5" name="Rectangle: Rounded Corners 34">
            <a:extLst>
              <a:ext uri="{FF2B5EF4-FFF2-40B4-BE49-F238E27FC236}">
                <a16:creationId xmlns:a16="http://schemas.microsoft.com/office/drawing/2014/main" id="{A49E3EFA-96B7-41AF-97B3-B46AEEC771A0}"/>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6" name="Rectangle: Rounded Corners 35">
            <a:extLst>
              <a:ext uri="{FF2B5EF4-FFF2-40B4-BE49-F238E27FC236}">
                <a16:creationId xmlns:a16="http://schemas.microsoft.com/office/drawing/2014/main" id="{232D8035-2541-41C3-B34A-7768D8B6B19A}"/>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7" name="Rectangle: Rounded Corners 36">
            <a:extLst>
              <a:ext uri="{FF2B5EF4-FFF2-40B4-BE49-F238E27FC236}">
                <a16:creationId xmlns:a16="http://schemas.microsoft.com/office/drawing/2014/main" id="{F2FC5174-E552-4800-AF7C-7241F629045F}"/>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38" name="Rectangle: Rounded Corners 37">
            <a:extLst>
              <a:ext uri="{FF2B5EF4-FFF2-40B4-BE49-F238E27FC236}">
                <a16:creationId xmlns:a16="http://schemas.microsoft.com/office/drawing/2014/main" id="{004FCE72-0A61-4C61-BDBE-52A6DEA2E95A}"/>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107641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animBg="1"/>
      <p:bldP spid="17" grpId="0" animBg="1"/>
      <p:bldP spid="18" grpId="0"/>
      <p:bldP spid="19" grpId="0" animBg="1"/>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C7D752-01E3-4638-B008-2D026EE926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33</a:t>
            </a:fld>
            <a:endParaRPr lang="fr"/>
          </a:p>
        </p:txBody>
      </p:sp>
      <p:grpSp>
        <p:nvGrpSpPr>
          <p:cNvPr id="8" name="Group 7">
            <a:extLst>
              <a:ext uri="{FF2B5EF4-FFF2-40B4-BE49-F238E27FC236}">
                <a16:creationId xmlns:a16="http://schemas.microsoft.com/office/drawing/2014/main" id="{529A70C5-58F3-4D8B-AD8D-FD27D45982B4}"/>
              </a:ext>
            </a:extLst>
          </p:cNvPr>
          <p:cNvGrpSpPr/>
          <p:nvPr/>
        </p:nvGrpSpPr>
        <p:grpSpPr>
          <a:xfrm>
            <a:off x="2590958" y="2452894"/>
            <a:ext cx="2820102" cy="788923"/>
            <a:chOff x="831656" y="947013"/>
            <a:chExt cx="3326627" cy="947013"/>
          </a:xfrm>
        </p:grpSpPr>
        <p:sp>
          <p:nvSpPr>
            <p:cNvPr id="9" name="Trapezoid 8">
              <a:extLst>
                <a:ext uri="{FF2B5EF4-FFF2-40B4-BE49-F238E27FC236}">
                  <a16:creationId xmlns:a16="http://schemas.microsoft.com/office/drawing/2014/main" id="{7CC8FFBE-36CB-4C7A-A3C2-D6F225599856}"/>
                </a:ext>
              </a:extLst>
            </p:cNvPr>
            <p:cNvSpPr/>
            <p:nvPr/>
          </p:nvSpPr>
          <p:spPr>
            <a:xfrm>
              <a:off x="831656" y="947013"/>
              <a:ext cx="3326627" cy="947013"/>
            </a:xfrm>
            <a:prstGeom prst="trapezoid">
              <a:avLst>
                <a:gd name="adj" fmla="val 87819"/>
              </a:avLst>
            </a:prstGeom>
            <a:solidFill>
              <a:srgbClr val="F5B209"/>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Trapezoid 4">
              <a:extLst>
                <a:ext uri="{FF2B5EF4-FFF2-40B4-BE49-F238E27FC236}">
                  <a16:creationId xmlns:a16="http://schemas.microsoft.com/office/drawing/2014/main" id="{60258679-79C4-4FFE-97EA-6EE838028CF7}"/>
                </a:ext>
              </a:extLst>
            </p:cNvPr>
            <p:cNvSpPr txBox="1"/>
            <p:nvPr/>
          </p:nvSpPr>
          <p:spPr>
            <a:xfrm>
              <a:off x="1413816" y="947013"/>
              <a:ext cx="2162307" cy="947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1"/>
                  </a:solidFill>
                </a:rPr>
                <a:t>Specific Implementation</a:t>
              </a:r>
            </a:p>
          </p:txBody>
        </p:sp>
      </p:grpSp>
      <p:grpSp>
        <p:nvGrpSpPr>
          <p:cNvPr id="24" name="Group 23">
            <a:extLst>
              <a:ext uri="{FF2B5EF4-FFF2-40B4-BE49-F238E27FC236}">
                <a16:creationId xmlns:a16="http://schemas.microsoft.com/office/drawing/2014/main" id="{521D0315-4364-4073-A6FA-1067E383AF92}"/>
              </a:ext>
            </a:extLst>
          </p:cNvPr>
          <p:cNvGrpSpPr/>
          <p:nvPr/>
        </p:nvGrpSpPr>
        <p:grpSpPr>
          <a:xfrm>
            <a:off x="1866901" y="1119903"/>
            <a:ext cx="4298951" cy="3168523"/>
            <a:chOff x="2825201" y="968933"/>
            <a:chExt cx="4989941" cy="3803453"/>
          </a:xfrm>
        </p:grpSpPr>
        <p:grpSp>
          <p:nvGrpSpPr>
            <p:cNvPr id="5" name="Group 4">
              <a:extLst>
                <a:ext uri="{FF2B5EF4-FFF2-40B4-BE49-F238E27FC236}">
                  <a16:creationId xmlns:a16="http://schemas.microsoft.com/office/drawing/2014/main" id="{B9410DCF-CC75-4A2E-B2A8-B5495233064B}"/>
                </a:ext>
              </a:extLst>
            </p:cNvPr>
            <p:cNvGrpSpPr/>
            <p:nvPr/>
          </p:nvGrpSpPr>
          <p:grpSpPr>
            <a:xfrm>
              <a:off x="4036577" y="1058385"/>
              <a:ext cx="2082450" cy="1320699"/>
              <a:chOff x="1244176" y="-373686"/>
              <a:chExt cx="2082450" cy="1320699"/>
            </a:xfrm>
          </p:grpSpPr>
          <p:sp>
            <p:nvSpPr>
              <p:cNvPr id="6" name="Trapezoid 5">
                <a:extLst>
                  <a:ext uri="{FF2B5EF4-FFF2-40B4-BE49-F238E27FC236}">
                    <a16:creationId xmlns:a16="http://schemas.microsoft.com/office/drawing/2014/main" id="{B93DE8C3-F874-411F-9855-FAD145543E41}"/>
                  </a:ext>
                </a:extLst>
              </p:cNvPr>
              <p:cNvSpPr/>
              <p:nvPr/>
            </p:nvSpPr>
            <p:spPr>
              <a:xfrm>
                <a:off x="1663313" y="0"/>
                <a:ext cx="1663313" cy="947013"/>
              </a:xfrm>
              <a:prstGeom prst="trapezoid">
                <a:avLst>
                  <a:gd name="adj" fmla="val 87819"/>
                </a:avLst>
              </a:prstGeom>
              <a:solidFill>
                <a:srgbClr val="F5B209"/>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Trapezoid 4">
                <a:extLst>
                  <a:ext uri="{FF2B5EF4-FFF2-40B4-BE49-F238E27FC236}">
                    <a16:creationId xmlns:a16="http://schemas.microsoft.com/office/drawing/2014/main" id="{F68FD3DF-BC4E-4753-841D-E060F2FD0DBD}"/>
                  </a:ext>
                </a:extLst>
              </p:cNvPr>
              <p:cNvSpPr txBox="1"/>
              <p:nvPr/>
            </p:nvSpPr>
            <p:spPr>
              <a:xfrm>
                <a:off x="1244176" y="-373686"/>
                <a:ext cx="1663313" cy="947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 </a:t>
                </a:r>
              </a:p>
            </p:txBody>
          </p:sp>
        </p:grpSp>
        <p:grpSp>
          <p:nvGrpSpPr>
            <p:cNvPr id="11" name="Group 10">
              <a:extLst>
                <a:ext uri="{FF2B5EF4-FFF2-40B4-BE49-F238E27FC236}">
                  <a16:creationId xmlns:a16="http://schemas.microsoft.com/office/drawing/2014/main" id="{E387E762-95A6-4062-9808-B2809B37BEA8}"/>
                </a:ext>
              </a:extLst>
            </p:cNvPr>
            <p:cNvGrpSpPr/>
            <p:nvPr/>
          </p:nvGrpSpPr>
          <p:grpSpPr>
            <a:xfrm>
              <a:off x="2825201" y="3686450"/>
              <a:ext cx="4989941" cy="960920"/>
              <a:chOff x="748174" y="1888608"/>
              <a:chExt cx="4989941" cy="960920"/>
            </a:xfrm>
          </p:grpSpPr>
          <p:sp>
            <p:nvSpPr>
              <p:cNvPr id="12" name="Trapezoid 11">
                <a:extLst>
                  <a:ext uri="{FF2B5EF4-FFF2-40B4-BE49-F238E27FC236}">
                    <a16:creationId xmlns:a16="http://schemas.microsoft.com/office/drawing/2014/main" id="{36C981E4-52B0-4BE6-A6E6-3816BF6C941A}"/>
                  </a:ext>
                </a:extLst>
              </p:cNvPr>
              <p:cNvSpPr/>
              <p:nvPr/>
            </p:nvSpPr>
            <p:spPr>
              <a:xfrm>
                <a:off x="748174" y="1888608"/>
                <a:ext cx="4989941" cy="947013"/>
              </a:xfrm>
              <a:prstGeom prst="trapezoid">
                <a:avLst>
                  <a:gd name="adj" fmla="val 87819"/>
                </a:avLst>
              </a:prstGeom>
              <a:solidFill>
                <a:srgbClr val="F5B209"/>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Trapezoid 4">
                <a:extLst>
                  <a:ext uri="{FF2B5EF4-FFF2-40B4-BE49-F238E27FC236}">
                    <a16:creationId xmlns:a16="http://schemas.microsoft.com/office/drawing/2014/main" id="{18CCA554-06B1-4B7D-9F38-C0ECF0EEFCC7}"/>
                  </a:ext>
                </a:extLst>
              </p:cNvPr>
              <p:cNvSpPr txBox="1"/>
              <p:nvPr/>
            </p:nvSpPr>
            <p:spPr>
              <a:xfrm>
                <a:off x="1588611" y="1902515"/>
                <a:ext cx="3243461" cy="947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000" kern="1200">
                    <a:solidFill>
                      <a:schemeClr val="tx1"/>
                    </a:solidFill>
                  </a:rPr>
                  <a:t>Engineering / Physics</a:t>
                </a:r>
              </a:p>
            </p:txBody>
          </p:sp>
        </p:grpSp>
        <p:sp>
          <p:nvSpPr>
            <p:cNvPr id="14" name="Arrow: Right 13">
              <a:extLst>
                <a:ext uri="{FF2B5EF4-FFF2-40B4-BE49-F238E27FC236}">
                  <a16:creationId xmlns:a16="http://schemas.microsoft.com/office/drawing/2014/main" id="{711C0238-3CA6-4CAB-980C-59F943399354}"/>
                </a:ext>
              </a:extLst>
            </p:cNvPr>
            <p:cNvSpPr/>
            <p:nvPr/>
          </p:nvSpPr>
          <p:spPr>
            <a:xfrm rot="18561847">
              <a:off x="1815623" y="2565491"/>
              <a:ext cx="3700027" cy="506911"/>
            </a:xfrm>
            <a:prstGeom prst="rightArrow">
              <a:avLst>
                <a:gd name="adj1" fmla="val 50000"/>
                <a:gd name="adj2" fmla="val 96397"/>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Decreasing Complexity</a:t>
              </a:r>
            </a:p>
          </p:txBody>
        </p:sp>
        <p:sp>
          <p:nvSpPr>
            <p:cNvPr id="15" name="Arrow: Right 14">
              <a:extLst>
                <a:ext uri="{FF2B5EF4-FFF2-40B4-BE49-F238E27FC236}">
                  <a16:creationId xmlns:a16="http://schemas.microsoft.com/office/drawing/2014/main" id="{7FDA2D28-40E9-4407-9670-D23AE3203DF3}"/>
                </a:ext>
              </a:extLst>
            </p:cNvPr>
            <p:cNvSpPr/>
            <p:nvPr/>
          </p:nvSpPr>
          <p:spPr>
            <a:xfrm rot="2951862">
              <a:off x="5145690" y="2661082"/>
              <a:ext cx="3715697" cy="506911"/>
            </a:xfrm>
            <a:prstGeom prst="rightArrow">
              <a:avLst>
                <a:gd name="adj1" fmla="val 50000"/>
                <a:gd name="adj2" fmla="val 96397"/>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Increasing Specificity</a:t>
              </a:r>
            </a:p>
          </p:txBody>
        </p:sp>
        <p:sp>
          <p:nvSpPr>
            <p:cNvPr id="16" name="TextBox 15">
              <a:extLst>
                <a:ext uri="{FF2B5EF4-FFF2-40B4-BE49-F238E27FC236}">
                  <a16:creationId xmlns:a16="http://schemas.microsoft.com/office/drawing/2014/main" id="{C64DD964-1B0F-42D6-9604-BAEFE31CDEFB}"/>
                </a:ext>
              </a:extLst>
            </p:cNvPr>
            <p:cNvSpPr txBox="1"/>
            <p:nvPr/>
          </p:nvSpPr>
          <p:spPr>
            <a:xfrm>
              <a:off x="4363864" y="1895768"/>
              <a:ext cx="1902218" cy="480287"/>
            </a:xfrm>
            <a:prstGeom prst="rect">
              <a:avLst/>
            </a:prstGeom>
            <a:noFill/>
          </p:spPr>
          <p:txBody>
            <a:bodyPr wrap="square" rtlCol="0">
              <a:spAutoFit/>
            </a:bodyPr>
            <a:lstStyle/>
            <a:p>
              <a:pPr algn="ctr"/>
              <a:r>
                <a:rPr lang="en-US" sz="2000"/>
                <a:t>Network</a:t>
              </a:r>
              <a:endParaRPr lang="en-US" sz="1200"/>
            </a:p>
          </p:txBody>
        </p:sp>
      </p:grpSp>
      <p:sp>
        <p:nvSpPr>
          <p:cNvPr id="22" name="TextBox 21">
            <a:extLst>
              <a:ext uri="{FF2B5EF4-FFF2-40B4-BE49-F238E27FC236}">
                <a16:creationId xmlns:a16="http://schemas.microsoft.com/office/drawing/2014/main" id="{A457664D-B7CF-47FF-A48B-228166D14093}"/>
              </a:ext>
            </a:extLst>
          </p:cNvPr>
          <p:cNvSpPr txBox="1"/>
          <p:nvPr/>
        </p:nvSpPr>
        <p:spPr>
          <a:xfrm>
            <a:off x="6532097" y="1768149"/>
            <a:ext cx="2299255" cy="276999"/>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200">
                <a:solidFill>
                  <a:schemeClr val="bg1"/>
                </a:solidFill>
              </a:rPr>
              <a:t>Evaluation Criteria</a:t>
            </a:r>
          </a:p>
        </p:txBody>
      </p:sp>
      <p:sp>
        <p:nvSpPr>
          <p:cNvPr id="23" name="TextBox 22">
            <a:extLst>
              <a:ext uri="{FF2B5EF4-FFF2-40B4-BE49-F238E27FC236}">
                <a16:creationId xmlns:a16="http://schemas.microsoft.com/office/drawing/2014/main" id="{FF0097BA-5771-4687-954C-6C68FA2651F9}"/>
              </a:ext>
            </a:extLst>
          </p:cNvPr>
          <p:cNvSpPr txBox="1"/>
          <p:nvPr/>
        </p:nvSpPr>
        <p:spPr>
          <a:xfrm>
            <a:off x="6532097" y="2504408"/>
            <a:ext cx="2299255" cy="646331"/>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200">
                <a:solidFill>
                  <a:schemeClr val="bg1"/>
                </a:solidFill>
              </a:rPr>
              <a:t>Mission Ranges</a:t>
            </a:r>
          </a:p>
          <a:p>
            <a:pPr marL="171450" indent="-171450">
              <a:buClr>
                <a:schemeClr val="bg1"/>
              </a:buClr>
              <a:buFont typeface="Arial" panose="020B0604020202020204" pitchFamily="34" charset="0"/>
              <a:buChar char="•"/>
            </a:pPr>
            <a:r>
              <a:rPr lang="en-US" sz="1200">
                <a:solidFill>
                  <a:schemeClr val="bg1"/>
                </a:solidFill>
              </a:rPr>
              <a:t>Passenger Demand</a:t>
            </a:r>
          </a:p>
          <a:p>
            <a:pPr marL="171450" indent="-171450">
              <a:buClr>
                <a:schemeClr val="bg1"/>
              </a:buClr>
              <a:buFont typeface="Arial" panose="020B0604020202020204" pitchFamily="34" charset="0"/>
              <a:buChar char="•"/>
            </a:pPr>
            <a:r>
              <a:rPr lang="en-US" sz="1200">
                <a:solidFill>
                  <a:schemeClr val="bg1"/>
                </a:solidFill>
              </a:rPr>
              <a:t>Total Operating Cost</a:t>
            </a:r>
          </a:p>
        </p:txBody>
      </p:sp>
      <p:sp>
        <p:nvSpPr>
          <p:cNvPr id="25" name="TextBox 24">
            <a:extLst>
              <a:ext uri="{FF2B5EF4-FFF2-40B4-BE49-F238E27FC236}">
                <a16:creationId xmlns:a16="http://schemas.microsoft.com/office/drawing/2014/main" id="{912B687F-BE9B-4FAB-ADF1-D699D74FBCB0}"/>
              </a:ext>
            </a:extLst>
          </p:cNvPr>
          <p:cNvSpPr txBox="1"/>
          <p:nvPr/>
        </p:nvSpPr>
        <p:spPr>
          <a:xfrm>
            <a:off x="6532097" y="3490628"/>
            <a:ext cx="2446803" cy="646331"/>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200">
                <a:solidFill>
                  <a:schemeClr val="bg1"/>
                </a:solidFill>
              </a:rPr>
              <a:t>Rotor Material</a:t>
            </a:r>
          </a:p>
          <a:p>
            <a:pPr marL="171450" indent="-171450">
              <a:buClr>
                <a:schemeClr val="bg1"/>
              </a:buClr>
              <a:buFont typeface="Arial" panose="020B0604020202020204" pitchFamily="34" charset="0"/>
              <a:buChar char="•"/>
            </a:pPr>
            <a:r>
              <a:rPr lang="en-US" sz="1200">
                <a:solidFill>
                  <a:schemeClr val="bg1"/>
                </a:solidFill>
              </a:rPr>
              <a:t>Communication Protocol</a:t>
            </a:r>
          </a:p>
          <a:p>
            <a:pPr marL="171450" indent="-171450">
              <a:buClr>
                <a:schemeClr val="bg1"/>
              </a:buClr>
              <a:buFont typeface="Arial" panose="020B0604020202020204" pitchFamily="34" charset="0"/>
              <a:buChar char="•"/>
            </a:pPr>
            <a:r>
              <a:rPr lang="en-US" sz="1200">
                <a:solidFill>
                  <a:schemeClr val="bg1"/>
                </a:solidFill>
              </a:rPr>
              <a:t>Airframe Component Weights</a:t>
            </a:r>
          </a:p>
        </p:txBody>
      </p:sp>
      <p:sp>
        <p:nvSpPr>
          <p:cNvPr id="26" name="Title 1">
            <a:extLst>
              <a:ext uri="{FF2B5EF4-FFF2-40B4-BE49-F238E27FC236}">
                <a16:creationId xmlns:a16="http://schemas.microsoft.com/office/drawing/2014/main" id="{7712A791-6F3B-4E7C-BFD4-AC5D22E3EBA0}"/>
              </a:ext>
            </a:extLst>
          </p:cNvPr>
          <p:cNvSpPr>
            <a:spLocks noGrp="1"/>
          </p:cNvSpPr>
          <p:nvPr>
            <p:ph type="title"/>
          </p:nvPr>
        </p:nvSpPr>
        <p:spPr>
          <a:xfrm>
            <a:off x="1368425" y="68263"/>
            <a:ext cx="7083425" cy="993775"/>
          </a:xfrm>
        </p:spPr>
        <p:txBody>
          <a:bodyPr/>
          <a:lstStyle/>
          <a:p>
            <a:r>
              <a:rPr lang="en-US" sz="3200" err="1">
                <a:latin typeface="+mj-lt"/>
              </a:rPr>
              <a:t>SoS</a:t>
            </a:r>
            <a:r>
              <a:rPr lang="en-US" sz="3200">
                <a:latin typeface="+mj-lt"/>
              </a:rPr>
              <a:t> Decomposition Levels</a:t>
            </a:r>
          </a:p>
        </p:txBody>
      </p:sp>
      <p:sp>
        <p:nvSpPr>
          <p:cNvPr id="2" name="Rectangle 1">
            <a:extLst>
              <a:ext uri="{FF2B5EF4-FFF2-40B4-BE49-F238E27FC236}">
                <a16:creationId xmlns:a16="http://schemas.microsoft.com/office/drawing/2014/main" id="{E35A3A38-DC9C-40A0-88A2-D2DC3E12DD26}"/>
              </a:ext>
            </a:extLst>
          </p:cNvPr>
          <p:cNvSpPr/>
          <p:nvPr/>
        </p:nvSpPr>
        <p:spPr>
          <a:xfrm>
            <a:off x="6546512" y="1034639"/>
            <a:ext cx="2417462" cy="51977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 Measurable Quantities</a:t>
            </a:r>
          </a:p>
        </p:txBody>
      </p:sp>
      <p:cxnSp>
        <p:nvCxnSpPr>
          <p:cNvPr id="27" name="Straight Connector 26">
            <a:extLst>
              <a:ext uri="{FF2B5EF4-FFF2-40B4-BE49-F238E27FC236}">
                <a16:creationId xmlns:a16="http://schemas.microsoft.com/office/drawing/2014/main" id="{8B6B43A1-BB7D-4A74-94DF-9F5600DDC20F}"/>
              </a:ext>
            </a:extLst>
          </p:cNvPr>
          <p:cNvCxnSpPr>
            <a:cxnSpLocks/>
          </p:cNvCxnSpPr>
          <p:nvPr/>
        </p:nvCxnSpPr>
        <p:spPr>
          <a:xfrm>
            <a:off x="4001009" y="1918838"/>
            <a:ext cx="2531088"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BF6E37-4F91-437C-A4CF-0761543CE946}"/>
              </a:ext>
            </a:extLst>
          </p:cNvPr>
          <p:cNvCxnSpPr>
            <a:cxnSpLocks/>
          </p:cNvCxnSpPr>
          <p:nvPr/>
        </p:nvCxnSpPr>
        <p:spPr>
          <a:xfrm>
            <a:off x="4704609" y="2847355"/>
            <a:ext cx="1844957"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964C81C-7CF8-4EA3-85D2-AD307653F846}"/>
              </a:ext>
            </a:extLst>
          </p:cNvPr>
          <p:cNvCxnSpPr>
            <a:cxnSpLocks/>
          </p:cNvCxnSpPr>
          <p:nvPr/>
        </p:nvCxnSpPr>
        <p:spPr>
          <a:xfrm>
            <a:off x="5385274" y="3813794"/>
            <a:ext cx="116429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BA62E5DD-E5E4-417A-A988-C0D4AF7D85FC}"/>
              </a:ext>
            </a:extLst>
          </p:cNvPr>
          <p:cNvSpPr/>
          <p:nvPr/>
        </p:nvSpPr>
        <p:spPr>
          <a:xfrm>
            <a:off x="6531586" y="1595829"/>
            <a:ext cx="2447314" cy="2628503"/>
          </a:xfrm>
          <a:prstGeom prst="roundRect">
            <a:avLst>
              <a:gd name="adj" fmla="val 5932"/>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30EEDA1-1A01-43CC-A032-BE4FDF9D3232}"/>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44" name="Rectangle: Rounded Corners 43">
            <a:extLst>
              <a:ext uri="{FF2B5EF4-FFF2-40B4-BE49-F238E27FC236}">
                <a16:creationId xmlns:a16="http://schemas.microsoft.com/office/drawing/2014/main" id="{D5038D27-FC50-4B82-8352-5D2AF0A08DD0}"/>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5" name="Rectangle: Rounded Corners 44">
            <a:extLst>
              <a:ext uri="{FF2B5EF4-FFF2-40B4-BE49-F238E27FC236}">
                <a16:creationId xmlns:a16="http://schemas.microsoft.com/office/drawing/2014/main" id="{E1BCD686-5A50-4333-A1C5-2E5C6BECEF43}"/>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6" name="Rectangle: Rounded Corners 45">
            <a:extLst>
              <a:ext uri="{FF2B5EF4-FFF2-40B4-BE49-F238E27FC236}">
                <a16:creationId xmlns:a16="http://schemas.microsoft.com/office/drawing/2014/main" id="{F2FE21EA-620B-4B3F-A4C5-A1C4373D12D2}"/>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7" name="Rectangle: Rounded Corners 46">
            <a:extLst>
              <a:ext uri="{FF2B5EF4-FFF2-40B4-BE49-F238E27FC236}">
                <a16:creationId xmlns:a16="http://schemas.microsoft.com/office/drawing/2014/main" id="{D738A3FE-9E05-47A0-9716-DF84E002273D}"/>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8" name="Rectangle: Rounded Corners 47">
            <a:extLst>
              <a:ext uri="{FF2B5EF4-FFF2-40B4-BE49-F238E27FC236}">
                <a16:creationId xmlns:a16="http://schemas.microsoft.com/office/drawing/2014/main" id="{4E6DF682-1600-40EA-BA42-344263A6C0E9}"/>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9" name="Rectangle: Rounded Corners 48">
            <a:extLst>
              <a:ext uri="{FF2B5EF4-FFF2-40B4-BE49-F238E27FC236}">
                <a16:creationId xmlns:a16="http://schemas.microsoft.com/office/drawing/2014/main" id="{33113248-392E-4D0C-8793-D13CE52CA84E}"/>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310802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34</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Environment Creation</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147374" y="4760171"/>
            <a:ext cx="2253803" cy="276999"/>
          </a:xfrm>
          <a:prstGeom prst="rect">
            <a:avLst/>
          </a:prstGeom>
          <a:noFill/>
        </p:spPr>
        <p:txBody>
          <a:bodyPr wrap="square" rtlCol="0">
            <a:spAutoFit/>
          </a:bodyPr>
          <a:lstStyle/>
          <a:p>
            <a:pPr algn="ctr"/>
            <a:r>
              <a:rPr lang="en-US" sz="1200">
                <a:solidFill>
                  <a:schemeClr val="bg1"/>
                </a:solidFill>
              </a:rPr>
              <a:t>Victor </a:t>
            </a:r>
            <a:r>
              <a:rPr lang="en-US" sz="1200" err="1">
                <a:solidFill>
                  <a:schemeClr val="bg1"/>
                </a:solidFill>
              </a:rPr>
              <a:t>Petitgenet</a:t>
            </a:r>
            <a:endParaRPr lang="en-US" sz="1200">
              <a:solidFill>
                <a:schemeClr val="bg1"/>
              </a:solidFill>
            </a:endParaRPr>
          </a:p>
        </p:txBody>
      </p:sp>
      <p:sp>
        <p:nvSpPr>
          <p:cNvPr id="2" name="Rounded Rectangle 1">
            <a:extLst>
              <a:ext uri="{FF2B5EF4-FFF2-40B4-BE49-F238E27FC236}">
                <a16:creationId xmlns:a16="http://schemas.microsoft.com/office/drawing/2014/main" id="{5781E794-2CC0-5D49-B4ED-BB78FBC72DA0}"/>
              </a:ext>
            </a:extLst>
          </p:cNvPr>
          <p:cNvSpPr/>
          <p:nvPr/>
        </p:nvSpPr>
        <p:spPr>
          <a:xfrm>
            <a:off x="1828800" y="1100405"/>
            <a:ext cx="7118321" cy="53153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Need </a:t>
            </a:r>
            <a:r>
              <a:rPr lang="en-US" b="1" u="sng">
                <a:solidFill>
                  <a:schemeClr val="tx1"/>
                </a:solidFill>
              </a:rPr>
              <a:t>modules</a:t>
            </a:r>
            <a:r>
              <a:rPr lang="en-US">
                <a:solidFill>
                  <a:schemeClr val="tx1"/>
                </a:solidFill>
              </a:rPr>
              <a:t> allowing for calculation of Evaluation Criteria that are </a:t>
            </a:r>
            <a:r>
              <a:rPr lang="en-US" b="1" u="sng">
                <a:solidFill>
                  <a:schemeClr val="tx1"/>
                </a:solidFill>
              </a:rPr>
              <a:t>interlinked</a:t>
            </a:r>
          </a:p>
        </p:txBody>
      </p:sp>
      <p:grpSp>
        <p:nvGrpSpPr>
          <p:cNvPr id="22" name="Group 21">
            <a:extLst>
              <a:ext uri="{FF2B5EF4-FFF2-40B4-BE49-F238E27FC236}">
                <a16:creationId xmlns:a16="http://schemas.microsoft.com/office/drawing/2014/main" id="{05CA13A7-1F57-1545-842B-603061E63676}"/>
              </a:ext>
            </a:extLst>
          </p:cNvPr>
          <p:cNvGrpSpPr/>
          <p:nvPr/>
        </p:nvGrpSpPr>
        <p:grpSpPr>
          <a:xfrm>
            <a:off x="1828800" y="1642133"/>
            <a:ext cx="7118321" cy="1297657"/>
            <a:chOff x="1828800" y="1932937"/>
            <a:chExt cx="7118321" cy="1297657"/>
          </a:xfrm>
        </p:grpSpPr>
        <p:grpSp>
          <p:nvGrpSpPr>
            <p:cNvPr id="12" name="Group 11">
              <a:extLst>
                <a:ext uri="{FF2B5EF4-FFF2-40B4-BE49-F238E27FC236}">
                  <a16:creationId xmlns:a16="http://schemas.microsoft.com/office/drawing/2014/main" id="{2C420D38-5874-A744-96B4-94EE33AB9D68}"/>
                </a:ext>
              </a:extLst>
            </p:cNvPr>
            <p:cNvGrpSpPr/>
            <p:nvPr/>
          </p:nvGrpSpPr>
          <p:grpSpPr>
            <a:xfrm>
              <a:off x="1956502" y="2528612"/>
              <a:ext cx="6837511" cy="548640"/>
              <a:chOff x="1966453" y="3266315"/>
              <a:chExt cx="6837511" cy="548640"/>
            </a:xfrm>
          </p:grpSpPr>
          <p:sp>
            <p:nvSpPr>
              <p:cNvPr id="5" name="Rounded Rectangle 4">
                <a:extLst>
                  <a:ext uri="{FF2B5EF4-FFF2-40B4-BE49-F238E27FC236}">
                    <a16:creationId xmlns:a16="http://schemas.microsoft.com/office/drawing/2014/main" id="{B4297150-C4FA-AD45-8FAF-ED8122EEB7C1}"/>
                  </a:ext>
                </a:extLst>
              </p:cNvPr>
              <p:cNvSpPr/>
              <p:nvPr/>
            </p:nvSpPr>
            <p:spPr>
              <a:xfrm>
                <a:off x="1966453" y="3266315"/>
                <a:ext cx="1572768" cy="5486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Time Savings</a:t>
                </a:r>
              </a:p>
            </p:txBody>
          </p:sp>
          <p:sp>
            <p:nvSpPr>
              <p:cNvPr id="19" name="Rounded Rectangle 18">
                <a:extLst>
                  <a:ext uri="{FF2B5EF4-FFF2-40B4-BE49-F238E27FC236}">
                    <a16:creationId xmlns:a16="http://schemas.microsoft.com/office/drawing/2014/main" id="{F3BA8C6F-E3F4-094D-8419-081E1AE2EA62}"/>
                  </a:ext>
                </a:extLst>
              </p:cNvPr>
              <p:cNvSpPr/>
              <p:nvPr/>
            </p:nvSpPr>
            <p:spPr>
              <a:xfrm>
                <a:off x="4598824" y="3266315"/>
                <a:ext cx="1572768" cy="5486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Cost</a:t>
                </a:r>
              </a:p>
            </p:txBody>
          </p:sp>
          <p:sp>
            <p:nvSpPr>
              <p:cNvPr id="20" name="Rounded Rectangle 19">
                <a:extLst>
                  <a:ext uri="{FF2B5EF4-FFF2-40B4-BE49-F238E27FC236}">
                    <a16:creationId xmlns:a16="http://schemas.microsoft.com/office/drawing/2014/main" id="{F7AE2566-CC5C-1D4F-8781-BD6B498B77EE}"/>
                  </a:ext>
                </a:extLst>
              </p:cNvPr>
              <p:cNvSpPr/>
              <p:nvPr/>
            </p:nvSpPr>
            <p:spPr>
              <a:xfrm>
                <a:off x="7231196" y="3266315"/>
                <a:ext cx="1572768" cy="5486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Societal Impact</a:t>
                </a:r>
              </a:p>
            </p:txBody>
          </p:sp>
          <p:cxnSp>
            <p:nvCxnSpPr>
              <p:cNvPr id="7" name="Straight Arrow Connector 6">
                <a:extLst>
                  <a:ext uri="{FF2B5EF4-FFF2-40B4-BE49-F238E27FC236}">
                    <a16:creationId xmlns:a16="http://schemas.microsoft.com/office/drawing/2014/main" id="{E13E9729-77C7-164B-B610-17400FFDC006}"/>
                  </a:ext>
                </a:extLst>
              </p:cNvPr>
              <p:cNvCxnSpPr>
                <a:cxnSpLocks/>
                <a:stCxn id="19" idx="1"/>
                <a:endCxn id="5" idx="3"/>
              </p:cNvCxnSpPr>
              <p:nvPr/>
            </p:nvCxnSpPr>
            <p:spPr>
              <a:xfrm flipH="1">
                <a:off x="3539221" y="3540635"/>
                <a:ext cx="1059603"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2A5DF4-D686-D849-BFC1-68C311291AD0}"/>
                  </a:ext>
                </a:extLst>
              </p:cNvPr>
              <p:cNvCxnSpPr>
                <a:cxnSpLocks/>
                <a:stCxn id="19" idx="3"/>
                <a:endCxn id="20" idx="1"/>
              </p:cNvCxnSpPr>
              <p:nvPr/>
            </p:nvCxnSpPr>
            <p:spPr>
              <a:xfrm>
                <a:off x="6171592" y="3540635"/>
                <a:ext cx="1059604"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 name="Rounded Rectangle 10">
              <a:extLst>
                <a:ext uri="{FF2B5EF4-FFF2-40B4-BE49-F238E27FC236}">
                  <a16:creationId xmlns:a16="http://schemas.microsoft.com/office/drawing/2014/main" id="{1BAF2D4F-6FA6-FF4C-AD92-541AE2F39753}"/>
                </a:ext>
              </a:extLst>
            </p:cNvPr>
            <p:cNvSpPr/>
            <p:nvPr/>
          </p:nvSpPr>
          <p:spPr>
            <a:xfrm>
              <a:off x="1828800" y="2375270"/>
              <a:ext cx="7118321" cy="855324"/>
            </a:xfrm>
            <a:prstGeom prst="roundRect">
              <a:avLst/>
            </a:prstGeom>
            <a:noFill/>
            <a:ln w="19050">
              <a:solidFill>
                <a:srgbClr val="F5B2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799466-3034-1F45-8C8B-B881061620CC}"/>
                </a:ext>
              </a:extLst>
            </p:cNvPr>
            <p:cNvSpPr txBox="1"/>
            <p:nvPr/>
          </p:nvSpPr>
          <p:spPr>
            <a:xfrm>
              <a:off x="5144303" y="1932937"/>
              <a:ext cx="487313" cy="215444"/>
            </a:xfrm>
            <a:prstGeom prst="rect">
              <a:avLst/>
            </a:prstGeom>
            <a:noFill/>
          </p:spPr>
          <p:txBody>
            <a:bodyPr wrap="none" lIns="0" tIns="0" rIns="0" bIns="0" rtlCol="0">
              <a:spAutoFit/>
            </a:bodyPr>
            <a:lstStyle/>
            <a:p>
              <a:r>
                <a:rPr lang="en-US">
                  <a:solidFill>
                    <a:schemeClr val="bg1"/>
                  </a:solidFill>
                </a:rPr>
                <a:t>Inputs</a:t>
              </a:r>
            </a:p>
          </p:txBody>
        </p:sp>
        <p:cxnSp>
          <p:nvCxnSpPr>
            <p:cNvPr id="17" name="Straight Arrow Connector 16">
              <a:extLst>
                <a:ext uri="{FF2B5EF4-FFF2-40B4-BE49-F238E27FC236}">
                  <a16:creationId xmlns:a16="http://schemas.microsoft.com/office/drawing/2014/main" id="{51F6A713-6BE6-6640-9B7A-791C4C5CC204}"/>
                </a:ext>
              </a:extLst>
            </p:cNvPr>
            <p:cNvCxnSpPr>
              <a:cxnSpLocks/>
              <a:stCxn id="15" idx="2"/>
              <a:endCxn id="11" idx="0"/>
            </p:cNvCxnSpPr>
            <p:nvPr/>
          </p:nvCxnSpPr>
          <p:spPr>
            <a:xfrm>
              <a:off x="5387960" y="2148381"/>
              <a:ext cx="1" cy="2268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Rectangle: Rounded Corners 32">
            <a:extLst>
              <a:ext uri="{FF2B5EF4-FFF2-40B4-BE49-F238E27FC236}">
                <a16:creationId xmlns:a16="http://schemas.microsoft.com/office/drawing/2014/main" id="{04C4F58E-96E7-460E-839C-8C5943E65B67}"/>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4" name="Rectangle: Rounded Corners 33">
            <a:extLst>
              <a:ext uri="{FF2B5EF4-FFF2-40B4-BE49-F238E27FC236}">
                <a16:creationId xmlns:a16="http://schemas.microsoft.com/office/drawing/2014/main" id="{9A9761B3-8CAD-4B4C-9EAF-250FAFAA2367}"/>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5" name="Rectangle: Rounded Corners 34">
            <a:extLst>
              <a:ext uri="{FF2B5EF4-FFF2-40B4-BE49-F238E27FC236}">
                <a16:creationId xmlns:a16="http://schemas.microsoft.com/office/drawing/2014/main" id="{FD6161D0-F560-403C-B019-EC5874E2F0DD}"/>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6" name="Rectangle: Rounded Corners 35">
            <a:extLst>
              <a:ext uri="{FF2B5EF4-FFF2-40B4-BE49-F238E27FC236}">
                <a16:creationId xmlns:a16="http://schemas.microsoft.com/office/drawing/2014/main" id="{186CD790-6C86-42CE-AAB0-95D85E17F443}"/>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7" name="Rectangle: Rounded Corners 36">
            <a:extLst>
              <a:ext uri="{FF2B5EF4-FFF2-40B4-BE49-F238E27FC236}">
                <a16:creationId xmlns:a16="http://schemas.microsoft.com/office/drawing/2014/main" id="{F90EF288-CC46-4DE4-B351-8AB82716A293}"/>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38" name="Rectangle: Rounded Corners 37">
            <a:extLst>
              <a:ext uri="{FF2B5EF4-FFF2-40B4-BE49-F238E27FC236}">
                <a16:creationId xmlns:a16="http://schemas.microsoft.com/office/drawing/2014/main" id="{625A2794-4074-45C7-B15B-D58C80864BDF}"/>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28" name="Rounded Rectangle 27">
            <a:extLst>
              <a:ext uri="{FF2B5EF4-FFF2-40B4-BE49-F238E27FC236}">
                <a16:creationId xmlns:a16="http://schemas.microsoft.com/office/drawing/2014/main" id="{71FAEC82-415E-EA48-B503-C1AAADB0E4F2}"/>
              </a:ext>
            </a:extLst>
          </p:cNvPr>
          <p:cNvSpPr/>
          <p:nvPr/>
        </p:nvSpPr>
        <p:spPr>
          <a:xfrm>
            <a:off x="1956501" y="3010069"/>
            <a:ext cx="1572768" cy="5486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Proprietary Time Savings Module</a:t>
            </a:r>
          </a:p>
        </p:txBody>
      </p:sp>
      <p:sp>
        <p:nvSpPr>
          <p:cNvPr id="29" name="Rounded Rectangle 28">
            <a:extLst>
              <a:ext uri="{FF2B5EF4-FFF2-40B4-BE49-F238E27FC236}">
                <a16:creationId xmlns:a16="http://schemas.microsoft.com/office/drawing/2014/main" id="{9ABDA8F2-0722-454B-B08B-648406D819C8}"/>
              </a:ext>
            </a:extLst>
          </p:cNvPr>
          <p:cNvSpPr/>
          <p:nvPr/>
        </p:nvSpPr>
        <p:spPr>
          <a:xfrm>
            <a:off x="4588873" y="3010069"/>
            <a:ext cx="1572768" cy="5486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Proprietary Cost Module</a:t>
            </a:r>
          </a:p>
        </p:txBody>
      </p:sp>
      <p:sp>
        <p:nvSpPr>
          <p:cNvPr id="30" name="Rounded Rectangle 29">
            <a:extLst>
              <a:ext uri="{FF2B5EF4-FFF2-40B4-BE49-F238E27FC236}">
                <a16:creationId xmlns:a16="http://schemas.microsoft.com/office/drawing/2014/main" id="{29974D6A-DB5E-574B-B37E-635CEE5626C3}"/>
              </a:ext>
            </a:extLst>
          </p:cNvPr>
          <p:cNvSpPr/>
          <p:nvPr/>
        </p:nvSpPr>
        <p:spPr>
          <a:xfrm>
            <a:off x="7221245" y="3010069"/>
            <a:ext cx="1572768" cy="5486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Proprietary Societal Impact Module</a:t>
            </a:r>
          </a:p>
        </p:txBody>
      </p:sp>
      <p:grpSp>
        <p:nvGrpSpPr>
          <p:cNvPr id="23" name="Group 22">
            <a:extLst>
              <a:ext uri="{FF2B5EF4-FFF2-40B4-BE49-F238E27FC236}">
                <a16:creationId xmlns:a16="http://schemas.microsoft.com/office/drawing/2014/main" id="{12C38CA5-9D04-4F4D-89D5-BD2FA95043B0}"/>
              </a:ext>
            </a:extLst>
          </p:cNvPr>
          <p:cNvGrpSpPr/>
          <p:nvPr/>
        </p:nvGrpSpPr>
        <p:grpSpPr>
          <a:xfrm>
            <a:off x="3786892" y="3421787"/>
            <a:ext cx="2687926" cy="854991"/>
            <a:chOff x="4084616" y="3446233"/>
            <a:chExt cx="2687926" cy="854991"/>
          </a:xfrm>
        </p:grpSpPr>
        <p:sp>
          <p:nvSpPr>
            <p:cNvPr id="42" name="Rectangle 41">
              <a:extLst>
                <a:ext uri="{FF2B5EF4-FFF2-40B4-BE49-F238E27FC236}">
                  <a16:creationId xmlns:a16="http://schemas.microsoft.com/office/drawing/2014/main" id="{644C80AF-BCBC-AE4C-ACBD-71C906C16DE6}"/>
                </a:ext>
              </a:extLst>
            </p:cNvPr>
            <p:cNvSpPr/>
            <p:nvPr/>
          </p:nvSpPr>
          <p:spPr>
            <a:xfrm>
              <a:off x="4164154" y="3512440"/>
              <a:ext cx="1142999" cy="722576"/>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4"/>
                  </a:solidFill>
                  <a:cs typeface="Arial"/>
                </a:rPr>
                <a:t>Static Implementation</a:t>
              </a:r>
            </a:p>
          </p:txBody>
        </p:sp>
        <p:sp>
          <p:nvSpPr>
            <p:cNvPr id="43" name="Rectangle 42">
              <a:extLst>
                <a:ext uri="{FF2B5EF4-FFF2-40B4-BE49-F238E27FC236}">
                  <a16:creationId xmlns:a16="http://schemas.microsoft.com/office/drawing/2014/main" id="{2ADACCD6-C8D4-4341-8A87-C3D1A10D8AFB}"/>
                </a:ext>
              </a:extLst>
            </p:cNvPr>
            <p:cNvSpPr/>
            <p:nvPr/>
          </p:nvSpPr>
          <p:spPr>
            <a:xfrm>
              <a:off x="5575766" y="3512440"/>
              <a:ext cx="1142999" cy="722576"/>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4"/>
                  </a:solidFill>
                  <a:cs typeface="Arial"/>
                </a:rPr>
                <a:t>Sensitivity </a:t>
              </a:r>
            </a:p>
            <a:p>
              <a:pPr algn="ctr"/>
              <a:r>
                <a:rPr lang="en-US" sz="1000" b="1">
                  <a:solidFill>
                    <a:schemeClr val="accent4"/>
                  </a:solidFill>
                  <a:cs typeface="Arial"/>
                </a:rPr>
                <a:t>Analysis</a:t>
              </a:r>
            </a:p>
          </p:txBody>
        </p:sp>
        <p:sp>
          <p:nvSpPr>
            <p:cNvPr id="44" name="Rectangle: Rounded Corners 92">
              <a:extLst>
                <a:ext uri="{FF2B5EF4-FFF2-40B4-BE49-F238E27FC236}">
                  <a16:creationId xmlns:a16="http://schemas.microsoft.com/office/drawing/2014/main" id="{16FD24F0-9CD3-7C41-98B3-88D03B521787}"/>
                </a:ext>
              </a:extLst>
            </p:cNvPr>
            <p:cNvSpPr/>
            <p:nvPr/>
          </p:nvSpPr>
          <p:spPr>
            <a:xfrm>
              <a:off x="4084616" y="3446233"/>
              <a:ext cx="2687926" cy="854991"/>
            </a:xfrm>
            <a:prstGeom prst="roundRect">
              <a:avLst>
                <a:gd name="adj" fmla="val 5932"/>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95">
              <a:extLst>
                <a:ext uri="{FF2B5EF4-FFF2-40B4-BE49-F238E27FC236}">
                  <a16:creationId xmlns:a16="http://schemas.microsoft.com/office/drawing/2014/main" id="{8F7035B8-6FAF-464C-95D2-F9273DAB6D02}"/>
                </a:ext>
              </a:extLst>
            </p:cNvPr>
            <p:cNvSpPr/>
            <p:nvPr/>
          </p:nvSpPr>
          <p:spPr>
            <a:xfrm>
              <a:off x="5340716" y="3788520"/>
              <a:ext cx="211456" cy="170417"/>
            </a:xfrm>
            <a:prstGeom prst="rightArrow">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BCD278A4-4E2D-0047-B43E-4F8679D38187}"/>
              </a:ext>
            </a:extLst>
          </p:cNvPr>
          <p:cNvSpPr txBox="1"/>
          <p:nvPr/>
        </p:nvSpPr>
        <p:spPr>
          <a:xfrm>
            <a:off x="3761347" y="4230778"/>
            <a:ext cx="1961972" cy="307777"/>
          </a:xfrm>
          <a:prstGeom prst="rect">
            <a:avLst/>
          </a:prstGeom>
          <a:noFill/>
        </p:spPr>
        <p:txBody>
          <a:bodyPr wrap="square" rtlCol="0">
            <a:spAutoFit/>
          </a:bodyPr>
          <a:lstStyle/>
          <a:p>
            <a:r>
              <a:rPr lang="en-US" i="1">
                <a:solidFill>
                  <a:schemeClr val="accent4"/>
                </a:solidFill>
              </a:rPr>
              <a:t>Environment</a:t>
            </a:r>
          </a:p>
        </p:txBody>
      </p:sp>
      <p:sp>
        <p:nvSpPr>
          <p:cNvPr id="50" name="Arrow: Right 102">
            <a:extLst>
              <a:ext uri="{FF2B5EF4-FFF2-40B4-BE49-F238E27FC236}">
                <a16:creationId xmlns:a16="http://schemas.microsoft.com/office/drawing/2014/main" id="{EBBA9B99-4958-9845-94DC-46A5A9D8BD79}"/>
              </a:ext>
            </a:extLst>
          </p:cNvPr>
          <p:cNvSpPr/>
          <p:nvPr/>
        </p:nvSpPr>
        <p:spPr>
          <a:xfrm>
            <a:off x="3503861" y="3764074"/>
            <a:ext cx="253960" cy="170417"/>
          </a:xfrm>
          <a:prstGeom prst="rightArrow">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DCC0205D-3562-7744-B309-19DB8E024B46}"/>
              </a:ext>
            </a:extLst>
          </p:cNvPr>
          <p:cNvGrpSpPr/>
          <p:nvPr/>
        </p:nvGrpSpPr>
        <p:grpSpPr>
          <a:xfrm>
            <a:off x="2336095" y="3458918"/>
            <a:ext cx="1142999" cy="780728"/>
            <a:chOff x="4417103" y="4015372"/>
            <a:chExt cx="1142999" cy="780728"/>
          </a:xfrm>
        </p:grpSpPr>
        <p:sp>
          <p:nvSpPr>
            <p:cNvPr id="52" name="Rectangle: Rounded Corners 96">
              <a:extLst>
                <a:ext uri="{FF2B5EF4-FFF2-40B4-BE49-F238E27FC236}">
                  <a16:creationId xmlns:a16="http://schemas.microsoft.com/office/drawing/2014/main" id="{932E029A-F852-444E-85C7-890B1880EF73}"/>
                </a:ext>
              </a:extLst>
            </p:cNvPr>
            <p:cNvSpPr/>
            <p:nvPr/>
          </p:nvSpPr>
          <p:spPr>
            <a:xfrm>
              <a:off x="4417103" y="4015372"/>
              <a:ext cx="1142999" cy="780728"/>
            </a:xfrm>
            <a:prstGeom prst="roundRect">
              <a:avLst>
                <a:gd name="adj" fmla="val 5932"/>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9E5FB48-4677-6349-BB0D-8EAF7CDC6623}"/>
                </a:ext>
              </a:extLst>
            </p:cNvPr>
            <p:cNvSpPr/>
            <p:nvPr/>
          </p:nvSpPr>
          <p:spPr>
            <a:xfrm>
              <a:off x="4479010" y="4066578"/>
              <a:ext cx="1019046" cy="65319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Research and Calibration Data</a:t>
              </a:r>
            </a:p>
          </p:txBody>
        </p:sp>
      </p:grpSp>
      <p:grpSp>
        <p:nvGrpSpPr>
          <p:cNvPr id="54" name="Group 53">
            <a:extLst>
              <a:ext uri="{FF2B5EF4-FFF2-40B4-BE49-F238E27FC236}">
                <a16:creationId xmlns:a16="http://schemas.microsoft.com/office/drawing/2014/main" id="{278D0AA2-07E8-6943-82C7-99BBD62790AC}"/>
              </a:ext>
            </a:extLst>
          </p:cNvPr>
          <p:cNvGrpSpPr/>
          <p:nvPr/>
        </p:nvGrpSpPr>
        <p:grpSpPr>
          <a:xfrm>
            <a:off x="6838771" y="3043493"/>
            <a:ext cx="1524214" cy="1611579"/>
            <a:chOff x="7399438" y="3185831"/>
            <a:chExt cx="1524214" cy="1611579"/>
          </a:xfrm>
        </p:grpSpPr>
        <p:sp>
          <p:nvSpPr>
            <p:cNvPr id="55" name="Rectangle 54">
              <a:extLst>
                <a:ext uri="{FF2B5EF4-FFF2-40B4-BE49-F238E27FC236}">
                  <a16:creationId xmlns:a16="http://schemas.microsoft.com/office/drawing/2014/main" id="{4F167B8C-384F-4344-A994-9DBB3775D87B}"/>
                </a:ext>
              </a:extLst>
            </p:cNvPr>
            <p:cNvSpPr/>
            <p:nvPr/>
          </p:nvSpPr>
          <p:spPr>
            <a:xfrm>
              <a:off x="7454609" y="4364076"/>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endParaRPr lang="en-US" sz="850" i="1">
                <a:solidFill>
                  <a:schemeClr val="tx1"/>
                </a:solidFill>
              </a:endParaRPr>
            </a:p>
          </p:txBody>
        </p:sp>
        <p:sp>
          <p:nvSpPr>
            <p:cNvPr id="56" name="Rectangle 55">
              <a:extLst>
                <a:ext uri="{FF2B5EF4-FFF2-40B4-BE49-F238E27FC236}">
                  <a16:creationId xmlns:a16="http://schemas.microsoft.com/office/drawing/2014/main" id="{8084DFE3-694F-2F42-B824-CC2FA09F569A}"/>
                </a:ext>
              </a:extLst>
            </p:cNvPr>
            <p:cNvSpPr/>
            <p:nvPr/>
          </p:nvSpPr>
          <p:spPr>
            <a:xfrm>
              <a:off x="7454609" y="3231899"/>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p>
          </p:txBody>
        </p:sp>
        <p:sp>
          <p:nvSpPr>
            <p:cNvPr id="57" name="Rectangle 56">
              <a:extLst>
                <a:ext uri="{FF2B5EF4-FFF2-40B4-BE49-F238E27FC236}">
                  <a16:creationId xmlns:a16="http://schemas.microsoft.com/office/drawing/2014/main" id="{7888E004-4397-1843-A346-410DF3CFF933}"/>
                </a:ext>
              </a:extLst>
            </p:cNvPr>
            <p:cNvSpPr/>
            <p:nvPr/>
          </p:nvSpPr>
          <p:spPr>
            <a:xfrm>
              <a:off x="7454609" y="3457458"/>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p>
          </p:txBody>
        </p:sp>
        <p:sp>
          <p:nvSpPr>
            <p:cNvPr id="58" name="Rectangle 57">
              <a:extLst>
                <a:ext uri="{FF2B5EF4-FFF2-40B4-BE49-F238E27FC236}">
                  <a16:creationId xmlns:a16="http://schemas.microsoft.com/office/drawing/2014/main" id="{A6E13545-2D16-3048-B960-D17C1AED97E8}"/>
                </a:ext>
              </a:extLst>
            </p:cNvPr>
            <p:cNvSpPr/>
            <p:nvPr/>
          </p:nvSpPr>
          <p:spPr>
            <a:xfrm>
              <a:off x="7454609" y="4138518"/>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endParaRPr lang="en-US" sz="850" i="1">
                <a:solidFill>
                  <a:schemeClr val="tx1"/>
                </a:solidFill>
              </a:endParaRPr>
            </a:p>
          </p:txBody>
        </p:sp>
        <p:sp>
          <p:nvSpPr>
            <p:cNvPr id="59" name="Rectangle 58">
              <a:extLst>
                <a:ext uri="{FF2B5EF4-FFF2-40B4-BE49-F238E27FC236}">
                  <a16:creationId xmlns:a16="http://schemas.microsoft.com/office/drawing/2014/main" id="{12FDC67E-FD6C-374C-997D-3757A0FBABFE}"/>
                </a:ext>
              </a:extLst>
            </p:cNvPr>
            <p:cNvSpPr/>
            <p:nvPr/>
          </p:nvSpPr>
          <p:spPr>
            <a:xfrm>
              <a:off x="7454609" y="3683017"/>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endParaRPr lang="en-US" sz="850" i="1">
                <a:solidFill>
                  <a:schemeClr val="tx1"/>
                </a:solidFill>
              </a:endParaRPr>
            </a:p>
          </p:txBody>
        </p:sp>
        <p:sp>
          <p:nvSpPr>
            <p:cNvPr id="60" name="Rectangle 59">
              <a:extLst>
                <a:ext uri="{FF2B5EF4-FFF2-40B4-BE49-F238E27FC236}">
                  <a16:creationId xmlns:a16="http://schemas.microsoft.com/office/drawing/2014/main" id="{22A20939-739F-0D4A-B75F-36B6E4D5D26F}"/>
                </a:ext>
              </a:extLst>
            </p:cNvPr>
            <p:cNvSpPr/>
            <p:nvPr/>
          </p:nvSpPr>
          <p:spPr>
            <a:xfrm>
              <a:off x="7454609" y="3908577"/>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endParaRPr lang="en-US" sz="850" i="1">
                <a:solidFill>
                  <a:schemeClr val="tx1"/>
                </a:solidFill>
              </a:endParaRPr>
            </a:p>
          </p:txBody>
        </p:sp>
        <p:sp>
          <p:nvSpPr>
            <p:cNvPr id="61" name="Rectangle: Rounded Corners 89">
              <a:extLst>
                <a:ext uri="{FF2B5EF4-FFF2-40B4-BE49-F238E27FC236}">
                  <a16:creationId xmlns:a16="http://schemas.microsoft.com/office/drawing/2014/main" id="{121723E4-B3F7-6149-8897-F74F258E29B7}"/>
                </a:ext>
              </a:extLst>
            </p:cNvPr>
            <p:cNvSpPr/>
            <p:nvPr/>
          </p:nvSpPr>
          <p:spPr>
            <a:xfrm>
              <a:off x="7399438" y="3185831"/>
              <a:ext cx="1524214" cy="1611579"/>
            </a:xfrm>
            <a:prstGeom prst="roundRect">
              <a:avLst>
                <a:gd name="adj" fmla="val 5932"/>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A06DF3E6-2FA9-C44E-9522-0B6AAC90478F}"/>
                </a:ext>
              </a:extLst>
            </p:cNvPr>
            <p:cNvSpPr txBox="1"/>
            <p:nvPr/>
          </p:nvSpPr>
          <p:spPr>
            <a:xfrm>
              <a:off x="7507877" y="4535800"/>
              <a:ext cx="1338379" cy="261610"/>
            </a:xfrm>
            <a:prstGeom prst="rect">
              <a:avLst/>
            </a:prstGeom>
            <a:noFill/>
          </p:spPr>
          <p:txBody>
            <a:bodyPr wrap="square" rtlCol="0">
              <a:spAutoFit/>
            </a:bodyPr>
            <a:lstStyle/>
            <a:p>
              <a:pPr algn="ctr"/>
              <a:r>
                <a:rPr lang="en-US" sz="1100" i="1" err="1">
                  <a:solidFill>
                    <a:schemeClr val="accent4"/>
                  </a:solidFill>
                </a:rPr>
                <a:t>SoS</a:t>
              </a:r>
              <a:r>
                <a:rPr lang="en-US" sz="1100" i="1">
                  <a:solidFill>
                    <a:schemeClr val="accent4"/>
                  </a:solidFill>
                </a:rPr>
                <a:t> Sensitivities</a:t>
              </a:r>
            </a:p>
          </p:txBody>
        </p:sp>
      </p:grpSp>
      <p:sp>
        <p:nvSpPr>
          <p:cNvPr id="65" name="Arrow: Right 102">
            <a:extLst>
              <a:ext uri="{FF2B5EF4-FFF2-40B4-BE49-F238E27FC236}">
                <a16:creationId xmlns:a16="http://schemas.microsoft.com/office/drawing/2014/main" id="{B244AFBC-1B80-FF4C-B77C-8693C12174D9}"/>
              </a:ext>
            </a:extLst>
          </p:cNvPr>
          <p:cNvSpPr/>
          <p:nvPr/>
        </p:nvSpPr>
        <p:spPr>
          <a:xfrm>
            <a:off x="6529485" y="3764074"/>
            <a:ext cx="253960" cy="170417"/>
          </a:xfrm>
          <a:prstGeom prst="rightArrow">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10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1" nodeType="clickEffect">
                                  <p:stCondLst>
                                    <p:cond delay="0"/>
                                  </p:stCondLst>
                                  <p:childTnLst>
                                    <p:animMotion origin="layout" path="M 3.61111E-6 -2.46914E-7 L 3.61111E-6 -0.15 " pathEditMode="relative" rAng="0" ptsTypes="AA">
                                      <p:cBhvr>
                                        <p:cTn id="17" dur="2000" fill="hold"/>
                                        <p:tgtEl>
                                          <p:spTgt spid="28"/>
                                        </p:tgtEl>
                                        <p:attrNameLst>
                                          <p:attrName>ppt_x</p:attrName>
                                          <p:attrName>ppt_y</p:attrName>
                                        </p:attrNameLst>
                                      </p:cBhvr>
                                      <p:rCtr x="0" y="-7500"/>
                                    </p:animMotion>
                                  </p:childTnLst>
                                </p:cTn>
                              </p:par>
                              <p:par>
                                <p:cTn id="18" presetID="0" presetClass="path" presetSubtype="0" accel="50000" decel="50000" fill="hold" grpId="1" nodeType="withEffect">
                                  <p:stCondLst>
                                    <p:cond delay="0"/>
                                  </p:stCondLst>
                                  <p:childTnLst>
                                    <p:animMotion origin="layout" path="M 2.77778E-6 -2.46914E-7 L 2.77778E-6 -0.15 " pathEditMode="relative" rAng="0" ptsTypes="AA">
                                      <p:cBhvr>
                                        <p:cTn id="19" dur="2000" fill="hold"/>
                                        <p:tgtEl>
                                          <p:spTgt spid="29"/>
                                        </p:tgtEl>
                                        <p:attrNameLst>
                                          <p:attrName>ppt_x</p:attrName>
                                          <p:attrName>ppt_y</p:attrName>
                                        </p:attrNameLst>
                                      </p:cBhvr>
                                      <p:rCtr x="0" y="-7500"/>
                                    </p:animMotion>
                                  </p:childTnLst>
                                </p:cTn>
                              </p:par>
                              <p:par>
                                <p:cTn id="20" presetID="0" presetClass="path" presetSubtype="0" accel="50000" decel="50000" fill="hold" grpId="1" nodeType="withEffect">
                                  <p:stCondLst>
                                    <p:cond delay="0"/>
                                  </p:stCondLst>
                                  <p:childTnLst>
                                    <p:animMotion origin="layout" path="M -4.44444E-6 -2.46914E-7 L -4.44444E-6 -0.15 " pathEditMode="relative" rAng="0" ptsTypes="AA">
                                      <p:cBhvr>
                                        <p:cTn id="21" dur="2000" fill="hold"/>
                                        <p:tgtEl>
                                          <p:spTgt spid="30"/>
                                        </p:tgtEl>
                                        <p:attrNameLst>
                                          <p:attrName>ppt_x</p:attrName>
                                          <p:attrName>ppt_y</p:attrName>
                                        </p:attrNameLst>
                                      </p:cBhvr>
                                      <p:rCtr x="0" y="-750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46" grpId="0"/>
      <p:bldP spid="50" grpId="0" animBg="1"/>
      <p:bldP spid="6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35</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DoE Setup</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2" name="Rectangle: Rounded Corners 1">
            <a:extLst>
              <a:ext uri="{FF2B5EF4-FFF2-40B4-BE49-F238E27FC236}">
                <a16:creationId xmlns:a16="http://schemas.microsoft.com/office/drawing/2014/main" id="{9EC71677-867B-41E0-8418-F6090BAB2533}"/>
              </a:ext>
            </a:extLst>
          </p:cNvPr>
          <p:cNvSpPr/>
          <p:nvPr/>
        </p:nvSpPr>
        <p:spPr>
          <a:xfrm>
            <a:off x="1787236" y="1003424"/>
            <a:ext cx="6728253" cy="4166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Use the environment to conduct a </a:t>
            </a:r>
            <a:r>
              <a:rPr lang="en-US" b="1" u="sng">
                <a:solidFill>
                  <a:sysClr val="windowText" lastClr="000000"/>
                </a:solidFill>
              </a:rPr>
              <a:t>DoE</a:t>
            </a:r>
            <a:r>
              <a:rPr lang="en-US">
                <a:solidFill>
                  <a:sysClr val="windowText" lastClr="000000"/>
                </a:solidFill>
              </a:rPr>
              <a:t> around a </a:t>
            </a:r>
            <a:r>
              <a:rPr lang="en-US" b="1" u="sng">
                <a:solidFill>
                  <a:sysClr val="windowText" lastClr="000000"/>
                </a:solidFill>
              </a:rPr>
              <a:t>fixed vertiport layout</a:t>
            </a:r>
          </a:p>
        </p:txBody>
      </p:sp>
      <p:graphicFrame>
        <p:nvGraphicFramePr>
          <p:cNvPr id="3" name="Table 2">
            <a:extLst>
              <a:ext uri="{FF2B5EF4-FFF2-40B4-BE49-F238E27FC236}">
                <a16:creationId xmlns:a16="http://schemas.microsoft.com/office/drawing/2014/main" id="{9EB95BD5-C869-4C74-B412-0AED7C765B01}"/>
              </a:ext>
            </a:extLst>
          </p:cNvPr>
          <p:cNvGraphicFramePr>
            <a:graphicFrameLocks noGrp="1"/>
          </p:cNvGraphicFramePr>
          <p:nvPr>
            <p:extLst>
              <p:ext uri="{D42A27DB-BD31-4B8C-83A1-F6EECF244321}">
                <p14:modId xmlns:p14="http://schemas.microsoft.com/office/powerpoint/2010/main" val="2409927404"/>
              </p:ext>
            </p:extLst>
          </p:nvPr>
        </p:nvGraphicFramePr>
        <p:xfrm>
          <a:off x="1594628" y="1872557"/>
          <a:ext cx="3481287" cy="2759513"/>
        </p:xfrm>
        <a:graphic>
          <a:graphicData uri="http://schemas.openxmlformats.org/drawingml/2006/table">
            <a:tbl>
              <a:tblPr firstRow="1" bandRow="1">
                <a:tableStyleId>{5C22544A-7EE6-4342-B048-85BDC9FD1C3A}</a:tableStyleId>
              </a:tblPr>
              <a:tblGrid>
                <a:gridCol w="1938655">
                  <a:extLst>
                    <a:ext uri="{9D8B030D-6E8A-4147-A177-3AD203B41FA5}">
                      <a16:colId xmlns:a16="http://schemas.microsoft.com/office/drawing/2014/main" val="2733138726"/>
                    </a:ext>
                  </a:extLst>
                </a:gridCol>
                <a:gridCol w="771316">
                  <a:extLst>
                    <a:ext uri="{9D8B030D-6E8A-4147-A177-3AD203B41FA5}">
                      <a16:colId xmlns:a16="http://schemas.microsoft.com/office/drawing/2014/main" val="3517374233"/>
                    </a:ext>
                  </a:extLst>
                </a:gridCol>
                <a:gridCol w="771316">
                  <a:extLst>
                    <a:ext uri="{9D8B030D-6E8A-4147-A177-3AD203B41FA5}">
                      <a16:colId xmlns:a16="http://schemas.microsoft.com/office/drawing/2014/main" val="2550194846"/>
                    </a:ext>
                  </a:extLst>
                </a:gridCol>
              </a:tblGrid>
              <a:tr h="349784">
                <a:tc>
                  <a:txBody>
                    <a:bodyPr/>
                    <a:lstStyle/>
                    <a:p>
                      <a:r>
                        <a:rPr lang="en-US">
                          <a:solidFill>
                            <a:schemeClr val="tx1"/>
                          </a:solidFill>
                        </a:rPr>
                        <a:t>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solidFill>
                            <a:schemeClr val="tx1"/>
                          </a:solidFill>
                        </a:rPr>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solidFill>
                            <a:schemeClr val="tx1"/>
                          </a:solidFill>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367243441"/>
                  </a:ext>
                </a:extLst>
              </a:tr>
              <a:tr h="515117">
                <a:tc>
                  <a:txBody>
                    <a:bodyPr/>
                    <a:lstStyle/>
                    <a:p>
                      <a:r>
                        <a:rPr lang="en-US"/>
                        <a:t>SPL Threshold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9552740"/>
                  </a:ext>
                </a:extLst>
              </a:tr>
              <a:tr h="515117">
                <a:tc>
                  <a:txBody>
                    <a:bodyPr/>
                    <a:lstStyle/>
                    <a:p>
                      <a:r>
                        <a:rPr lang="en-US"/>
                        <a:t>Vehicle Cruise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9966109"/>
                  </a:ext>
                </a:extLst>
              </a:tr>
              <a:tr h="515117">
                <a:tc>
                  <a:txBody>
                    <a:bodyPr/>
                    <a:lstStyle/>
                    <a:p>
                      <a:r>
                        <a:rPr lang="en-US"/>
                        <a:t>Vehicle Mass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0056974"/>
                  </a:ext>
                </a:extLst>
              </a:tr>
              <a:tr h="515117">
                <a:tc>
                  <a:txBody>
                    <a:bodyPr/>
                    <a:lstStyle/>
                    <a:p>
                      <a:r>
                        <a:rPr lang="en-US"/>
                        <a:t>Landing Fees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608035"/>
                  </a:ext>
                </a:extLst>
              </a:tr>
              <a:tr h="349261">
                <a:tc>
                  <a:txBody>
                    <a:bodyPr/>
                    <a:lstStyle/>
                    <a:p>
                      <a:pPr algn="ctr"/>
                      <a:r>
                        <a:rPr lang="en-US"/>
                        <a:t>…</a:t>
                      </a:r>
                    </a:p>
                  </a:txBody>
                  <a:tcPr vert="vert"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a:t>
                      </a:r>
                    </a:p>
                  </a:txBody>
                  <a:tcPr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t>…</a:t>
                      </a:r>
                    </a:p>
                  </a:txBody>
                  <a:tcPr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1027157"/>
                  </a:ext>
                </a:extLst>
              </a:tr>
            </a:tbl>
          </a:graphicData>
        </a:graphic>
      </p:graphicFrame>
      <p:sp>
        <p:nvSpPr>
          <p:cNvPr id="6" name="TextBox 5">
            <a:extLst>
              <a:ext uri="{FF2B5EF4-FFF2-40B4-BE49-F238E27FC236}">
                <a16:creationId xmlns:a16="http://schemas.microsoft.com/office/drawing/2014/main" id="{4DFE7ACF-4EB8-AA43-A936-3A8FC7045728}"/>
              </a:ext>
            </a:extLst>
          </p:cNvPr>
          <p:cNvSpPr txBox="1"/>
          <p:nvPr/>
        </p:nvSpPr>
        <p:spPr>
          <a:xfrm>
            <a:off x="1967346" y="1420092"/>
            <a:ext cx="6728253" cy="307777"/>
          </a:xfrm>
          <a:prstGeom prst="rect">
            <a:avLst/>
          </a:prstGeom>
          <a:noFill/>
        </p:spPr>
        <p:txBody>
          <a:bodyPr wrap="square" rtlCol="0">
            <a:spAutoFit/>
          </a:bodyPr>
          <a:lstStyle/>
          <a:p>
            <a:r>
              <a:rPr lang="en-US">
                <a:solidFill>
                  <a:schemeClr val="bg1"/>
                </a:solidFill>
              </a:rPr>
              <a:t>Using bounds of ±25% around baseline value in most cases</a:t>
            </a:r>
          </a:p>
        </p:txBody>
      </p:sp>
      <p:sp>
        <p:nvSpPr>
          <p:cNvPr id="19" name="Rectangle: Rounded Corners 18">
            <a:extLst>
              <a:ext uri="{FF2B5EF4-FFF2-40B4-BE49-F238E27FC236}">
                <a16:creationId xmlns:a16="http://schemas.microsoft.com/office/drawing/2014/main" id="{E94D6193-A293-4B85-A8D7-F6A1D41DAC1E}"/>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20" name="Rectangle: Rounded Corners 19">
            <a:extLst>
              <a:ext uri="{FF2B5EF4-FFF2-40B4-BE49-F238E27FC236}">
                <a16:creationId xmlns:a16="http://schemas.microsoft.com/office/drawing/2014/main" id="{8BDDEAF0-E565-4FAC-ACAE-5FC745B2E857}"/>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21" name="Rectangle: Rounded Corners 20">
            <a:extLst>
              <a:ext uri="{FF2B5EF4-FFF2-40B4-BE49-F238E27FC236}">
                <a16:creationId xmlns:a16="http://schemas.microsoft.com/office/drawing/2014/main" id="{9AE99121-3099-4F53-9595-49C43A0768D5}"/>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22" name="Rectangle: Rounded Corners 21">
            <a:extLst>
              <a:ext uri="{FF2B5EF4-FFF2-40B4-BE49-F238E27FC236}">
                <a16:creationId xmlns:a16="http://schemas.microsoft.com/office/drawing/2014/main" id="{ECCD2CE9-202E-4EFD-B581-8AA62B1C28FF}"/>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23" name="Rectangle: Rounded Corners 22">
            <a:extLst>
              <a:ext uri="{FF2B5EF4-FFF2-40B4-BE49-F238E27FC236}">
                <a16:creationId xmlns:a16="http://schemas.microsoft.com/office/drawing/2014/main" id="{274D4D53-783B-4720-902B-F829230E4C03}"/>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24" name="Rectangle: Rounded Corners 23">
            <a:extLst>
              <a:ext uri="{FF2B5EF4-FFF2-40B4-BE49-F238E27FC236}">
                <a16:creationId xmlns:a16="http://schemas.microsoft.com/office/drawing/2014/main" id="{11D7E04D-04A0-4420-828F-F4247D7B0D88}"/>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pic>
        <p:nvPicPr>
          <p:cNvPr id="8" name="Picture 7">
            <a:extLst>
              <a:ext uri="{FF2B5EF4-FFF2-40B4-BE49-F238E27FC236}">
                <a16:creationId xmlns:a16="http://schemas.microsoft.com/office/drawing/2014/main" id="{4A8DC235-3907-4FA9-83F6-D4F430FB35C3}"/>
              </a:ext>
            </a:extLst>
          </p:cNvPr>
          <p:cNvPicPr>
            <a:picLocks noChangeAspect="1"/>
          </p:cNvPicPr>
          <p:nvPr/>
        </p:nvPicPr>
        <p:blipFill rotWithShape="1">
          <a:blip r:embed="rId3"/>
          <a:srcRect l="10285" t="9473" r="8356" b="7088"/>
          <a:stretch/>
        </p:blipFill>
        <p:spPr>
          <a:xfrm>
            <a:off x="5262930" y="1868472"/>
            <a:ext cx="3467947" cy="2763597"/>
          </a:xfrm>
          <a:prstGeom prst="rect">
            <a:avLst/>
          </a:prstGeom>
        </p:spPr>
      </p:pic>
    </p:spTree>
    <p:extLst>
      <p:ext uri="{BB962C8B-B14F-4D97-AF65-F5344CB8AC3E}">
        <p14:creationId xmlns:p14="http://schemas.microsoft.com/office/powerpoint/2010/main" val="991350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36</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Environment Verification</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17" name="Rectangle: Rounded Corners 16">
            <a:extLst>
              <a:ext uri="{FF2B5EF4-FFF2-40B4-BE49-F238E27FC236}">
                <a16:creationId xmlns:a16="http://schemas.microsoft.com/office/drawing/2014/main" id="{06DCB994-36C9-4816-B934-8A593AE7D8B3}"/>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18" name="Rectangle: Rounded Corners 17">
            <a:extLst>
              <a:ext uri="{FF2B5EF4-FFF2-40B4-BE49-F238E27FC236}">
                <a16:creationId xmlns:a16="http://schemas.microsoft.com/office/drawing/2014/main" id="{BA720068-AFEC-4273-B568-7256DDD90E40}"/>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21" name="Rectangle: Rounded Corners 20">
            <a:extLst>
              <a:ext uri="{FF2B5EF4-FFF2-40B4-BE49-F238E27FC236}">
                <a16:creationId xmlns:a16="http://schemas.microsoft.com/office/drawing/2014/main" id="{80A0B7BD-3520-4468-AB8B-BF8A623C46B5}"/>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22" name="Rectangle: Rounded Corners 21">
            <a:extLst>
              <a:ext uri="{FF2B5EF4-FFF2-40B4-BE49-F238E27FC236}">
                <a16:creationId xmlns:a16="http://schemas.microsoft.com/office/drawing/2014/main" id="{5EA00C86-A353-40D7-8D9E-E2770FAEEFA3}"/>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23" name="Rectangle: Rounded Corners 22">
            <a:extLst>
              <a:ext uri="{FF2B5EF4-FFF2-40B4-BE49-F238E27FC236}">
                <a16:creationId xmlns:a16="http://schemas.microsoft.com/office/drawing/2014/main" id="{1529EE36-9925-4EA5-B38D-85B2A8EDD94A}"/>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24" name="Rectangle: Rounded Corners 23">
            <a:extLst>
              <a:ext uri="{FF2B5EF4-FFF2-40B4-BE49-F238E27FC236}">
                <a16:creationId xmlns:a16="http://schemas.microsoft.com/office/drawing/2014/main" id="{FE616A25-D296-4D97-B3C7-DA2D7C55D202}"/>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31" name="Rectangle: Rounded Corners 30">
            <a:extLst>
              <a:ext uri="{FF2B5EF4-FFF2-40B4-BE49-F238E27FC236}">
                <a16:creationId xmlns:a16="http://schemas.microsoft.com/office/drawing/2014/main" id="{C62E8E5D-6E08-4898-A084-FE2468A9EE6F}"/>
              </a:ext>
            </a:extLst>
          </p:cNvPr>
          <p:cNvSpPr/>
          <p:nvPr/>
        </p:nvSpPr>
        <p:spPr>
          <a:xfrm>
            <a:off x="2019503" y="1083646"/>
            <a:ext cx="6616627" cy="3232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Presence of certain trends indicates models are working as expected</a:t>
            </a:r>
          </a:p>
        </p:txBody>
      </p:sp>
      <p:grpSp>
        <p:nvGrpSpPr>
          <p:cNvPr id="8" name="Group 7">
            <a:extLst>
              <a:ext uri="{FF2B5EF4-FFF2-40B4-BE49-F238E27FC236}">
                <a16:creationId xmlns:a16="http://schemas.microsoft.com/office/drawing/2014/main" id="{B7EFCB0C-1D4E-2445-9940-2CB50F6CCDB1}"/>
              </a:ext>
            </a:extLst>
          </p:cNvPr>
          <p:cNvGrpSpPr/>
          <p:nvPr/>
        </p:nvGrpSpPr>
        <p:grpSpPr>
          <a:xfrm>
            <a:off x="1627107" y="1670922"/>
            <a:ext cx="3544413" cy="2354646"/>
            <a:chOff x="1655388" y="1541947"/>
            <a:chExt cx="3544413" cy="2354646"/>
          </a:xfrm>
        </p:grpSpPr>
        <p:sp>
          <p:nvSpPr>
            <p:cNvPr id="25" name="Rectangle: Rounded Corners 121">
              <a:extLst>
                <a:ext uri="{FF2B5EF4-FFF2-40B4-BE49-F238E27FC236}">
                  <a16:creationId xmlns:a16="http://schemas.microsoft.com/office/drawing/2014/main" id="{6445853A-FA03-49F2-BFD6-BD5E8082BA78}"/>
                </a:ext>
              </a:extLst>
            </p:cNvPr>
            <p:cNvSpPr/>
            <p:nvPr/>
          </p:nvSpPr>
          <p:spPr>
            <a:xfrm>
              <a:off x="1906713" y="3670619"/>
              <a:ext cx="3291840" cy="225974"/>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Sound Pressure Level Threshold</a:t>
              </a:r>
            </a:p>
          </p:txBody>
        </p:sp>
        <p:sp>
          <p:nvSpPr>
            <p:cNvPr id="33" name="Rectangle: Rounded Corners 121">
              <a:extLst>
                <a:ext uri="{FF2B5EF4-FFF2-40B4-BE49-F238E27FC236}">
                  <a16:creationId xmlns:a16="http://schemas.microsoft.com/office/drawing/2014/main" id="{1373E6AD-77D5-4BA4-B33F-AF31D4B78CE8}"/>
                </a:ext>
              </a:extLst>
            </p:cNvPr>
            <p:cNvSpPr/>
            <p:nvPr/>
          </p:nvSpPr>
          <p:spPr>
            <a:xfrm rot="16200000">
              <a:off x="888836" y="2685938"/>
              <a:ext cx="1761704" cy="228600"/>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Population Impacted</a:t>
              </a:r>
            </a:p>
          </p:txBody>
        </p:sp>
        <p:sp>
          <p:nvSpPr>
            <p:cNvPr id="29" name="Rectangle: Rounded Corners 121">
              <a:extLst>
                <a:ext uri="{FF2B5EF4-FFF2-40B4-BE49-F238E27FC236}">
                  <a16:creationId xmlns:a16="http://schemas.microsoft.com/office/drawing/2014/main" id="{F2339708-7C1C-4531-A57E-AF6F207D3E22}"/>
                </a:ext>
              </a:extLst>
            </p:cNvPr>
            <p:cNvSpPr/>
            <p:nvPr/>
          </p:nvSpPr>
          <p:spPr>
            <a:xfrm>
              <a:off x="1906713" y="1541947"/>
              <a:ext cx="3293088" cy="349147"/>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Population Impacted vs. </a:t>
              </a:r>
            </a:p>
            <a:p>
              <a:pPr algn="ctr"/>
              <a:r>
                <a:rPr lang="en-US" sz="1000" b="1" i="1">
                  <a:solidFill>
                    <a:schemeClr val="tx1"/>
                  </a:solidFill>
                </a:rPr>
                <a:t>Sound Pressure Level Threshold</a:t>
              </a:r>
            </a:p>
          </p:txBody>
        </p:sp>
        <p:pic>
          <p:nvPicPr>
            <p:cNvPr id="3" name="Picture 2" descr="A close up of a map&#10;&#10;Description automatically generated">
              <a:extLst>
                <a:ext uri="{FF2B5EF4-FFF2-40B4-BE49-F238E27FC236}">
                  <a16:creationId xmlns:a16="http://schemas.microsoft.com/office/drawing/2014/main" id="{E6686438-0961-4541-9B5E-0BFB3207F386}"/>
                </a:ext>
              </a:extLst>
            </p:cNvPr>
            <p:cNvPicPr>
              <a:picLocks noChangeAspect="1"/>
            </p:cNvPicPr>
            <p:nvPr/>
          </p:nvPicPr>
          <p:blipFill rotWithShape="1">
            <a:blip r:embed="rId3"/>
            <a:srcRect l="3193" t="6573" b="5279"/>
            <a:stretch/>
          </p:blipFill>
          <p:spPr>
            <a:xfrm>
              <a:off x="1906713" y="1919386"/>
              <a:ext cx="3293088" cy="1737872"/>
            </a:xfrm>
            <a:prstGeom prst="rect">
              <a:avLst/>
            </a:prstGeom>
          </p:spPr>
        </p:pic>
      </p:grpSp>
      <p:grpSp>
        <p:nvGrpSpPr>
          <p:cNvPr id="7" name="Group 6">
            <a:extLst>
              <a:ext uri="{FF2B5EF4-FFF2-40B4-BE49-F238E27FC236}">
                <a16:creationId xmlns:a16="http://schemas.microsoft.com/office/drawing/2014/main" id="{B9EC6B3E-7A4B-9E49-8FA0-A5F4970EDF96}"/>
              </a:ext>
            </a:extLst>
          </p:cNvPr>
          <p:cNvGrpSpPr/>
          <p:nvPr/>
        </p:nvGrpSpPr>
        <p:grpSpPr>
          <a:xfrm>
            <a:off x="5417173" y="1671273"/>
            <a:ext cx="3545287" cy="2367392"/>
            <a:chOff x="5445454" y="1442117"/>
            <a:chExt cx="3545287" cy="2367392"/>
          </a:xfrm>
        </p:grpSpPr>
        <p:sp>
          <p:nvSpPr>
            <p:cNvPr id="27" name="Rectangle: Rounded Corners 121">
              <a:extLst>
                <a:ext uri="{FF2B5EF4-FFF2-40B4-BE49-F238E27FC236}">
                  <a16:creationId xmlns:a16="http://schemas.microsoft.com/office/drawing/2014/main" id="{30D8A1E6-6483-4277-832F-FD944D96A2FA}"/>
                </a:ext>
              </a:extLst>
            </p:cNvPr>
            <p:cNvSpPr/>
            <p:nvPr/>
          </p:nvSpPr>
          <p:spPr>
            <a:xfrm rot="16200000">
              <a:off x="4676184" y="2558859"/>
              <a:ext cx="1767140" cy="228600"/>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PCTS</a:t>
              </a:r>
            </a:p>
          </p:txBody>
        </p:sp>
        <p:sp>
          <p:nvSpPr>
            <p:cNvPr id="28" name="Rectangle: Rounded Corners 121">
              <a:extLst>
                <a:ext uri="{FF2B5EF4-FFF2-40B4-BE49-F238E27FC236}">
                  <a16:creationId xmlns:a16="http://schemas.microsoft.com/office/drawing/2014/main" id="{DB8FA415-74CF-4381-835E-7BBAF574C616}"/>
                </a:ext>
              </a:extLst>
            </p:cNvPr>
            <p:cNvSpPr/>
            <p:nvPr/>
          </p:nvSpPr>
          <p:spPr>
            <a:xfrm>
              <a:off x="5698901" y="3580909"/>
              <a:ext cx="3291840" cy="228600"/>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Vertiport Radius</a:t>
              </a:r>
            </a:p>
          </p:txBody>
        </p:sp>
        <p:sp>
          <p:nvSpPr>
            <p:cNvPr id="30" name="Rectangle: Rounded Corners 121">
              <a:extLst>
                <a:ext uri="{FF2B5EF4-FFF2-40B4-BE49-F238E27FC236}">
                  <a16:creationId xmlns:a16="http://schemas.microsoft.com/office/drawing/2014/main" id="{89B67A45-AE45-4A1E-B035-9CD9F48B77FD}"/>
                </a:ext>
              </a:extLst>
            </p:cNvPr>
            <p:cNvSpPr/>
            <p:nvPr/>
          </p:nvSpPr>
          <p:spPr>
            <a:xfrm>
              <a:off x="5688888" y="1442117"/>
              <a:ext cx="3301410" cy="347472"/>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PCTS vs. Vertiport Radius</a:t>
              </a:r>
            </a:p>
          </p:txBody>
        </p:sp>
        <p:pic>
          <p:nvPicPr>
            <p:cNvPr id="6" name="Picture 5" descr="A picture containing large, flying, bird, air&#10;&#10;Description automatically generated">
              <a:extLst>
                <a:ext uri="{FF2B5EF4-FFF2-40B4-BE49-F238E27FC236}">
                  <a16:creationId xmlns:a16="http://schemas.microsoft.com/office/drawing/2014/main" id="{EF5583B5-1D0C-0646-8B03-FE904FF89919}"/>
                </a:ext>
              </a:extLst>
            </p:cNvPr>
            <p:cNvPicPr>
              <a:picLocks/>
            </p:cNvPicPr>
            <p:nvPr/>
          </p:nvPicPr>
          <p:blipFill rotWithShape="1">
            <a:blip r:embed="rId4"/>
            <a:srcRect l="2697" t="6523" b="4437"/>
            <a:stretch/>
          </p:blipFill>
          <p:spPr>
            <a:xfrm>
              <a:off x="5698901" y="1820217"/>
              <a:ext cx="3291840" cy="1737360"/>
            </a:xfrm>
            <a:prstGeom prst="rect">
              <a:avLst/>
            </a:prstGeom>
          </p:spPr>
        </p:pic>
      </p:grpSp>
      <p:sp>
        <p:nvSpPr>
          <p:cNvPr id="32" name="Rectangle: Rounded Corners 30">
            <a:extLst>
              <a:ext uri="{FF2B5EF4-FFF2-40B4-BE49-F238E27FC236}">
                <a16:creationId xmlns:a16="http://schemas.microsoft.com/office/drawing/2014/main" id="{97369305-A699-504F-A003-8F40257766B6}"/>
              </a:ext>
            </a:extLst>
          </p:cNvPr>
          <p:cNvSpPr/>
          <p:nvPr/>
        </p:nvSpPr>
        <p:spPr>
          <a:xfrm>
            <a:off x="2019502" y="4290505"/>
            <a:ext cx="6616627" cy="3232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Focus is on verifying </a:t>
            </a:r>
            <a:r>
              <a:rPr lang="en-US" b="1" u="sng">
                <a:solidFill>
                  <a:sysClr val="windowText" lastClr="000000"/>
                </a:solidFill>
              </a:rPr>
              <a:t>trends</a:t>
            </a:r>
            <a:r>
              <a:rPr lang="en-US">
                <a:solidFill>
                  <a:sysClr val="windowText" lastClr="000000"/>
                </a:solidFill>
              </a:rPr>
              <a:t>, not specific values</a:t>
            </a:r>
          </a:p>
        </p:txBody>
      </p:sp>
    </p:spTree>
    <p:extLst>
      <p:ext uri="{BB962C8B-B14F-4D97-AF65-F5344CB8AC3E}">
        <p14:creationId xmlns:p14="http://schemas.microsoft.com/office/powerpoint/2010/main" val="2014061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37</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Response Sensitivities</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17" name="Rectangle: Rounded Corners 16">
            <a:extLst>
              <a:ext uri="{FF2B5EF4-FFF2-40B4-BE49-F238E27FC236}">
                <a16:creationId xmlns:a16="http://schemas.microsoft.com/office/drawing/2014/main" id="{3CFDB689-E1DA-49D6-A56A-28A3912AE382}"/>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19" name="Rectangle: Rounded Corners 18">
            <a:extLst>
              <a:ext uri="{FF2B5EF4-FFF2-40B4-BE49-F238E27FC236}">
                <a16:creationId xmlns:a16="http://schemas.microsoft.com/office/drawing/2014/main" id="{045969EF-F070-4D34-A4C0-DDCE88DA3F83}"/>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20" name="Rectangle: Rounded Corners 19">
            <a:extLst>
              <a:ext uri="{FF2B5EF4-FFF2-40B4-BE49-F238E27FC236}">
                <a16:creationId xmlns:a16="http://schemas.microsoft.com/office/drawing/2014/main" id="{DB25184C-F6FF-4AD9-BCFC-19B46740E364}"/>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22" name="Rectangle: Rounded Corners 21">
            <a:extLst>
              <a:ext uri="{FF2B5EF4-FFF2-40B4-BE49-F238E27FC236}">
                <a16:creationId xmlns:a16="http://schemas.microsoft.com/office/drawing/2014/main" id="{36C676A9-CC8C-4CA6-A688-F987B385C485}"/>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23" name="Rectangle: Rounded Corners 22">
            <a:extLst>
              <a:ext uri="{FF2B5EF4-FFF2-40B4-BE49-F238E27FC236}">
                <a16:creationId xmlns:a16="http://schemas.microsoft.com/office/drawing/2014/main" id="{C220A699-56A1-47CB-91D7-0903D2F25DD7}"/>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24" name="Rectangle: Rounded Corners 23">
            <a:extLst>
              <a:ext uri="{FF2B5EF4-FFF2-40B4-BE49-F238E27FC236}">
                <a16:creationId xmlns:a16="http://schemas.microsoft.com/office/drawing/2014/main" id="{3753F00A-DF23-4C95-8A27-65B997004496}"/>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grpSp>
        <p:nvGrpSpPr>
          <p:cNvPr id="30" name="Group 29">
            <a:extLst>
              <a:ext uri="{FF2B5EF4-FFF2-40B4-BE49-F238E27FC236}">
                <a16:creationId xmlns:a16="http://schemas.microsoft.com/office/drawing/2014/main" id="{45BFB7DE-48A0-4408-8FA8-C87D90E2AB54}"/>
              </a:ext>
            </a:extLst>
          </p:cNvPr>
          <p:cNvGrpSpPr/>
          <p:nvPr/>
        </p:nvGrpSpPr>
        <p:grpSpPr>
          <a:xfrm>
            <a:off x="1693345" y="2943944"/>
            <a:ext cx="1467139" cy="914400"/>
            <a:chOff x="2624519" y="2291142"/>
            <a:chExt cx="1467139" cy="914400"/>
          </a:xfrm>
        </p:grpSpPr>
        <p:grpSp>
          <p:nvGrpSpPr>
            <p:cNvPr id="34" name="Group 33">
              <a:extLst>
                <a:ext uri="{FF2B5EF4-FFF2-40B4-BE49-F238E27FC236}">
                  <a16:creationId xmlns:a16="http://schemas.microsoft.com/office/drawing/2014/main" id="{46221E2E-CDFC-40CB-A6B5-689BEA74B852}"/>
                </a:ext>
              </a:extLst>
            </p:cNvPr>
            <p:cNvGrpSpPr/>
            <p:nvPr/>
          </p:nvGrpSpPr>
          <p:grpSpPr>
            <a:xfrm>
              <a:off x="2826460" y="2444768"/>
              <a:ext cx="1063256" cy="607149"/>
              <a:chOff x="4442061" y="1658423"/>
              <a:chExt cx="1063256" cy="607149"/>
            </a:xfrm>
          </p:grpSpPr>
          <p:grpSp>
            <p:nvGrpSpPr>
              <p:cNvPr id="36" name="Group 35">
                <a:extLst>
                  <a:ext uri="{FF2B5EF4-FFF2-40B4-BE49-F238E27FC236}">
                    <a16:creationId xmlns:a16="http://schemas.microsoft.com/office/drawing/2014/main" id="{4952624B-E3BD-4E65-ACD8-FC1F2C47DBC5}"/>
                  </a:ext>
                </a:extLst>
              </p:cNvPr>
              <p:cNvGrpSpPr/>
              <p:nvPr/>
            </p:nvGrpSpPr>
            <p:grpSpPr>
              <a:xfrm>
                <a:off x="4442061" y="1658423"/>
                <a:ext cx="1063256" cy="607149"/>
                <a:chOff x="5563970" y="3330269"/>
                <a:chExt cx="1063256" cy="607149"/>
              </a:xfrm>
            </p:grpSpPr>
            <p:sp>
              <p:nvSpPr>
                <p:cNvPr id="44" name="Rectangle 43">
                  <a:extLst>
                    <a:ext uri="{FF2B5EF4-FFF2-40B4-BE49-F238E27FC236}">
                      <a16:creationId xmlns:a16="http://schemas.microsoft.com/office/drawing/2014/main" id="{37E3BB59-C7E2-4411-B4B4-877CB7D895EB}"/>
                    </a:ext>
                  </a:extLst>
                </p:cNvPr>
                <p:cNvSpPr/>
                <p:nvPr/>
              </p:nvSpPr>
              <p:spPr>
                <a:xfrm>
                  <a:off x="5563970" y="3333812"/>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135A82-C751-4892-9605-BC773A01D59E}"/>
                    </a:ext>
                  </a:extLst>
                </p:cNvPr>
                <p:cNvSpPr/>
                <p:nvPr/>
              </p:nvSpPr>
              <p:spPr>
                <a:xfrm>
                  <a:off x="6004158" y="3330270"/>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4ECA843-6033-433C-B8BA-B1A67CF188F9}"/>
                    </a:ext>
                  </a:extLst>
                </p:cNvPr>
                <p:cNvSpPr/>
                <p:nvPr/>
              </p:nvSpPr>
              <p:spPr>
                <a:xfrm>
                  <a:off x="6444346" y="3330269"/>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9C3780-6377-4B7A-94C0-EB6083E9DCAA}"/>
                    </a:ext>
                  </a:extLst>
                </p:cNvPr>
                <p:cNvSpPr/>
                <p:nvPr/>
              </p:nvSpPr>
              <p:spPr>
                <a:xfrm>
                  <a:off x="5563970" y="3758437"/>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6EEE02D-B85D-4925-A1F9-6CD6E5C3759F}"/>
                    </a:ext>
                  </a:extLst>
                </p:cNvPr>
                <p:cNvSpPr/>
                <p:nvPr/>
              </p:nvSpPr>
              <p:spPr>
                <a:xfrm>
                  <a:off x="6004158" y="3754895"/>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E29A8D-69BA-4B3F-8EB7-633B8D517EC6}"/>
                    </a:ext>
                  </a:extLst>
                </p:cNvPr>
                <p:cNvSpPr/>
                <p:nvPr/>
              </p:nvSpPr>
              <p:spPr>
                <a:xfrm>
                  <a:off x="6444346" y="3754894"/>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AE7C4886-4636-4269-BD8B-1AB8E33AA0CE}"/>
                  </a:ext>
                </a:extLst>
              </p:cNvPr>
              <p:cNvCxnSpPr>
                <a:cxnSpLocks/>
                <a:stCxn id="44" idx="3"/>
                <a:endCxn id="45" idx="1"/>
              </p:cNvCxnSpPr>
              <p:nvPr/>
            </p:nvCxnSpPr>
            <p:spPr>
              <a:xfrm flipV="1">
                <a:off x="4624941" y="1747915"/>
                <a:ext cx="257308" cy="354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E5D394-9CCF-49C3-95B0-8BC50E8469BC}"/>
                  </a:ext>
                </a:extLst>
              </p:cNvPr>
              <p:cNvCxnSpPr>
                <a:cxnSpLocks/>
                <a:stCxn id="45" idx="3"/>
                <a:endCxn id="46" idx="1"/>
              </p:cNvCxnSpPr>
              <p:nvPr/>
            </p:nvCxnSpPr>
            <p:spPr>
              <a:xfrm flipV="1">
                <a:off x="5065129" y="1747914"/>
                <a:ext cx="257308"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323E05-F601-4E43-9AFE-F5AC99981965}"/>
                  </a:ext>
                </a:extLst>
              </p:cNvPr>
              <p:cNvCxnSpPr>
                <a:stCxn id="47" idx="3"/>
                <a:endCxn id="48" idx="1"/>
              </p:cNvCxnSpPr>
              <p:nvPr/>
            </p:nvCxnSpPr>
            <p:spPr>
              <a:xfrm flipV="1">
                <a:off x="4624941" y="2172540"/>
                <a:ext cx="257308" cy="354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F17345-F0FD-42C9-BC94-FF387407223F}"/>
                  </a:ext>
                </a:extLst>
              </p:cNvPr>
              <p:cNvCxnSpPr>
                <a:cxnSpLocks/>
                <a:stCxn id="48" idx="3"/>
                <a:endCxn id="49" idx="1"/>
              </p:cNvCxnSpPr>
              <p:nvPr/>
            </p:nvCxnSpPr>
            <p:spPr>
              <a:xfrm flipV="1">
                <a:off x="5065129" y="2172539"/>
                <a:ext cx="257308"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B65BBD3-C9F0-4E1C-A66F-FD3BB71464C4}"/>
                  </a:ext>
                </a:extLst>
              </p:cNvPr>
              <p:cNvCxnSpPr>
                <a:stCxn id="44" idx="2"/>
                <a:endCxn id="47" idx="0"/>
              </p:cNvCxnSpPr>
              <p:nvPr/>
            </p:nvCxnSpPr>
            <p:spPr>
              <a:xfrm>
                <a:off x="4533501" y="1840947"/>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4A66F4A-D1B5-4FCF-86FB-D6866FB00A10}"/>
                  </a:ext>
                </a:extLst>
              </p:cNvPr>
              <p:cNvCxnSpPr>
                <a:cxnSpLocks/>
                <a:stCxn id="45" idx="2"/>
                <a:endCxn id="48" idx="0"/>
              </p:cNvCxnSpPr>
              <p:nvPr/>
            </p:nvCxnSpPr>
            <p:spPr>
              <a:xfrm>
                <a:off x="4973689" y="1837405"/>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EC367D6-3396-41C5-BFC9-75EBE5C4569A}"/>
                  </a:ext>
                </a:extLst>
              </p:cNvPr>
              <p:cNvCxnSpPr>
                <a:cxnSpLocks/>
                <a:stCxn id="46" idx="2"/>
                <a:endCxn id="49" idx="0"/>
              </p:cNvCxnSpPr>
              <p:nvPr/>
            </p:nvCxnSpPr>
            <p:spPr>
              <a:xfrm>
                <a:off x="5413877" y="1837404"/>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Rounded Rectangle 2">
              <a:extLst>
                <a:ext uri="{FF2B5EF4-FFF2-40B4-BE49-F238E27FC236}">
                  <a16:creationId xmlns:a16="http://schemas.microsoft.com/office/drawing/2014/main" id="{C5699176-427D-4A55-8853-90B1B6D79FAB}"/>
                </a:ext>
              </a:extLst>
            </p:cNvPr>
            <p:cNvSpPr/>
            <p:nvPr/>
          </p:nvSpPr>
          <p:spPr>
            <a:xfrm>
              <a:off x="2624519" y="2291142"/>
              <a:ext cx="1467139" cy="914400"/>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9D9485F8-D536-40B6-85A6-AF3A7C6424A9}"/>
              </a:ext>
            </a:extLst>
          </p:cNvPr>
          <p:cNvSpPr/>
          <p:nvPr/>
        </p:nvSpPr>
        <p:spPr>
          <a:xfrm>
            <a:off x="1631906" y="1778338"/>
            <a:ext cx="1632166" cy="5788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Design of Experiments</a:t>
            </a:r>
          </a:p>
        </p:txBody>
      </p:sp>
      <p:sp>
        <p:nvSpPr>
          <p:cNvPr id="51" name="Arrow: Right 50">
            <a:extLst>
              <a:ext uri="{FF2B5EF4-FFF2-40B4-BE49-F238E27FC236}">
                <a16:creationId xmlns:a16="http://schemas.microsoft.com/office/drawing/2014/main" id="{B8E99ED3-4C33-49FE-91D1-D71439A9F1C8}"/>
              </a:ext>
            </a:extLst>
          </p:cNvPr>
          <p:cNvSpPr/>
          <p:nvPr/>
        </p:nvSpPr>
        <p:spPr>
          <a:xfrm rot="5400000">
            <a:off x="2281211" y="2563634"/>
            <a:ext cx="336465" cy="167312"/>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E5F833E-7B4B-4C65-98C7-FAB2205B6420}"/>
              </a:ext>
            </a:extLst>
          </p:cNvPr>
          <p:cNvGrpSpPr/>
          <p:nvPr/>
        </p:nvGrpSpPr>
        <p:grpSpPr>
          <a:xfrm>
            <a:off x="3897888" y="1014280"/>
            <a:ext cx="2208022" cy="3772487"/>
            <a:chOff x="4285002" y="1575167"/>
            <a:chExt cx="1467139" cy="2506661"/>
          </a:xfrm>
        </p:grpSpPr>
        <p:sp>
          <p:nvSpPr>
            <p:cNvPr id="25" name="Rectangle 24">
              <a:extLst>
                <a:ext uri="{FF2B5EF4-FFF2-40B4-BE49-F238E27FC236}">
                  <a16:creationId xmlns:a16="http://schemas.microsoft.com/office/drawing/2014/main" id="{33EFADF0-F68A-424E-81EF-3F8A6A38C4F6}"/>
                </a:ext>
              </a:extLst>
            </p:cNvPr>
            <p:cNvSpPr/>
            <p:nvPr/>
          </p:nvSpPr>
          <p:spPr>
            <a:xfrm>
              <a:off x="4285002" y="1575167"/>
              <a:ext cx="1467139" cy="25066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B6AC31FD-5861-433C-9A5C-6C0FB65DDC82}"/>
                </a:ext>
              </a:extLst>
            </p:cNvPr>
            <p:cNvGrpSpPr/>
            <p:nvPr/>
          </p:nvGrpSpPr>
          <p:grpSpPr>
            <a:xfrm>
              <a:off x="4294686" y="2893574"/>
              <a:ext cx="1237947" cy="1174906"/>
              <a:chOff x="4708968" y="1549546"/>
              <a:chExt cx="1237947" cy="1174906"/>
            </a:xfrm>
          </p:grpSpPr>
          <p:grpSp>
            <p:nvGrpSpPr>
              <p:cNvPr id="53" name="Group 52">
                <a:extLst>
                  <a:ext uri="{FF2B5EF4-FFF2-40B4-BE49-F238E27FC236}">
                    <a16:creationId xmlns:a16="http://schemas.microsoft.com/office/drawing/2014/main" id="{4C345B32-9188-45E3-A0CB-20167BA5EB09}"/>
                  </a:ext>
                </a:extLst>
              </p:cNvPr>
              <p:cNvGrpSpPr/>
              <p:nvPr/>
            </p:nvGrpSpPr>
            <p:grpSpPr>
              <a:xfrm>
                <a:off x="4708968" y="1549546"/>
                <a:ext cx="1237947" cy="1174906"/>
                <a:chOff x="3739089" y="2127564"/>
                <a:chExt cx="1381551" cy="1311197"/>
              </a:xfrm>
            </p:grpSpPr>
            <p:cxnSp>
              <p:nvCxnSpPr>
                <p:cNvPr id="68" name="Straight Arrow Connector 67">
                  <a:extLst>
                    <a:ext uri="{FF2B5EF4-FFF2-40B4-BE49-F238E27FC236}">
                      <a16:creationId xmlns:a16="http://schemas.microsoft.com/office/drawing/2014/main" id="{C52D0C0B-1241-4404-A72F-CD4851EB32B0}"/>
                    </a:ext>
                  </a:extLst>
                </p:cNvPr>
                <p:cNvCxnSpPr/>
                <p:nvPr/>
              </p:nvCxnSpPr>
              <p:spPr>
                <a:xfrm flipV="1">
                  <a:off x="4092166" y="2127564"/>
                  <a:ext cx="0" cy="10972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93A97FB-8809-4F7C-8E10-3BF59CC23C46}"/>
                    </a:ext>
                  </a:extLst>
                </p:cNvPr>
                <p:cNvCxnSpPr>
                  <a:cxnSpLocks/>
                </p:cNvCxnSpPr>
                <p:nvPr/>
              </p:nvCxnSpPr>
              <p:spPr>
                <a:xfrm flipV="1">
                  <a:off x="4023360" y="3167196"/>
                  <a:ext cx="1097280"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A00A040-D96E-4559-872E-0BEC0233C14C}"/>
                    </a:ext>
                  </a:extLst>
                </p:cNvPr>
                <p:cNvSpPr txBox="1"/>
                <p:nvPr/>
              </p:nvSpPr>
              <p:spPr>
                <a:xfrm>
                  <a:off x="3739089" y="2522314"/>
                  <a:ext cx="425502" cy="307777"/>
                </a:xfrm>
                <a:prstGeom prst="rect">
                  <a:avLst/>
                </a:prstGeom>
                <a:noFill/>
              </p:spPr>
              <p:txBody>
                <a:bodyPr wrap="square" rtlCol="0">
                  <a:spAutoFit/>
                </a:bodyPr>
                <a:lstStyle/>
                <a:p>
                  <a:r>
                    <a:rPr lang="en-US">
                      <a:solidFill>
                        <a:schemeClr val="bg1"/>
                      </a:solidFill>
                    </a:rPr>
                    <a:t>R</a:t>
                  </a:r>
                  <a:r>
                    <a:rPr lang="en-US" baseline="-25000">
                      <a:solidFill>
                        <a:schemeClr val="bg1"/>
                      </a:solidFill>
                    </a:rPr>
                    <a:t>1</a:t>
                  </a:r>
                </a:p>
              </p:txBody>
            </p:sp>
            <p:sp>
              <p:nvSpPr>
                <p:cNvPr id="71" name="TextBox 70">
                  <a:extLst>
                    <a:ext uri="{FF2B5EF4-FFF2-40B4-BE49-F238E27FC236}">
                      <a16:creationId xmlns:a16="http://schemas.microsoft.com/office/drawing/2014/main" id="{C141AF31-645B-40EF-AA00-6FC06CA2C036}"/>
                    </a:ext>
                  </a:extLst>
                </p:cNvPr>
                <p:cNvSpPr txBox="1"/>
                <p:nvPr/>
              </p:nvSpPr>
              <p:spPr>
                <a:xfrm>
                  <a:off x="4393652" y="3130984"/>
                  <a:ext cx="425502" cy="307777"/>
                </a:xfrm>
                <a:prstGeom prst="rect">
                  <a:avLst/>
                </a:prstGeom>
                <a:noFill/>
              </p:spPr>
              <p:txBody>
                <a:bodyPr wrap="square" rtlCol="0">
                  <a:spAutoFit/>
                </a:bodyPr>
                <a:lstStyle/>
                <a:p>
                  <a:r>
                    <a:rPr lang="en-US">
                      <a:solidFill>
                        <a:schemeClr val="bg1"/>
                      </a:solidFill>
                    </a:rPr>
                    <a:t>x</a:t>
                  </a:r>
                  <a:r>
                    <a:rPr lang="en-US" baseline="-25000">
                      <a:solidFill>
                        <a:schemeClr val="bg1"/>
                      </a:solidFill>
                    </a:rPr>
                    <a:t>i</a:t>
                  </a:r>
                </a:p>
              </p:txBody>
            </p:sp>
          </p:grpSp>
          <p:sp>
            <p:nvSpPr>
              <p:cNvPr id="54" name="Oval 53">
                <a:extLst>
                  <a:ext uri="{FF2B5EF4-FFF2-40B4-BE49-F238E27FC236}">
                    <a16:creationId xmlns:a16="http://schemas.microsoft.com/office/drawing/2014/main" id="{702BD57A-A34B-408A-8F98-BBA480F2CBF4}"/>
                  </a:ext>
                </a:extLst>
              </p:cNvPr>
              <p:cNvSpPr/>
              <p:nvPr/>
            </p:nvSpPr>
            <p:spPr>
              <a:xfrm>
                <a:off x="5200695" y="202105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D422665-793A-4E62-954B-60C06EBCF170}"/>
                  </a:ext>
                </a:extLst>
              </p:cNvPr>
              <p:cNvSpPr/>
              <p:nvPr/>
            </p:nvSpPr>
            <p:spPr>
              <a:xfrm>
                <a:off x="5476676" y="1932193"/>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A5580F8-B51B-4DA1-A385-6242F8B19EDC}"/>
                  </a:ext>
                </a:extLst>
              </p:cNvPr>
              <p:cNvSpPr/>
              <p:nvPr/>
            </p:nvSpPr>
            <p:spPr>
              <a:xfrm>
                <a:off x="5229554" y="2300324"/>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6E5635C-4A73-4BB2-BB7D-94B7AA372989}"/>
                  </a:ext>
                </a:extLst>
              </p:cNvPr>
              <p:cNvSpPr/>
              <p:nvPr/>
            </p:nvSpPr>
            <p:spPr>
              <a:xfrm>
                <a:off x="5419202" y="184063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0C294C2-4DF4-4FB6-BC98-7FCE56CFFE38}"/>
                  </a:ext>
                </a:extLst>
              </p:cNvPr>
              <p:cNvSpPr/>
              <p:nvPr/>
            </p:nvSpPr>
            <p:spPr>
              <a:xfrm>
                <a:off x="5137408" y="219337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DA9F99E-8C93-409F-99DA-E99AFF361318}"/>
                  </a:ext>
                </a:extLst>
              </p:cNvPr>
              <p:cNvSpPr/>
              <p:nvPr/>
            </p:nvSpPr>
            <p:spPr>
              <a:xfrm>
                <a:off x="5338685" y="2065202"/>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AEAA1D7-FE8F-4438-B669-EED59F5D7522}"/>
                  </a:ext>
                </a:extLst>
              </p:cNvPr>
              <p:cNvSpPr/>
              <p:nvPr/>
            </p:nvSpPr>
            <p:spPr>
              <a:xfrm>
                <a:off x="5605759" y="1794994"/>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4D6A30A-60EA-43CA-9CAC-D90A0C8BF854}"/>
                  </a:ext>
                </a:extLst>
              </p:cNvPr>
              <p:cNvSpPr/>
              <p:nvPr/>
            </p:nvSpPr>
            <p:spPr>
              <a:xfrm>
                <a:off x="5285244" y="1902336"/>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A1A4C2F-319E-4C15-A25F-1F637761DC69}"/>
                  </a:ext>
                </a:extLst>
              </p:cNvPr>
              <p:cNvSpPr/>
              <p:nvPr/>
            </p:nvSpPr>
            <p:spPr>
              <a:xfrm>
                <a:off x="5273661" y="217901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8EB60CD-2AE2-41EA-B478-CC57C3F35C5B}"/>
                  </a:ext>
                </a:extLst>
              </p:cNvPr>
              <p:cNvSpPr/>
              <p:nvPr/>
            </p:nvSpPr>
            <p:spPr>
              <a:xfrm>
                <a:off x="5551064" y="1698683"/>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DA5ED51-1BF4-49A6-9BEA-538CC568FCDC}"/>
                  </a:ext>
                </a:extLst>
              </p:cNvPr>
              <p:cNvSpPr/>
              <p:nvPr/>
            </p:nvSpPr>
            <p:spPr>
              <a:xfrm>
                <a:off x="5739019" y="175284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09640EB-A62E-4E68-AEFA-F2A26636D65A}"/>
                  </a:ext>
                </a:extLst>
              </p:cNvPr>
              <p:cNvSpPr/>
              <p:nvPr/>
            </p:nvSpPr>
            <p:spPr>
              <a:xfrm>
                <a:off x="5596114" y="1900892"/>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40FF1ED-8B85-4BF9-8F2D-38AA18612AE0}"/>
                  </a:ext>
                </a:extLst>
              </p:cNvPr>
              <p:cNvSpPr/>
              <p:nvPr/>
            </p:nvSpPr>
            <p:spPr>
              <a:xfrm>
                <a:off x="5455303" y="2052292"/>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A7B0BA1-D17C-48E4-AC87-B7D73C39EC79}"/>
                  </a:ext>
                </a:extLst>
              </p:cNvPr>
              <p:cNvSpPr/>
              <p:nvPr/>
            </p:nvSpPr>
            <p:spPr>
              <a:xfrm>
                <a:off x="5353095" y="217345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9446AA96-93F1-45C6-9EC4-5CD00EF17582}"/>
                </a:ext>
              </a:extLst>
            </p:cNvPr>
            <p:cNvGrpSpPr/>
            <p:nvPr/>
          </p:nvGrpSpPr>
          <p:grpSpPr>
            <a:xfrm>
              <a:off x="4295100" y="1653808"/>
              <a:ext cx="1237947" cy="1174906"/>
              <a:chOff x="4708968" y="2758823"/>
              <a:chExt cx="1237947" cy="1174906"/>
            </a:xfrm>
          </p:grpSpPr>
          <p:grpSp>
            <p:nvGrpSpPr>
              <p:cNvPr id="73" name="Group 72">
                <a:extLst>
                  <a:ext uri="{FF2B5EF4-FFF2-40B4-BE49-F238E27FC236}">
                    <a16:creationId xmlns:a16="http://schemas.microsoft.com/office/drawing/2014/main" id="{EC2CA0C5-DC28-4CB1-AF6B-CAC922D1BE92}"/>
                  </a:ext>
                </a:extLst>
              </p:cNvPr>
              <p:cNvGrpSpPr/>
              <p:nvPr/>
            </p:nvGrpSpPr>
            <p:grpSpPr>
              <a:xfrm>
                <a:off x="4708968" y="2758823"/>
                <a:ext cx="1237947" cy="1174906"/>
                <a:chOff x="5547020" y="2033362"/>
                <a:chExt cx="1381551" cy="1311197"/>
              </a:xfrm>
            </p:grpSpPr>
            <p:cxnSp>
              <p:nvCxnSpPr>
                <p:cNvPr id="88" name="Straight Arrow Connector 87">
                  <a:extLst>
                    <a:ext uri="{FF2B5EF4-FFF2-40B4-BE49-F238E27FC236}">
                      <a16:creationId xmlns:a16="http://schemas.microsoft.com/office/drawing/2014/main" id="{CF67474C-6699-4B85-B2CC-7CB5A7AD1417}"/>
                    </a:ext>
                  </a:extLst>
                </p:cNvPr>
                <p:cNvCxnSpPr>
                  <a:cxnSpLocks/>
                </p:cNvCxnSpPr>
                <p:nvPr/>
              </p:nvCxnSpPr>
              <p:spPr>
                <a:xfrm flipV="1">
                  <a:off x="5900097" y="2033362"/>
                  <a:ext cx="0" cy="10972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959ECFA-F50B-46D4-859D-7056F1C7F5BB}"/>
                    </a:ext>
                  </a:extLst>
                </p:cNvPr>
                <p:cNvCxnSpPr>
                  <a:cxnSpLocks/>
                </p:cNvCxnSpPr>
                <p:nvPr/>
              </p:nvCxnSpPr>
              <p:spPr>
                <a:xfrm>
                  <a:off x="5831291" y="3072995"/>
                  <a:ext cx="109728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D268BCF7-BB09-4003-B07D-9608FD55366F}"/>
                    </a:ext>
                  </a:extLst>
                </p:cNvPr>
                <p:cNvSpPr txBox="1"/>
                <p:nvPr/>
              </p:nvSpPr>
              <p:spPr>
                <a:xfrm>
                  <a:off x="5547020" y="2428113"/>
                  <a:ext cx="425502" cy="343480"/>
                </a:xfrm>
                <a:prstGeom prst="rect">
                  <a:avLst/>
                </a:prstGeom>
                <a:noFill/>
              </p:spPr>
              <p:txBody>
                <a:bodyPr wrap="square" rtlCol="0">
                  <a:spAutoFit/>
                </a:bodyPr>
                <a:lstStyle/>
                <a:p>
                  <a:r>
                    <a:rPr lang="en-US">
                      <a:solidFill>
                        <a:schemeClr val="bg1"/>
                      </a:solidFill>
                    </a:rPr>
                    <a:t>R</a:t>
                  </a:r>
                  <a:r>
                    <a:rPr lang="en-US" baseline="-25000">
                      <a:solidFill>
                        <a:schemeClr val="bg1"/>
                      </a:solidFill>
                    </a:rPr>
                    <a:t>2</a:t>
                  </a:r>
                </a:p>
              </p:txBody>
            </p:sp>
            <p:sp>
              <p:nvSpPr>
                <p:cNvPr id="91" name="TextBox 90">
                  <a:extLst>
                    <a:ext uri="{FF2B5EF4-FFF2-40B4-BE49-F238E27FC236}">
                      <a16:creationId xmlns:a16="http://schemas.microsoft.com/office/drawing/2014/main" id="{847BD976-E44B-41CA-AFC1-64613534E087}"/>
                    </a:ext>
                  </a:extLst>
                </p:cNvPr>
                <p:cNvSpPr txBox="1"/>
                <p:nvPr/>
              </p:nvSpPr>
              <p:spPr>
                <a:xfrm>
                  <a:off x="6201583" y="3036782"/>
                  <a:ext cx="425503" cy="307777"/>
                </a:xfrm>
                <a:prstGeom prst="rect">
                  <a:avLst/>
                </a:prstGeom>
                <a:noFill/>
              </p:spPr>
              <p:txBody>
                <a:bodyPr wrap="square" rtlCol="0">
                  <a:spAutoFit/>
                </a:bodyPr>
                <a:lstStyle/>
                <a:p>
                  <a:r>
                    <a:rPr lang="en-US" err="1">
                      <a:solidFill>
                        <a:schemeClr val="bg1"/>
                      </a:solidFill>
                    </a:rPr>
                    <a:t>x</a:t>
                  </a:r>
                  <a:r>
                    <a:rPr lang="en-US" baseline="-25000" err="1">
                      <a:solidFill>
                        <a:schemeClr val="bg1"/>
                      </a:solidFill>
                    </a:rPr>
                    <a:t>j</a:t>
                  </a:r>
                  <a:endParaRPr lang="en-US" baseline="-25000">
                    <a:solidFill>
                      <a:schemeClr val="bg1"/>
                    </a:solidFill>
                  </a:endParaRPr>
                </a:p>
              </p:txBody>
            </p:sp>
          </p:grpSp>
          <p:sp>
            <p:nvSpPr>
              <p:cNvPr id="74" name="Oval 73">
                <a:extLst>
                  <a:ext uri="{FF2B5EF4-FFF2-40B4-BE49-F238E27FC236}">
                    <a16:creationId xmlns:a16="http://schemas.microsoft.com/office/drawing/2014/main" id="{C01FF7A9-C0BD-4A72-B275-0667841193D8}"/>
                  </a:ext>
                </a:extLst>
              </p:cNvPr>
              <p:cNvSpPr/>
              <p:nvPr/>
            </p:nvSpPr>
            <p:spPr>
              <a:xfrm>
                <a:off x="5086776" y="3110777"/>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FB4B6B2-42BD-4E34-97A9-DA561736CACC}"/>
                  </a:ext>
                </a:extLst>
              </p:cNvPr>
              <p:cNvSpPr/>
              <p:nvPr/>
            </p:nvSpPr>
            <p:spPr>
              <a:xfrm>
                <a:off x="5227214" y="305992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F089670-E5E2-46D0-A94D-F980907A8F2E}"/>
                  </a:ext>
                </a:extLst>
              </p:cNvPr>
              <p:cNvSpPr/>
              <p:nvPr/>
            </p:nvSpPr>
            <p:spPr>
              <a:xfrm>
                <a:off x="5292700" y="3213085"/>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A1E66D6-097B-49F7-9628-829969ADCCD7}"/>
                  </a:ext>
                </a:extLst>
              </p:cNvPr>
              <p:cNvSpPr/>
              <p:nvPr/>
            </p:nvSpPr>
            <p:spPr>
              <a:xfrm>
                <a:off x="5387434" y="3100000"/>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6975F32-0F0E-4EFA-8F66-5F6A4C8C5BF0}"/>
                  </a:ext>
                </a:extLst>
              </p:cNvPr>
              <p:cNvSpPr/>
              <p:nvPr/>
            </p:nvSpPr>
            <p:spPr>
              <a:xfrm>
                <a:off x="5527872" y="314488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09E11E7-3DE5-47C7-9616-A63321179AAB}"/>
                  </a:ext>
                </a:extLst>
              </p:cNvPr>
              <p:cNvSpPr/>
              <p:nvPr/>
            </p:nvSpPr>
            <p:spPr>
              <a:xfrm>
                <a:off x="5480987" y="3092369"/>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DD2451C-7A7E-4261-BD71-ABCB6C4E6A98}"/>
                  </a:ext>
                </a:extLst>
              </p:cNvPr>
              <p:cNvSpPr/>
              <p:nvPr/>
            </p:nvSpPr>
            <p:spPr>
              <a:xfrm>
                <a:off x="5668456" y="3085287"/>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4129BE8-9FD6-40F9-BE89-A7CB2C92C22C}"/>
                  </a:ext>
                </a:extLst>
              </p:cNvPr>
              <p:cNvSpPr/>
              <p:nvPr/>
            </p:nvSpPr>
            <p:spPr>
              <a:xfrm>
                <a:off x="5197442" y="314488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A71C9DB-6E04-4B09-B5A0-95E80EE3CA43}"/>
                  </a:ext>
                </a:extLst>
              </p:cNvPr>
              <p:cNvSpPr/>
              <p:nvPr/>
            </p:nvSpPr>
            <p:spPr>
              <a:xfrm>
                <a:off x="5646661" y="3193445"/>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FABAE04-FE1F-41E4-8FD2-5BAD66F451FB}"/>
                  </a:ext>
                </a:extLst>
              </p:cNvPr>
              <p:cNvSpPr/>
              <p:nvPr/>
            </p:nvSpPr>
            <p:spPr>
              <a:xfrm>
                <a:off x="5445994" y="3214731"/>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B2BB97D-4E46-4D66-BECF-66A393001B75}"/>
                  </a:ext>
                </a:extLst>
              </p:cNvPr>
              <p:cNvSpPr/>
              <p:nvPr/>
            </p:nvSpPr>
            <p:spPr>
              <a:xfrm>
                <a:off x="5763044" y="3110777"/>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0DBF51B-A012-4395-884C-B2FBA008561D}"/>
                  </a:ext>
                </a:extLst>
              </p:cNvPr>
              <p:cNvSpPr/>
              <p:nvPr/>
            </p:nvSpPr>
            <p:spPr>
              <a:xfrm>
                <a:off x="5105128" y="3220167"/>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0B45125-CBAF-421E-97BB-4EFAC6F1524B}"/>
                  </a:ext>
                </a:extLst>
              </p:cNvPr>
              <p:cNvSpPr/>
              <p:nvPr/>
            </p:nvSpPr>
            <p:spPr>
              <a:xfrm>
                <a:off x="5393034" y="3194428"/>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6377A98-5422-408F-B60A-A5F860961E88}"/>
                  </a:ext>
                </a:extLst>
              </p:cNvPr>
              <p:cNvSpPr/>
              <p:nvPr/>
            </p:nvSpPr>
            <p:spPr>
              <a:xfrm>
                <a:off x="5773666" y="3206955"/>
                <a:ext cx="109390" cy="10939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92" name="Connector: Elbow 91">
            <a:extLst>
              <a:ext uri="{FF2B5EF4-FFF2-40B4-BE49-F238E27FC236}">
                <a16:creationId xmlns:a16="http://schemas.microsoft.com/office/drawing/2014/main" id="{CCD7AF6D-8A4E-4DD1-AEE2-BA15E33A39E0}"/>
              </a:ext>
            </a:extLst>
          </p:cNvPr>
          <p:cNvCxnSpPr>
            <a:cxnSpLocks/>
          </p:cNvCxnSpPr>
          <p:nvPr/>
        </p:nvCxnSpPr>
        <p:spPr>
          <a:xfrm flipV="1">
            <a:off x="3295266" y="2169192"/>
            <a:ext cx="548640" cy="1005840"/>
          </a:xfrm>
          <a:prstGeom prst="bentConnector3">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982CD94-38EC-492B-AEDC-78581B14349E}"/>
              </a:ext>
            </a:extLst>
          </p:cNvPr>
          <p:cNvCxnSpPr/>
          <p:nvPr/>
        </p:nvCxnSpPr>
        <p:spPr>
          <a:xfrm>
            <a:off x="3282503" y="3611685"/>
            <a:ext cx="548640"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356D801-AF54-46B6-9D83-C1BCED2FBB8F}"/>
              </a:ext>
            </a:extLst>
          </p:cNvPr>
          <p:cNvSpPr txBox="1"/>
          <p:nvPr/>
        </p:nvSpPr>
        <p:spPr>
          <a:xfrm>
            <a:off x="6312052" y="860501"/>
            <a:ext cx="2555505" cy="461665"/>
          </a:xfrm>
          <a:prstGeom prst="rect">
            <a:avLst/>
          </a:prstGeom>
          <a:noFill/>
        </p:spPr>
        <p:txBody>
          <a:bodyPr wrap="square" rtlCol="0">
            <a:spAutoFit/>
          </a:bodyPr>
          <a:lstStyle/>
          <a:p>
            <a:pPr algn="ctr"/>
            <a:r>
              <a:rPr lang="en-US" sz="1200" b="1" u="sng">
                <a:solidFill>
                  <a:schemeClr val="bg1"/>
                </a:solidFill>
              </a:rPr>
              <a:t>High Sensitivity: </a:t>
            </a:r>
          </a:p>
          <a:p>
            <a:pPr algn="ctr"/>
            <a:r>
              <a:rPr lang="en-US" sz="1200">
                <a:solidFill>
                  <a:schemeClr val="bg1"/>
                </a:solidFill>
              </a:rPr>
              <a:t>Candidate for refined modelling</a:t>
            </a:r>
          </a:p>
        </p:txBody>
      </p:sp>
      <p:grpSp>
        <p:nvGrpSpPr>
          <p:cNvPr id="6" name="Group 5">
            <a:extLst>
              <a:ext uri="{FF2B5EF4-FFF2-40B4-BE49-F238E27FC236}">
                <a16:creationId xmlns:a16="http://schemas.microsoft.com/office/drawing/2014/main" id="{6F4D6DD6-1B8E-40E7-BE8B-A7FDC58883C6}"/>
              </a:ext>
            </a:extLst>
          </p:cNvPr>
          <p:cNvGrpSpPr/>
          <p:nvPr/>
        </p:nvGrpSpPr>
        <p:grpSpPr>
          <a:xfrm>
            <a:off x="4027005" y="1309066"/>
            <a:ext cx="1822218" cy="1512283"/>
            <a:chOff x="4027005" y="1309066"/>
            <a:chExt cx="1822218" cy="1512283"/>
          </a:xfrm>
        </p:grpSpPr>
        <p:pic>
          <p:nvPicPr>
            <p:cNvPr id="95" name="Picture 94">
              <a:extLst>
                <a:ext uri="{FF2B5EF4-FFF2-40B4-BE49-F238E27FC236}">
                  <a16:creationId xmlns:a16="http://schemas.microsoft.com/office/drawing/2014/main" id="{B6C1A8BB-419B-4B95-A39D-9FE691AC2002}"/>
                </a:ext>
              </a:extLst>
            </p:cNvPr>
            <p:cNvPicPr>
              <a:picLocks noChangeAspect="1"/>
            </p:cNvPicPr>
            <p:nvPr/>
          </p:nvPicPr>
          <p:blipFill rotWithShape="1">
            <a:blip r:embed="rId3"/>
            <a:srcRect l="3806" t="8696" b="4664"/>
            <a:stretch/>
          </p:blipFill>
          <p:spPr>
            <a:xfrm>
              <a:off x="4424255" y="1309066"/>
              <a:ext cx="1424968" cy="1185155"/>
            </a:xfrm>
            <a:prstGeom prst="rect">
              <a:avLst/>
            </a:prstGeom>
            <a:ln>
              <a:solidFill>
                <a:schemeClr val="tx1"/>
              </a:solidFill>
            </a:ln>
          </p:spPr>
        </p:pic>
        <p:sp>
          <p:nvSpPr>
            <p:cNvPr id="99" name="Rectangle: Rounded Corners 121">
              <a:extLst>
                <a:ext uri="{FF2B5EF4-FFF2-40B4-BE49-F238E27FC236}">
                  <a16:creationId xmlns:a16="http://schemas.microsoft.com/office/drawing/2014/main" id="{2C2EA7EC-F4B5-489B-9DF6-0478F50AFA66}"/>
                </a:ext>
              </a:extLst>
            </p:cNvPr>
            <p:cNvSpPr/>
            <p:nvPr/>
          </p:nvSpPr>
          <p:spPr>
            <a:xfrm rot="16200000">
              <a:off x="3668453" y="1756849"/>
              <a:ext cx="982165" cy="265061"/>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$/RPM</a:t>
              </a:r>
            </a:p>
          </p:txBody>
        </p:sp>
        <p:sp>
          <p:nvSpPr>
            <p:cNvPr id="100" name="Rectangle: Rounded Corners 121">
              <a:extLst>
                <a:ext uri="{FF2B5EF4-FFF2-40B4-BE49-F238E27FC236}">
                  <a16:creationId xmlns:a16="http://schemas.microsoft.com/office/drawing/2014/main" id="{0E7885FC-EF50-4999-BFC9-F5F37A27B741}"/>
                </a:ext>
              </a:extLst>
            </p:cNvPr>
            <p:cNvSpPr/>
            <p:nvPr/>
          </p:nvSpPr>
          <p:spPr>
            <a:xfrm>
              <a:off x="4635773" y="2592749"/>
              <a:ext cx="982165" cy="228600"/>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Battery Size</a:t>
              </a:r>
            </a:p>
          </p:txBody>
        </p:sp>
      </p:grpSp>
      <p:grpSp>
        <p:nvGrpSpPr>
          <p:cNvPr id="3" name="Group 2">
            <a:extLst>
              <a:ext uri="{FF2B5EF4-FFF2-40B4-BE49-F238E27FC236}">
                <a16:creationId xmlns:a16="http://schemas.microsoft.com/office/drawing/2014/main" id="{2346604E-24AF-574E-A0DA-232E2A3885E2}"/>
              </a:ext>
            </a:extLst>
          </p:cNvPr>
          <p:cNvGrpSpPr/>
          <p:nvPr/>
        </p:nvGrpSpPr>
        <p:grpSpPr>
          <a:xfrm>
            <a:off x="4027005" y="3178663"/>
            <a:ext cx="1819837" cy="1490502"/>
            <a:chOff x="4027005" y="3178663"/>
            <a:chExt cx="1819837" cy="1490502"/>
          </a:xfrm>
        </p:grpSpPr>
        <p:sp>
          <p:nvSpPr>
            <p:cNvPr id="101" name="Rectangle: Rounded Corners 121">
              <a:extLst>
                <a:ext uri="{FF2B5EF4-FFF2-40B4-BE49-F238E27FC236}">
                  <a16:creationId xmlns:a16="http://schemas.microsoft.com/office/drawing/2014/main" id="{9D59BAE8-8994-46D1-A28C-365B2495FD92}"/>
                </a:ext>
              </a:extLst>
            </p:cNvPr>
            <p:cNvSpPr/>
            <p:nvPr/>
          </p:nvSpPr>
          <p:spPr>
            <a:xfrm rot="16200000">
              <a:off x="3668453" y="3668914"/>
              <a:ext cx="982165" cy="265062"/>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PCTS</a:t>
              </a:r>
            </a:p>
          </p:txBody>
        </p:sp>
        <p:sp>
          <p:nvSpPr>
            <p:cNvPr id="102" name="Rectangle: Rounded Corners 121">
              <a:extLst>
                <a:ext uri="{FF2B5EF4-FFF2-40B4-BE49-F238E27FC236}">
                  <a16:creationId xmlns:a16="http://schemas.microsoft.com/office/drawing/2014/main" id="{FE96F2B2-46FB-4B10-86BE-B3F031925862}"/>
                </a:ext>
              </a:extLst>
            </p:cNvPr>
            <p:cNvSpPr/>
            <p:nvPr/>
          </p:nvSpPr>
          <p:spPr>
            <a:xfrm>
              <a:off x="4635773" y="4440565"/>
              <a:ext cx="982165" cy="228600"/>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Demand</a:t>
              </a:r>
            </a:p>
          </p:txBody>
        </p:sp>
        <p:pic>
          <p:nvPicPr>
            <p:cNvPr id="103" name="Picture 102" descr="A picture containing text, large, white, bird&#10;&#10;Description automatically generated">
              <a:extLst>
                <a:ext uri="{FF2B5EF4-FFF2-40B4-BE49-F238E27FC236}">
                  <a16:creationId xmlns:a16="http://schemas.microsoft.com/office/drawing/2014/main" id="{22CF5FF8-A3FE-AE41-922A-E527095265EE}"/>
                </a:ext>
              </a:extLst>
            </p:cNvPr>
            <p:cNvPicPr>
              <a:picLocks/>
            </p:cNvPicPr>
            <p:nvPr/>
          </p:nvPicPr>
          <p:blipFill rotWithShape="1">
            <a:blip r:embed="rId4"/>
            <a:srcRect l="3565" t="7196" b="4648"/>
            <a:stretch/>
          </p:blipFill>
          <p:spPr>
            <a:xfrm>
              <a:off x="4420378" y="3178663"/>
              <a:ext cx="1426464" cy="1188720"/>
            </a:xfrm>
            <a:prstGeom prst="rect">
              <a:avLst/>
            </a:prstGeom>
          </p:spPr>
        </p:pic>
      </p:grpSp>
      <p:sp>
        <p:nvSpPr>
          <p:cNvPr id="5" name="Rounded Rectangle 4">
            <a:extLst>
              <a:ext uri="{FF2B5EF4-FFF2-40B4-BE49-F238E27FC236}">
                <a16:creationId xmlns:a16="http://schemas.microsoft.com/office/drawing/2014/main" id="{BA6160C9-3925-6549-A7D1-C913C2B71186}"/>
              </a:ext>
            </a:extLst>
          </p:cNvPr>
          <p:cNvSpPr/>
          <p:nvPr/>
        </p:nvSpPr>
        <p:spPr>
          <a:xfrm>
            <a:off x="3977397" y="2989885"/>
            <a:ext cx="2029629" cy="1731876"/>
          </a:xfrm>
          <a:prstGeom prst="roundRect">
            <a:avLst/>
          </a:prstGeom>
          <a:noFill/>
          <a:ln>
            <a:solidFill>
              <a:srgbClr val="F5B2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6D319A87-7450-B447-9370-B13C8F08FF1F}"/>
              </a:ext>
            </a:extLst>
          </p:cNvPr>
          <p:cNvCxnSpPr>
            <a:cxnSpLocks/>
            <a:stCxn id="5" idx="3"/>
            <a:endCxn id="96" idx="1"/>
          </p:cNvCxnSpPr>
          <p:nvPr/>
        </p:nvCxnSpPr>
        <p:spPr>
          <a:xfrm flipV="1">
            <a:off x="6007026" y="1091334"/>
            <a:ext cx="305026" cy="276448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8AF3D2-00C1-C541-9FAC-5F8A23C0FBC5}"/>
              </a:ext>
            </a:extLst>
          </p:cNvPr>
          <p:cNvCxnSpPr/>
          <p:nvPr/>
        </p:nvCxnSpPr>
        <p:spPr>
          <a:xfrm>
            <a:off x="6573772" y="1368773"/>
            <a:ext cx="2111422" cy="0"/>
          </a:xfrm>
          <a:prstGeom prst="line">
            <a:avLst/>
          </a:prstGeom>
          <a:ln>
            <a:solidFill>
              <a:srgbClr val="F5B209"/>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9FCA5B-988C-9847-91F8-A2428756530D}"/>
              </a:ext>
            </a:extLst>
          </p:cNvPr>
          <p:cNvSpPr txBox="1"/>
          <p:nvPr/>
        </p:nvSpPr>
        <p:spPr>
          <a:xfrm>
            <a:off x="6617483" y="1496060"/>
            <a:ext cx="1265401" cy="461665"/>
          </a:xfrm>
          <a:prstGeom prst="rect">
            <a:avLst/>
          </a:prstGeom>
          <a:noFill/>
        </p:spPr>
        <p:txBody>
          <a:bodyPr wrap="square" rtlCol="0">
            <a:spAutoFit/>
          </a:bodyPr>
          <a:lstStyle/>
          <a:p>
            <a:r>
              <a:rPr lang="en-US" sz="1200">
                <a:solidFill>
                  <a:schemeClr val="bg1"/>
                </a:solidFill>
              </a:rPr>
              <a:t>Is refining this model feasible?</a:t>
            </a:r>
          </a:p>
        </p:txBody>
      </p:sp>
      <p:sp>
        <p:nvSpPr>
          <p:cNvPr id="94" name="TextBox 93">
            <a:extLst>
              <a:ext uri="{FF2B5EF4-FFF2-40B4-BE49-F238E27FC236}">
                <a16:creationId xmlns:a16="http://schemas.microsoft.com/office/drawing/2014/main" id="{59C0F73C-56F7-C541-89C8-BD711E9EAE51}"/>
              </a:ext>
            </a:extLst>
          </p:cNvPr>
          <p:cNvSpPr txBox="1"/>
          <p:nvPr/>
        </p:nvSpPr>
        <p:spPr>
          <a:xfrm>
            <a:off x="6617483" y="2072073"/>
            <a:ext cx="1522088" cy="461665"/>
          </a:xfrm>
          <a:prstGeom prst="rect">
            <a:avLst/>
          </a:prstGeom>
          <a:noFill/>
        </p:spPr>
        <p:txBody>
          <a:bodyPr wrap="square" rtlCol="0">
            <a:spAutoFit/>
          </a:bodyPr>
          <a:lstStyle/>
          <a:p>
            <a:r>
              <a:rPr lang="en-US" sz="1200">
                <a:solidFill>
                  <a:schemeClr val="bg1"/>
                </a:solidFill>
              </a:rPr>
              <a:t>Is refining this model worthwhile?</a:t>
            </a:r>
          </a:p>
        </p:txBody>
      </p:sp>
      <p:pic>
        <p:nvPicPr>
          <p:cNvPr id="15" name="Graphic 14" descr="Checkmark">
            <a:extLst>
              <a:ext uri="{FF2B5EF4-FFF2-40B4-BE49-F238E27FC236}">
                <a16:creationId xmlns:a16="http://schemas.microsoft.com/office/drawing/2014/main" id="{1B177D17-8B2F-9340-877B-47238E3B58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4283" y="1498292"/>
            <a:ext cx="457200" cy="457200"/>
          </a:xfrm>
          <a:prstGeom prst="rect">
            <a:avLst/>
          </a:prstGeom>
        </p:spPr>
      </p:pic>
      <p:pic>
        <p:nvPicPr>
          <p:cNvPr id="104" name="Graphic 103" descr="Checkmark">
            <a:extLst>
              <a:ext uri="{FF2B5EF4-FFF2-40B4-BE49-F238E27FC236}">
                <a16:creationId xmlns:a16="http://schemas.microsoft.com/office/drawing/2014/main" id="{5271323D-5015-5541-ACDC-3B8DD1F8FE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4283" y="2074305"/>
            <a:ext cx="457200" cy="457200"/>
          </a:xfrm>
          <a:prstGeom prst="rect">
            <a:avLst/>
          </a:prstGeom>
        </p:spPr>
      </p:pic>
      <p:cxnSp>
        <p:nvCxnSpPr>
          <p:cNvPr id="105" name="Straight Connector 104">
            <a:extLst>
              <a:ext uri="{FF2B5EF4-FFF2-40B4-BE49-F238E27FC236}">
                <a16:creationId xmlns:a16="http://schemas.microsoft.com/office/drawing/2014/main" id="{07BCC509-E5F8-E14A-8124-AEC6FD74C396}"/>
              </a:ext>
            </a:extLst>
          </p:cNvPr>
          <p:cNvCxnSpPr/>
          <p:nvPr/>
        </p:nvCxnSpPr>
        <p:spPr>
          <a:xfrm>
            <a:off x="6573772" y="2668215"/>
            <a:ext cx="2111422" cy="0"/>
          </a:xfrm>
          <a:prstGeom prst="line">
            <a:avLst/>
          </a:prstGeom>
          <a:ln>
            <a:solidFill>
              <a:srgbClr val="F5B209"/>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58C88CC-BD69-4946-91DC-C24A985DC7EC}"/>
              </a:ext>
            </a:extLst>
          </p:cNvPr>
          <p:cNvPicPr>
            <a:picLocks noChangeAspect="1"/>
          </p:cNvPicPr>
          <p:nvPr/>
        </p:nvPicPr>
        <p:blipFill>
          <a:blip r:embed="rId7"/>
          <a:stretch>
            <a:fillRect/>
          </a:stretch>
        </p:blipFill>
        <p:spPr>
          <a:xfrm>
            <a:off x="6722397" y="2648872"/>
            <a:ext cx="1814172" cy="1021365"/>
          </a:xfrm>
          <a:prstGeom prst="rect">
            <a:avLst/>
          </a:prstGeom>
        </p:spPr>
      </p:pic>
      <p:pic>
        <p:nvPicPr>
          <p:cNvPr id="18" name="Picture 17">
            <a:extLst>
              <a:ext uri="{FF2B5EF4-FFF2-40B4-BE49-F238E27FC236}">
                <a16:creationId xmlns:a16="http://schemas.microsoft.com/office/drawing/2014/main" id="{C548AAAB-25A9-0A46-9F06-83908A6C9D39}"/>
              </a:ext>
            </a:extLst>
          </p:cNvPr>
          <p:cNvPicPr>
            <a:picLocks noChangeAspect="1"/>
          </p:cNvPicPr>
          <p:nvPr/>
        </p:nvPicPr>
        <p:blipFill>
          <a:blip r:embed="rId8"/>
          <a:stretch>
            <a:fillRect/>
          </a:stretch>
        </p:blipFill>
        <p:spPr>
          <a:xfrm>
            <a:off x="6736926" y="3737841"/>
            <a:ext cx="1785114" cy="1024128"/>
          </a:xfrm>
          <a:prstGeom prst="rect">
            <a:avLst/>
          </a:prstGeom>
        </p:spPr>
      </p:pic>
      <p:sp>
        <p:nvSpPr>
          <p:cNvPr id="112" name="Arrow: Right 29">
            <a:extLst>
              <a:ext uri="{FF2B5EF4-FFF2-40B4-BE49-F238E27FC236}">
                <a16:creationId xmlns:a16="http://schemas.microsoft.com/office/drawing/2014/main" id="{5C848A38-AD02-9944-A734-B8D2A151E9F4}"/>
              </a:ext>
            </a:extLst>
          </p:cNvPr>
          <p:cNvSpPr/>
          <p:nvPr/>
        </p:nvSpPr>
        <p:spPr>
          <a:xfrm rot="5400000">
            <a:off x="7488630" y="3710268"/>
            <a:ext cx="281707" cy="305025"/>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49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fade">
                                      <p:cBhvr>
                                        <p:cTn id="44" dur="500"/>
                                        <p:tgtEl>
                                          <p:spTgt spid="10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500"/>
                                        <p:tgtEl>
                                          <p:spTgt spid="105"/>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2"/>
                                        </p:tgtEl>
                                        <p:attrNameLst>
                                          <p:attrName>style.visibility</p:attrName>
                                        </p:attrNameLst>
                                      </p:cBhvr>
                                      <p:to>
                                        <p:strVal val="visible"/>
                                      </p:to>
                                    </p:set>
                                    <p:animEffect transition="in" filter="fade">
                                      <p:cBhvr>
                                        <p:cTn id="57" dur="500"/>
                                        <p:tgtEl>
                                          <p:spTgt spid="112"/>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5" grpId="0" animBg="1"/>
      <p:bldP spid="12" grpId="0"/>
      <p:bldP spid="94" grpId="0"/>
      <p:bldP spid="1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38</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Modeling Time-Dependent Demand</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4" name="Rectangle: Rounded Corners 33">
            <a:extLst>
              <a:ext uri="{FF2B5EF4-FFF2-40B4-BE49-F238E27FC236}">
                <a16:creationId xmlns:a16="http://schemas.microsoft.com/office/drawing/2014/main" id="{5F981339-4701-4500-A428-B08CA8F2B927}"/>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5" name="Rectangle: Rounded Corners 34">
            <a:extLst>
              <a:ext uri="{FF2B5EF4-FFF2-40B4-BE49-F238E27FC236}">
                <a16:creationId xmlns:a16="http://schemas.microsoft.com/office/drawing/2014/main" id="{D7ECB1DD-3349-4BF0-9E31-55792DFE6F45}"/>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6" name="Rectangle: Rounded Corners 35">
            <a:extLst>
              <a:ext uri="{FF2B5EF4-FFF2-40B4-BE49-F238E27FC236}">
                <a16:creationId xmlns:a16="http://schemas.microsoft.com/office/drawing/2014/main" id="{B7AD9FD4-DCF5-41A0-85D8-08D19E2FFAA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7" name="Rectangle: Rounded Corners 36">
            <a:extLst>
              <a:ext uri="{FF2B5EF4-FFF2-40B4-BE49-F238E27FC236}">
                <a16:creationId xmlns:a16="http://schemas.microsoft.com/office/drawing/2014/main" id="{DC9D4B65-3CC9-4D1E-AB2A-D894D2E2101F}"/>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9" name="Rectangle: Rounded Corners 38">
            <a:extLst>
              <a:ext uri="{FF2B5EF4-FFF2-40B4-BE49-F238E27FC236}">
                <a16:creationId xmlns:a16="http://schemas.microsoft.com/office/drawing/2014/main" id="{56B37BBA-A6C0-4590-B3B9-B37DCCCA11F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2" name="Rectangle: Rounded Corners 41">
            <a:extLst>
              <a:ext uri="{FF2B5EF4-FFF2-40B4-BE49-F238E27FC236}">
                <a16:creationId xmlns:a16="http://schemas.microsoft.com/office/drawing/2014/main" id="{0645EED5-CF19-4DB6-8722-F6E83E382EA7}"/>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12" name="Rectangle: Rounded Corners 11">
            <a:extLst>
              <a:ext uri="{FF2B5EF4-FFF2-40B4-BE49-F238E27FC236}">
                <a16:creationId xmlns:a16="http://schemas.microsoft.com/office/drawing/2014/main" id="{BD8B745A-9558-49A0-8A2E-6A022F9B7B1E}"/>
              </a:ext>
            </a:extLst>
          </p:cNvPr>
          <p:cNvSpPr/>
          <p:nvPr/>
        </p:nvSpPr>
        <p:spPr>
          <a:xfrm>
            <a:off x="1563261" y="1270530"/>
            <a:ext cx="3620580" cy="3002812"/>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7DE0A32-493B-488A-8A72-A6ABA9999784}"/>
              </a:ext>
            </a:extLst>
          </p:cNvPr>
          <p:cNvSpPr/>
          <p:nvPr/>
        </p:nvSpPr>
        <p:spPr>
          <a:xfrm>
            <a:off x="5302934" y="1268876"/>
            <a:ext cx="3620580" cy="3002812"/>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18A770B2-6C97-4ECA-9F52-9CD5C3E535B6}"/>
              </a:ext>
            </a:extLst>
          </p:cNvPr>
          <p:cNvSpPr/>
          <p:nvPr/>
        </p:nvSpPr>
        <p:spPr>
          <a:xfrm>
            <a:off x="1625189" y="1323831"/>
            <a:ext cx="3496724" cy="533414"/>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Demand over Time-of-Day</a:t>
            </a:r>
          </a:p>
        </p:txBody>
      </p:sp>
      <p:sp>
        <p:nvSpPr>
          <p:cNvPr id="15" name="Rectangle: Rounded Corners 14">
            <a:extLst>
              <a:ext uri="{FF2B5EF4-FFF2-40B4-BE49-F238E27FC236}">
                <a16:creationId xmlns:a16="http://schemas.microsoft.com/office/drawing/2014/main" id="{9F37A9B7-2FBF-4B15-94B5-D105225525A0}"/>
              </a:ext>
            </a:extLst>
          </p:cNvPr>
          <p:cNvSpPr/>
          <p:nvPr/>
        </p:nvSpPr>
        <p:spPr>
          <a:xfrm>
            <a:off x="5364862" y="1323831"/>
            <a:ext cx="3496724" cy="533414"/>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Travel Time over Time-of-Day</a:t>
            </a:r>
          </a:p>
        </p:txBody>
      </p:sp>
      <p:sp>
        <p:nvSpPr>
          <p:cNvPr id="3" name="Rectangle 2">
            <a:extLst>
              <a:ext uri="{FF2B5EF4-FFF2-40B4-BE49-F238E27FC236}">
                <a16:creationId xmlns:a16="http://schemas.microsoft.com/office/drawing/2014/main" id="{2E2A1D5B-40B0-4001-B78F-91A01D1263DD}"/>
              </a:ext>
            </a:extLst>
          </p:cNvPr>
          <p:cNvSpPr/>
          <p:nvPr/>
        </p:nvSpPr>
        <p:spPr>
          <a:xfrm>
            <a:off x="1666987" y="1932692"/>
            <a:ext cx="574533" cy="30292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schemeClr val="tx1"/>
                </a:solidFill>
              </a:rPr>
              <a:t>Xx:##</a:t>
            </a:r>
          </a:p>
        </p:txBody>
      </p:sp>
      <p:sp>
        <p:nvSpPr>
          <p:cNvPr id="17" name="Rectangle 16">
            <a:extLst>
              <a:ext uri="{FF2B5EF4-FFF2-40B4-BE49-F238E27FC236}">
                <a16:creationId xmlns:a16="http://schemas.microsoft.com/office/drawing/2014/main" id="{7F4B3DBD-334C-4AD2-8E76-A5220748B3A2}"/>
              </a:ext>
            </a:extLst>
          </p:cNvPr>
          <p:cNvSpPr/>
          <p:nvPr/>
        </p:nvSpPr>
        <p:spPr>
          <a:xfrm>
            <a:off x="1666987" y="2268543"/>
            <a:ext cx="574533" cy="30292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schemeClr val="tx1"/>
                </a:solidFill>
              </a:rPr>
              <a:t>Xx:##</a:t>
            </a:r>
          </a:p>
        </p:txBody>
      </p:sp>
      <p:sp>
        <p:nvSpPr>
          <p:cNvPr id="18" name="Rectangle 17">
            <a:extLst>
              <a:ext uri="{FF2B5EF4-FFF2-40B4-BE49-F238E27FC236}">
                <a16:creationId xmlns:a16="http://schemas.microsoft.com/office/drawing/2014/main" id="{76514349-6786-4E20-BFCA-6A3EBF5BBBA5}"/>
              </a:ext>
            </a:extLst>
          </p:cNvPr>
          <p:cNvSpPr/>
          <p:nvPr/>
        </p:nvSpPr>
        <p:spPr>
          <a:xfrm>
            <a:off x="1666987" y="2611563"/>
            <a:ext cx="574533" cy="30292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err="1">
                <a:solidFill>
                  <a:schemeClr val="tx1"/>
                </a:solidFill>
              </a:rPr>
              <a:t>Yy</a:t>
            </a:r>
            <a:r>
              <a:rPr lang="en-US" sz="1050" i="1">
                <a:solidFill>
                  <a:schemeClr val="tx1"/>
                </a:solidFill>
              </a:rPr>
              <a:t>:##</a:t>
            </a:r>
          </a:p>
        </p:txBody>
      </p:sp>
      <p:sp>
        <p:nvSpPr>
          <p:cNvPr id="19" name="Rectangle 18">
            <a:extLst>
              <a:ext uri="{FF2B5EF4-FFF2-40B4-BE49-F238E27FC236}">
                <a16:creationId xmlns:a16="http://schemas.microsoft.com/office/drawing/2014/main" id="{0E730235-D80E-4962-B6FD-E1860C71E3B5}"/>
              </a:ext>
            </a:extLst>
          </p:cNvPr>
          <p:cNvSpPr/>
          <p:nvPr/>
        </p:nvSpPr>
        <p:spPr>
          <a:xfrm>
            <a:off x="1666987" y="2949219"/>
            <a:ext cx="574533" cy="30292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err="1">
                <a:solidFill>
                  <a:schemeClr val="tx1"/>
                </a:solidFill>
              </a:rPr>
              <a:t>Zz</a:t>
            </a:r>
            <a:r>
              <a:rPr lang="en-US" sz="1050" i="1">
                <a:solidFill>
                  <a:schemeClr val="tx1"/>
                </a:solidFill>
              </a:rPr>
              <a:t>:##</a:t>
            </a:r>
          </a:p>
        </p:txBody>
      </p:sp>
      <p:sp>
        <p:nvSpPr>
          <p:cNvPr id="20" name="Rectangle 19">
            <a:extLst>
              <a:ext uri="{FF2B5EF4-FFF2-40B4-BE49-F238E27FC236}">
                <a16:creationId xmlns:a16="http://schemas.microsoft.com/office/drawing/2014/main" id="{85F59E9C-CDDF-4F84-9C95-4243D6889371}"/>
              </a:ext>
            </a:extLst>
          </p:cNvPr>
          <p:cNvSpPr/>
          <p:nvPr/>
        </p:nvSpPr>
        <p:spPr>
          <a:xfrm>
            <a:off x="1666987" y="3289413"/>
            <a:ext cx="574533" cy="30292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err="1">
                <a:solidFill>
                  <a:schemeClr val="tx1"/>
                </a:solidFill>
              </a:rPr>
              <a:t>Zz</a:t>
            </a:r>
            <a:r>
              <a:rPr lang="en-US" sz="1050" i="1">
                <a:solidFill>
                  <a:schemeClr val="tx1"/>
                </a:solidFill>
              </a:rPr>
              <a:t>:##</a:t>
            </a:r>
          </a:p>
        </p:txBody>
      </p:sp>
      <p:sp>
        <p:nvSpPr>
          <p:cNvPr id="22" name="Rectangle 21">
            <a:extLst>
              <a:ext uri="{FF2B5EF4-FFF2-40B4-BE49-F238E27FC236}">
                <a16:creationId xmlns:a16="http://schemas.microsoft.com/office/drawing/2014/main" id="{E5F21169-0BCA-477E-961E-2F157EB4A83B}"/>
              </a:ext>
            </a:extLst>
          </p:cNvPr>
          <p:cNvSpPr/>
          <p:nvPr/>
        </p:nvSpPr>
        <p:spPr>
          <a:xfrm>
            <a:off x="2471176" y="2100306"/>
            <a:ext cx="415315" cy="30292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schemeClr val="tx1"/>
                </a:solidFill>
              </a:rPr>
              <a:t>X</a:t>
            </a:r>
          </a:p>
        </p:txBody>
      </p:sp>
      <p:sp>
        <p:nvSpPr>
          <p:cNvPr id="23" name="Rectangle 22">
            <a:extLst>
              <a:ext uri="{FF2B5EF4-FFF2-40B4-BE49-F238E27FC236}">
                <a16:creationId xmlns:a16="http://schemas.microsoft.com/office/drawing/2014/main" id="{B040F50E-9946-4BC0-B6C2-9DC3C3F25D47}"/>
              </a:ext>
            </a:extLst>
          </p:cNvPr>
          <p:cNvSpPr/>
          <p:nvPr/>
        </p:nvSpPr>
        <p:spPr>
          <a:xfrm>
            <a:off x="2471176" y="2609598"/>
            <a:ext cx="415315" cy="30292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schemeClr val="tx1"/>
                </a:solidFill>
              </a:rPr>
              <a:t>Y</a:t>
            </a:r>
          </a:p>
        </p:txBody>
      </p:sp>
      <p:sp>
        <p:nvSpPr>
          <p:cNvPr id="24" name="Rectangle 23">
            <a:extLst>
              <a:ext uri="{FF2B5EF4-FFF2-40B4-BE49-F238E27FC236}">
                <a16:creationId xmlns:a16="http://schemas.microsoft.com/office/drawing/2014/main" id="{B54D335D-BA24-4B82-8DB4-EFD270E19903}"/>
              </a:ext>
            </a:extLst>
          </p:cNvPr>
          <p:cNvSpPr/>
          <p:nvPr/>
        </p:nvSpPr>
        <p:spPr>
          <a:xfrm>
            <a:off x="2471176" y="3124263"/>
            <a:ext cx="415315" cy="30292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solidFill>
                  <a:schemeClr val="tx1"/>
                </a:solidFill>
              </a:rPr>
              <a:t>Z</a:t>
            </a:r>
          </a:p>
        </p:txBody>
      </p:sp>
      <p:cxnSp>
        <p:nvCxnSpPr>
          <p:cNvPr id="6" name="Connector: Elbow 5">
            <a:extLst>
              <a:ext uri="{FF2B5EF4-FFF2-40B4-BE49-F238E27FC236}">
                <a16:creationId xmlns:a16="http://schemas.microsoft.com/office/drawing/2014/main" id="{7D3E7A12-9FB0-4664-9979-E5921C164A37}"/>
              </a:ext>
            </a:extLst>
          </p:cNvPr>
          <p:cNvCxnSpPr>
            <a:cxnSpLocks/>
            <a:stCxn id="3" idx="3"/>
            <a:endCxn id="22" idx="1"/>
          </p:cNvCxnSpPr>
          <p:nvPr/>
        </p:nvCxnSpPr>
        <p:spPr>
          <a:xfrm>
            <a:off x="2241520" y="2084155"/>
            <a:ext cx="229656" cy="167614"/>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4D8C3C5-2E21-4412-9571-61B254F1053A}"/>
              </a:ext>
            </a:extLst>
          </p:cNvPr>
          <p:cNvCxnSpPr>
            <a:cxnSpLocks/>
            <a:stCxn id="17" idx="3"/>
            <a:endCxn id="22" idx="1"/>
          </p:cNvCxnSpPr>
          <p:nvPr/>
        </p:nvCxnSpPr>
        <p:spPr>
          <a:xfrm flipV="1">
            <a:off x="2241520" y="2251769"/>
            <a:ext cx="229656" cy="168237"/>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6ACD695-80BE-4FB6-8ADF-4B192F97EA7B}"/>
              </a:ext>
            </a:extLst>
          </p:cNvPr>
          <p:cNvCxnSpPr>
            <a:cxnSpLocks/>
            <a:stCxn id="19" idx="3"/>
            <a:endCxn id="24" idx="1"/>
          </p:cNvCxnSpPr>
          <p:nvPr/>
        </p:nvCxnSpPr>
        <p:spPr>
          <a:xfrm>
            <a:off x="2241520" y="3100682"/>
            <a:ext cx="229656" cy="175044"/>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4926911-5D30-43FC-BFB2-385156F34631}"/>
              </a:ext>
            </a:extLst>
          </p:cNvPr>
          <p:cNvCxnSpPr>
            <a:cxnSpLocks/>
            <a:stCxn id="20" idx="3"/>
            <a:endCxn id="24" idx="1"/>
          </p:cNvCxnSpPr>
          <p:nvPr/>
        </p:nvCxnSpPr>
        <p:spPr>
          <a:xfrm flipV="1">
            <a:off x="2241520" y="3275726"/>
            <a:ext cx="229656" cy="165150"/>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0A892EF-7260-43A4-BDAE-68EF8717B785}"/>
              </a:ext>
            </a:extLst>
          </p:cNvPr>
          <p:cNvCxnSpPr>
            <a:cxnSpLocks/>
            <a:stCxn id="18" idx="3"/>
            <a:endCxn id="23" idx="1"/>
          </p:cNvCxnSpPr>
          <p:nvPr/>
        </p:nvCxnSpPr>
        <p:spPr>
          <a:xfrm flipV="1">
            <a:off x="2241520" y="2761061"/>
            <a:ext cx="229656" cy="196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1E75E455-621C-4694-92E4-39B7431A0831}"/>
              </a:ext>
            </a:extLst>
          </p:cNvPr>
          <p:cNvSpPr/>
          <p:nvPr/>
        </p:nvSpPr>
        <p:spPr>
          <a:xfrm>
            <a:off x="1628060" y="3669916"/>
            <a:ext cx="3493853" cy="540008"/>
          </a:xfrm>
          <a:prstGeom prst="roundRect">
            <a:avLst/>
          </a:prstGeom>
          <a:solidFill>
            <a:schemeClr val="bg1"/>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ATL Departures for ~1 week binned into 1-hour slots</a:t>
            </a:r>
          </a:p>
          <a:p>
            <a:pPr algn="ctr"/>
            <a:r>
              <a:rPr lang="en-US" sz="1100">
                <a:solidFill>
                  <a:schemeClr val="tx1"/>
                </a:solidFill>
              </a:rPr>
              <a:t>Curve shifted -2 hours to yield VP departure times</a:t>
            </a:r>
          </a:p>
        </p:txBody>
      </p:sp>
      <p:graphicFrame>
        <p:nvGraphicFramePr>
          <p:cNvPr id="50" name="Chart 49">
            <a:extLst>
              <a:ext uri="{FF2B5EF4-FFF2-40B4-BE49-F238E27FC236}">
                <a16:creationId xmlns:a16="http://schemas.microsoft.com/office/drawing/2014/main" id="{BB345B2E-F795-4811-9FBE-B9F010B74623}"/>
              </a:ext>
            </a:extLst>
          </p:cNvPr>
          <p:cNvGraphicFramePr>
            <a:graphicFrameLocks/>
          </p:cNvGraphicFramePr>
          <p:nvPr>
            <p:extLst>
              <p:ext uri="{D42A27DB-BD31-4B8C-83A1-F6EECF244321}">
                <p14:modId xmlns:p14="http://schemas.microsoft.com/office/powerpoint/2010/main" val="1517668566"/>
              </p:ext>
            </p:extLst>
          </p:nvPr>
        </p:nvGraphicFramePr>
        <p:xfrm>
          <a:off x="3012308" y="2016425"/>
          <a:ext cx="2238773" cy="1590073"/>
        </p:xfrm>
        <a:graphic>
          <a:graphicData uri="http://schemas.openxmlformats.org/drawingml/2006/chart">
            <c:chart xmlns:c="http://schemas.openxmlformats.org/drawingml/2006/chart" xmlns:r="http://schemas.openxmlformats.org/officeDocument/2006/relationships" r:id="rId3"/>
          </a:graphicData>
        </a:graphic>
      </p:graphicFrame>
      <p:sp>
        <p:nvSpPr>
          <p:cNvPr id="70" name="Rectangle: Rounded Corners 69">
            <a:extLst>
              <a:ext uri="{FF2B5EF4-FFF2-40B4-BE49-F238E27FC236}">
                <a16:creationId xmlns:a16="http://schemas.microsoft.com/office/drawing/2014/main" id="{1E3ABEDD-56EA-4689-BF1F-E47CD1B5EF5C}"/>
              </a:ext>
            </a:extLst>
          </p:cNvPr>
          <p:cNvSpPr/>
          <p:nvPr/>
        </p:nvSpPr>
        <p:spPr>
          <a:xfrm>
            <a:off x="5367733" y="3696028"/>
            <a:ext cx="3493853" cy="540008"/>
          </a:xfrm>
          <a:prstGeom prst="roundRect">
            <a:avLst/>
          </a:prstGeom>
          <a:solidFill>
            <a:schemeClr val="bg1"/>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Default travel time modeled as additional time for rush hour, less time normally</a:t>
            </a:r>
          </a:p>
        </p:txBody>
      </p:sp>
      <p:sp>
        <p:nvSpPr>
          <p:cNvPr id="79" name="Rectangle: Rounded Corners 78">
            <a:extLst>
              <a:ext uri="{FF2B5EF4-FFF2-40B4-BE49-F238E27FC236}">
                <a16:creationId xmlns:a16="http://schemas.microsoft.com/office/drawing/2014/main" id="{C8F154D8-AF51-4FD0-B362-60C40461B19A}"/>
              </a:ext>
            </a:extLst>
          </p:cNvPr>
          <p:cNvSpPr/>
          <p:nvPr/>
        </p:nvSpPr>
        <p:spPr>
          <a:xfrm rot="16200000">
            <a:off x="2666660" y="2540679"/>
            <a:ext cx="963183" cy="203986"/>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a:solidFill>
                  <a:schemeClr val="tx1"/>
                </a:solidFill>
              </a:rPr>
              <a:t>Demand</a:t>
            </a:r>
          </a:p>
        </p:txBody>
      </p:sp>
      <p:grpSp>
        <p:nvGrpSpPr>
          <p:cNvPr id="121" name="Group 120">
            <a:extLst>
              <a:ext uri="{FF2B5EF4-FFF2-40B4-BE49-F238E27FC236}">
                <a16:creationId xmlns:a16="http://schemas.microsoft.com/office/drawing/2014/main" id="{70E663C3-070A-4C11-A714-57EADC6B5B24}"/>
              </a:ext>
            </a:extLst>
          </p:cNvPr>
          <p:cNvGrpSpPr/>
          <p:nvPr/>
        </p:nvGrpSpPr>
        <p:grpSpPr>
          <a:xfrm>
            <a:off x="5396591" y="2158260"/>
            <a:ext cx="1549620" cy="1261890"/>
            <a:chOff x="5464504" y="1868472"/>
            <a:chExt cx="1549620" cy="1261890"/>
          </a:xfrm>
        </p:grpSpPr>
        <p:cxnSp>
          <p:nvCxnSpPr>
            <p:cNvPr id="62" name="Straight Connector 61">
              <a:extLst>
                <a:ext uri="{FF2B5EF4-FFF2-40B4-BE49-F238E27FC236}">
                  <a16:creationId xmlns:a16="http://schemas.microsoft.com/office/drawing/2014/main" id="{4964C421-2A33-4C4A-B8C0-91CA9D5EAA1E}"/>
                </a:ext>
              </a:extLst>
            </p:cNvPr>
            <p:cNvCxnSpPr>
              <a:cxnSpLocks/>
            </p:cNvCxnSpPr>
            <p:nvPr/>
          </p:nvCxnSpPr>
          <p:spPr>
            <a:xfrm>
              <a:off x="5724974" y="1876382"/>
              <a:ext cx="0" cy="100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BF7E3A8-E3DE-4304-8C1F-66F81CD338F1}"/>
                </a:ext>
              </a:extLst>
            </p:cNvPr>
            <p:cNvCxnSpPr>
              <a:cxnSpLocks/>
            </p:cNvCxnSpPr>
            <p:nvPr/>
          </p:nvCxnSpPr>
          <p:spPr>
            <a:xfrm>
              <a:off x="5724974" y="2883565"/>
              <a:ext cx="12640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54DED46-74F5-40BE-9134-E6A794FBD2B4}"/>
                </a:ext>
              </a:extLst>
            </p:cNvPr>
            <p:cNvSpPr/>
            <p:nvPr/>
          </p:nvSpPr>
          <p:spPr>
            <a:xfrm rot="16200000">
              <a:off x="5056055" y="2276921"/>
              <a:ext cx="1020884" cy="203986"/>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a:solidFill>
                    <a:schemeClr val="tx1"/>
                  </a:solidFill>
                </a:rPr>
                <a:t>Travel Time</a:t>
              </a:r>
            </a:p>
          </p:txBody>
        </p:sp>
        <p:sp>
          <p:nvSpPr>
            <p:cNvPr id="78" name="Rectangle: Rounded Corners 77">
              <a:extLst>
                <a:ext uri="{FF2B5EF4-FFF2-40B4-BE49-F238E27FC236}">
                  <a16:creationId xmlns:a16="http://schemas.microsoft.com/office/drawing/2014/main" id="{320EC908-FEB3-49C3-9EBA-FE59D5D086F5}"/>
                </a:ext>
              </a:extLst>
            </p:cNvPr>
            <p:cNvSpPr/>
            <p:nvPr/>
          </p:nvSpPr>
          <p:spPr>
            <a:xfrm>
              <a:off x="5724973" y="2926376"/>
              <a:ext cx="1289151" cy="203986"/>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a:solidFill>
                    <a:schemeClr val="tx1"/>
                  </a:solidFill>
                </a:rPr>
                <a:t>Time of Day</a:t>
              </a:r>
            </a:p>
          </p:txBody>
        </p:sp>
        <p:cxnSp>
          <p:nvCxnSpPr>
            <p:cNvPr id="86" name="Straight Connector 85">
              <a:extLst>
                <a:ext uri="{FF2B5EF4-FFF2-40B4-BE49-F238E27FC236}">
                  <a16:creationId xmlns:a16="http://schemas.microsoft.com/office/drawing/2014/main" id="{23E7FDE0-1ABF-4D9A-B966-5A8755E28215}"/>
                </a:ext>
              </a:extLst>
            </p:cNvPr>
            <p:cNvCxnSpPr>
              <a:cxnSpLocks/>
            </p:cNvCxnSpPr>
            <p:nvPr/>
          </p:nvCxnSpPr>
          <p:spPr>
            <a:xfrm>
              <a:off x="5796282" y="2432208"/>
              <a:ext cx="113892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C69E66-4801-4E8B-A0F2-04FEDFDDDFBB}"/>
                </a:ext>
              </a:extLst>
            </p:cNvPr>
            <p:cNvCxnSpPr>
              <a:cxnSpLocks/>
            </p:cNvCxnSpPr>
            <p:nvPr/>
          </p:nvCxnSpPr>
          <p:spPr>
            <a:xfrm>
              <a:off x="6988999" y="1876382"/>
              <a:ext cx="0" cy="100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1F06ED-A7B6-4E52-B1A9-54F338926AAD}"/>
                </a:ext>
              </a:extLst>
            </p:cNvPr>
            <p:cNvCxnSpPr>
              <a:cxnSpLocks/>
            </p:cNvCxnSpPr>
            <p:nvPr/>
          </p:nvCxnSpPr>
          <p:spPr>
            <a:xfrm>
              <a:off x="5724973" y="1876382"/>
              <a:ext cx="12640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646EE4B-5596-4A90-AB3A-B38790F69856}"/>
              </a:ext>
            </a:extLst>
          </p:cNvPr>
          <p:cNvGrpSpPr/>
          <p:nvPr/>
        </p:nvGrpSpPr>
        <p:grpSpPr>
          <a:xfrm>
            <a:off x="7300337" y="2149852"/>
            <a:ext cx="1549620" cy="1261890"/>
            <a:chOff x="7241881" y="1857244"/>
            <a:chExt cx="1549620" cy="1261890"/>
          </a:xfrm>
        </p:grpSpPr>
        <p:cxnSp>
          <p:nvCxnSpPr>
            <p:cNvPr id="96" name="Straight Connector 95">
              <a:extLst>
                <a:ext uri="{FF2B5EF4-FFF2-40B4-BE49-F238E27FC236}">
                  <a16:creationId xmlns:a16="http://schemas.microsoft.com/office/drawing/2014/main" id="{BF822323-A599-4114-AF02-350C5E337438}"/>
                </a:ext>
              </a:extLst>
            </p:cNvPr>
            <p:cNvCxnSpPr>
              <a:cxnSpLocks/>
            </p:cNvCxnSpPr>
            <p:nvPr/>
          </p:nvCxnSpPr>
          <p:spPr>
            <a:xfrm>
              <a:off x="7502351" y="1865154"/>
              <a:ext cx="0" cy="100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C9C9C61-9877-4457-8C10-35FB50085B31}"/>
                </a:ext>
              </a:extLst>
            </p:cNvPr>
            <p:cNvCxnSpPr>
              <a:cxnSpLocks/>
            </p:cNvCxnSpPr>
            <p:nvPr/>
          </p:nvCxnSpPr>
          <p:spPr>
            <a:xfrm>
              <a:off x="7502351" y="2872337"/>
              <a:ext cx="12640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3907D277-1768-4106-A38A-BC1CCA13E7B0}"/>
                </a:ext>
              </a:extLst>
            </p:cNvPr>
            <p:cNvSpPr/>
            <p:nvPr/>
          </p:nvSpPr>
          <p:spPr>
            <a:xfrm rot="16200000">
              <a:off x="6833432" y="2265693"/>
              <a:ext cx="1020884" cy="203986"/>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a:solidFill>
                    <a:schemeClr val="tx1"/>
                  </a:solidFill>
                </a:rPr>
                <a:t>Travel Time</a:t>
              </a:r>
            </a:p>
          </p:txBody>
        </p:sp>
        <p:sp>
          <p:nvSpPr>
            <p:cNvPr id="99" name="Rectangle: Rounded Corners 98">
              <a:extLst>
                <a:ext uri="{FF2B5EF4-FFF2-40B4-BE49-F238E27FC236}">
                  <a16:creationId xmlns:a16="http://schemas.microsoft.com/office/drawing/2014/main" id="{17A36B68-1132-43D2-BFD3-E090709979C1}"/>
                </a:ext>
              </a:extLst>
            </p:cNvPr>
            <p:cNvSpPr/>
            <p:nvPr/>
          </p:nvSpPr>
          <p:spPr>
            <a:xfrm>
              <a:off x="7502350" y="2915148"/>
              <a:ext cx="1289151" cy="203986"/>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a:solidFill>
                    <a:schemeClr val="tx1"/>
                  </a:solidFill>
                </a:rPr>
                <a:t>Time of Day</a:t>
              </a:r>
            </a:p>
          </p:txBody>
        </p:sp>
        <p:cxnSp>
          <p:nvCxnSpPr>
            <p:cNvPr id="101" name="Straight Connector 100">
              <a:extLst>
                <a:ext uri="{FF2B5EF4-FFF2-40B4-BE49-F238E27FC236}">
                  <a16:creationId xmlns:a16="http://schemas.microsoft.com/office/drawing/2014/main" id="{417A9D62-7024-43A6-9651-7F38FBB04E9B}"/>
                </a:ext>
              </a:extLst>
            </p:cNvPr>
            <p:cNvCxnSpPr>
              <a:cxnSpLocks/>
            </p:cNvCxnSpPr>
            <p:nvPr/>
          </p:nvCxnSpPr>
          <p:spPr>
            <a:xfrm>
              <a:off x="8766376" y="1865154"/>
              <a:ext cx="0" cy="100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6D8C4CF-AAA4-4DF3-900C-A7DB07924AE7}"/>
                </a:ext>
              </a:extLst>
            </p:cNvPr>
            <p:cNvCxnSpPr>
              <a:cxnSpLocks/>
            </p:cNvCxnSpPr>
            <p:nvPr/>
          </p:nvCxnSpPr>
          <p:spPr>
            <a:xfrm>
              <a:off x="7502350" y="1865154"/>
              <a:ext cx="12640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06FC1B6-5FEB-469D-8A0F-DE802C6DE42F}"/>
                </a:ext>
              </a:extLst>
            </p:cNvPr>
            <p:cNvCxnSpPr>
              <a:cxnSpLocks/>
            </p:cNvCxnSpPr>
            <p:nvPr/>
          </p:nvCxnSpPr>
          <p:spPr>
            <a:xfrm>
              <a:off x="7806741" y="2270406"/>
              <a:ext cx="20098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C25F869-89D7-4135-BBFC-12FD358B9908}"/>
                </a:ext>
              </a:extLst>
            </p:cNvPr>
            <p:cNvCxnSpPr>
              <a:cxnSpLocks/>
            </p:cNvCxnSpPr>
            <p:nvPr/>
          </p:nvCxnSpPr>
          <p:spPr>
            <a:xfrm>
              <a:off x="8314507" y="2270406"/>
              <a:ext cx="20098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B825CE2-5EE7-4064-898E-68BA4F7B11AA}"/>
                </a:ext>
              </a:extLst>
            </p:cNvPr>
            <p:cNvCxnSpPr>
              <a:cxnSpLocks/>
            </p:cNvCxnSpPr>
            <p:nvPr/>
          </p:nvCxnSpPr>
          <p:spPr>
            <a:xfrm>
              <a:off x="8007723" y="2522819"/>
              <a:ext cx="3067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C2A036E-54E6-4EFC-A60A-57A89C5C31FD}"/>
                </a:ext>
              </a:extLst>
            </p:cNvPr>
            <p:cNvCxnSpPr>
              <a:cxnSpLocks/>
            </p:cNvCxnSpPr>
            <p:nvPr/>
          </p:nvCxnSpPr>
          <p:spPr>
            <a:xfrm>
              <a:off x="8533979" y="2522819"/>
              <a:ext cx="17860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1EBF99B-7D7A-4D9D-9FB0-00A285CFB24B}"/>
                </a:ext>
              </a:extLst>
            </p:cNvPr>
            <p:cNvCxnSpPr>
              <a:cxnSpLocks/>
            </p:cNvCxnSpPr>
            <p:nvPr/>
          </p:nvCxnSpPr>
          <p:spPr>
            <a:xfrm>
              <a:off x="7573659" y="2522819"/>
              <a:ext cx="20785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6CCA34A-FB21-43E7-9B5C-4313675FA1C0}"/>
                </a:ext>
              </a:extLst>
            </p:cNvPr>
            <p:cNvCxnSpPr>
              <a:cxnSpLocks/>
            </p:cNvCxnSpPr>
            <p:nvPr/>
          </p:nvCxnSpPr>
          <p:spPr>
            <a:xfrm>
              <a:off x="7806741" y="2309847"/>
              <a:ext cx="0" cy="171416"/>
            </a:xfrm>
            <a:prstGeom prst="line">
              <a:avLst/>
            </a:prstGeom>
            <a:ln w="63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EFFE24B-C9D8-467D-B6B9-B4B504DA9D9B}"/>
                </a:ext>
              </a:extLst>
            </p:cNvPr>
            <p:cNvCxnSpPr>
              <a:cxnSpLocks/>
            </p:cNvCxnSpPr>
            <p:nvPr/>
          </p:nvCxnSpPr>
          <p:spPr>
            <a:xfrm>
              <a:off x="8013489" y="2309847"/>
              <a:ext cx="0" cy="171416"/>
            </a:xfrm>
            <a:prstGeom prst="line">
              <a:avLst/>
            </a:prstGeom>
            <a:ln w="63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D9D973-1031-4883-B990-4E93A1BAB15B}"/>
                </a:ext>
              </a:extLst>
            </p:cNvPr>
            <p:cNvCxnSpPr>
              <a:cxnSpLocks/>
            </p:cNvCxnSpPr>
            <p:nvPr/>
          </p:nvCxnSpPr>
          <p:spPr>
            <a:xfrm>
              <a:off x="8309160" y="2309847"/>
              <a:ext cx="0" cy="171416"/>
            </a:xfrm>
            <a:prstGeom prst="line">
              <a:avLst/>
            </a:prstGeom>
            <a:ln w="63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FB06ECC-1AD4-497B-B1DB-432368CA42C1}"/>
                </a:ext>
              </a:extLst>
            </p:cNvPr>
            <p:cNvCxnSpPr>
              <a:cxnSpLocks/>
            </p:cNvCxnSpPr>
            <p:nvPr/>
          </p:nvCxnSpPr>
          <p:spPr>
            <a:xfrm>
              <a:off x="8528632" y="2309847"/>
              <a:ext cx="0" cy="171416"/>
            </a:xfrm>
            <a:prstGeom prst="line">
              <a:avLst/>
            </a:prstGeom>
            <a:ln w="63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120" name="Arrow: Right 119">
            <a:extLst>
              <a:ext uri="{FF2B5EF4-FFF2-40B4-BE49-F238E27FC236}">
                <a16:creationId xmlns:a16="http://schemas.microsoft.com/office/drawing/2014/main" id="{4FF26F70-BFDC-44C5-A13E-108DFE0A88AF}"/>
              </a:ext>
            </a:extLst>
          </p:cNvPr>
          <p:cNvSpPr/>
          <p:nvPr/>
        </p:nvSpPr>
        <p:spPr>
          <a:xfrm>
            <a:off x="7050323" y="2660294"/>
            <a:ext cx="180426" cy="167614"/>
          </a:xfrm>
          <a:prstGeom prst="right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3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500"/>
                                        <p:tgtEl>
                                          <p:spTgt spid="70"/>
                                        </p:tgtEl>
                                      </p:cBhvr>
                                    </p:animEffect>
                                  </p:childTnLst>
                                </p:cTn>
                              </p:par>
                              <p:par>
                                <p:cTn id="70" presetID="10" presetClass="entr" presetSubtype="0" fill="hold" nodeType="with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fade">
                                      <p:cBhvr>
                                        <p:cTn id="72" dur="500"/>
                                        <p:tgtEl>
                                          <p:spTgt spid="121"/>
                                        </p:tgtEl>
                                      </p:cBhvr>
                                    </p:animEffect>
                                  </p:childTnLst>
                                </p:cTn>
                              </p:par>
                              <p:par>
                                <p:cTn id="73" presetID="10" presetClass="entr" presetSubtype="0" fill="hold" nodeType="withEffect">
                                  <p:stCondLst>
                                    <p:cond delay="0"/>
                                  </p:stCondLst>
                                  <p:childTnLst>
                                    <p:set>
                                      <p:cBhvr>
                                        <p:cTn id="74" dur="1" fill="hold">
                                          <p:stCondLst>
                                            <p:cond delay="0"/>
                                          </p:stCondLst>
                                        </p:cTn>
                                        <p:tgtEl>
                                          <p:spTgt spid="122"/>
                                        </p:tgtEl>
                                        <p:attrNameLst>
                                          <p:attrName>style.visibility</p:attrName>
                                        </p:attrNameLst>
                                      </p:cBhvr>
                                      <p:to>
                                        <p:strVal val="visible"/>
                                      </p:to>
                                    </p:set>
                                    <p:animEffect transition="in" filter="fade">
                                      <p:cBhvr>
                                        <p:cTn id="75" dur="500"/>
                                        <p:tgtEl>
                                          <p:spTgt spid="1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20"/>
                                        </p:tgtEl>
                                        <p:attrNameLst>
                                          <p:attrName>style.visibility</p:attrName>
                                        </p:attrNameLst>
                                      </p:cBhvr>
                                      <p:to>
                                        <p:strVal val="visible"/>
                                      </p:to>
                                    </p:set>
                                    <p:animEffect transition="in" filter="fade">
                                      <p:cBhvr>
                                        <p:cTn id="7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 grpId="0" animBg="1"/>
      <p:bldP spid="15" grpId="0" animBg="1"/>
      <p:bldP spid="3" grpId="0" animBg="1"/>
      <p:bldP spid="17" grpId="0" animBg="1"/>
      <p:bldP spid="18" grpId="0" animBg="1"/>
      <p:bldP spid="19" grpId="0" animBg="1"/>
      <p:bldP spid="20" grpId="0" animBg="1"/>
      <p:bldP spid="22" grpId="0" animBg="1"/>
      <p:bldP spid="23" grpId="0" animBg="1"/>
      <p:bldP spid="24" grpId="0" animBg="1"/>
      <p:bldP spid="49" grpId="0" animBg="1"/>
      <p:bldGraphic spid="50" grpId="0">
        <p:bldAsOne/>
      </p:bldGraphic>
      <p:bldP spid="70" grpId="0" animBg="1"/>
      <p:bldP spid="79" grpId="0" animBg="1"/>
      <p:bldP spid="1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39</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Generating Network Alternatives</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4" name="Rectangle: Rounded Corners 33">
            <a:extLst>
              <a:ext uri="{FF2B5EF4-FFF2-40B4-BE49-F238E27FC236}">
                <a16:creationId xmlns:a16="http://schemas.microsoft.com/office/drawing/2014/main" id="{5F981339-4701-4500-A428-B08CA8F2B927}"/>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5" name="Rectangle: Rounded Corners 34">
            <a:extLst>
              <a:ext uri="{FF2B5EF4-FFF2-40B4-BE49-F238E27FC236}">
                <a16:creationId xmlns:a16="http://schemas.microsoft.com/office/drawing/2014/main" id="{D7ECB1DD-3349-4BF0-9E31-55792DFE6F45}"/>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6" name="Rectangle: Rounded Corners 35">
            <a:extLst>
              <a:ext uri="{FF2B5EF4-FFF2-40B4-BE49-F238E27FC236}">
                <a16:creationId xmlns:a16="http://schemas.microsoft.com/office/drawing/2014/main" id="{B7AD9FD4-DCF5-41A0-85D8-08D19E2FFAA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7" name="Rectangle: Rounded Corners 36">
            <a:extLst>
              <a:ext uri="{FF2B5EF4-FFF2-40B4-BE49-F238E27FC236}">
                <a16:creationId xmlns:a16="http://schemas.microsoft.com/office/drawing/2014/main" id="{DC9D4B65-3CC9-4D1E-AB2A-D894D2E2101F}"/>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9" name="Rectangle: Rounded Corners 38">
            <a:extLst>
              <a:ext uri="{FF2B5EF4-FFF2-40B4-BE49-F238E27FC236}">
                <a16:creationId xmlns:a16="http://schemas.microsoft.com/office/drawing/2014/main" id="{56B37BBA-A6C0-4590-B3B9-B37DCCCA11F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2" name="Rectangle: Rounded Corners 41">
            <a:extLst>
              <a:ext uri="{FF2B5EF4-FFF2-40B4-BE49-F238E27FC236}">
                <a16:creationId xmlns:a16="http://schemas.microsoft.com/office/drawing/2014/main" id="{0645EED5-CF19-4DB6-8722-F6E83E382EA7}"/>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pic>
        <p:nvPicPr>
          <p:cNvPr id="12" name="Picture 11" descr="A close up of a map&#10;&#10;Description automatically generated">
            <a:extLst>
              <a:ext uri="{FF2B5EF4-FFF2-40B4-BE49-F238E27FC236}">
                <a16:creationId xmlns:a16="http://schemas.microsoft.com/office/drawing/2014/main" id="{A3BA6915-4D60-4F1E-88DB-90D071558CC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055" t="16244" r="17167" b="12474"/>
          <a:stretch/>
        </p:blipFill>
        <p:spPr>
          <a:xfrm>
            <a:off x="1379103" y="1428682"/>
            <a:ext cx="1770878" cy="1916706"/>
          </a:xfrm>
          <a:prstGeom prst="rect">
            <a:avLst/>
          </a:prstGeom>
          <a:ln>
            <a:noFill/>
          </a:ln>
        </p:spPr>
      </p:pic>
      <p:pic>
        <p:nvPicPr>
          <p:cNvPr id="13" name="Picture 12" descr="A close up of a map&#10;&#10;Description automatically generated">
            <a:extLst>
              <a:ext uri="{FF2B5EF4-FFF2-40B4-BE49-F238E27FC236}">
                <a16:creationId xmlns:a16="http://schemas.microsoft.com/office/drawing/2014/main" id="{EA8BC7CC-E843-49E2-AB53-03CA76CF0B7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502" t="15976" r="14699" b="12741"/>
          <a:stretch/>
        </p:blipFill>
        <p:spPr>
          <a:xfrm>
            <a:off x="4699961" y="1457845"/>
            <a:ext cx="1815813" cy="1916707"/>
          </a:xfrm>
          <a:prstGeom prst="rect">
            <a:avLst/>
          </a:prstGeom>
          <a:ln>
            <a:noFill/>
          </a:ln>
        </p:spPr>
      </p:pic>
      <p:sp>
        <p:nvSpPr>
          <p:cNvPr id="14" name="TextBox 13">
            <a:extLst>
              <a:ext uri="{FF2B5EF4-FFF2-40B4-BE49-F238E27FC236}">
                <a16:creationId xmlns:a16="http://schemas.microsoft.com/office/drawing/2014/main" id="{47066DEC-F8F5-4BAF-BCAE-084A078E2802}"/>
              </a:ext>
            </a:extLst>
          </p:cNvPr>
          <p:cNvSpPr txBox="1"/>
          <p:nvPr/>
        </p:nvSpPr>
        <p:spPr>
          <a:xfrm>
            <a:off x="2398438" y="1488649"/>
            <a:ext cx="1843756" cy="276999"/>
          </a:xfrm>
          <a:prstGeom prst="rect">
            <a:avLst/>
          </a:prstGeom>
          <a:noFill/>
        </p:spPr>
        <p:txBody>
          <a:bodyPr wrap="square" rtlCol="0">
            <a:spAutoFit/>
          </a:bodyPr>
          <a:lstStyle/>
          <a:p>
            <a:pPr algn="ctr"/>
            <a:r>
              <a:rPr lang="en-US" sz="1200" b="1" i="1">
                <a:solidFill>
                  <a:schemeClr val="accent4"/>
                </a:solidFill>
              </a:rPr>
              <a:t>“Inside the Perimeter”</a:t>
            </a:r>
          </a:p>
        </p:txBody>
      </p:sp>
      <p:sp>
        <p:nvSpPr>
          <p:cNvPr id="15" name="TextBox 14">
            <a:extLst>
              <a:ext uri="{FF2B5EF4-FFF2-40B4-BE49-F238E27FC236}">
                <a16:creationId xmlns:a16="http://schemas.microsoft.com/office/drawing/2014/main" id="{E700E4D5-DAB0-43C2-897C-0D40DA13D156}"/>
              </a:ext>
            </a:extLst>
          </p:cNvPr>
          <p:cNvSpPr txBox="1"/>
          <p:nvPr/>
        </p:nvSpPr>
        <p:spPr>
          <a:xfrm>
            <a:off x="5698901" y="1498932"/>
            <a:ext cx="2131017" cy="276999"/>
          </a:xfrm>
          <a:prstGeom prst="rect">
            <a:avLst/>
          </a:prstGeom>
          <a:noFill/>
        </p:spPr>
        <p:txBody>
          <a:bodyPr wrap="square" rtlCol="0">
            <a:spAutoFit/>
          </a:bodyPr>
          <a:lstStyle/>
          <a:p>
            <a:pPr algn="ctr"/>
            <a:r>
              <a:rPr lang="en-US" sz="1200" b="1" i="1">
                <a:solidFill>
                  <a:schemeClr val="accent4"/>
                </a:solidFill>
              </a:rPr>
              <a:t>“Outside The Perimeter”</a:t>
            </a:r>
          </a:p>
        </p:txBody>
      </p:sp>
      <p:sp>
        <p:nvSpPr>
          <p:cNvPr id="16" name="TextBox 15">
            <a:extLst>
              <a:ext uri="{FF2B5EF4-FFF2-40B4-BE49-F238E27FC236}">
                <a16:creationId xmlns:a16="http://schemas.microsoft.com/office/drawing/2014/main" id="{699B672D-B597-4D1B-A716-B239D34BAEFE}"/>
              </a:ext>
            </a:extLst>
          </p:cNvPr>
          <p:cNvSpPr txBox="1"/>
          <p:nvPr/>
        </p:nvSpPr>
        <p:spPr>
          <a:xfrm>
            <a:off x="3109020" y="1868430"/>
            <a:ext cx="1035294" cy="900246"/>
          </a:xfrm>
          <a:prstGeom prst="rect">
            <a:avLst/>
          </a:prstGeom>
          <a:solidFill>
            <a:schemeClr val="accent3"/>
          </a:solidFill>
          <a:ln>
            <a:solidFill>
              <a:schemeClr val="tx1"/>
            </a:solidFill>
          </a:ln>
        </p:spPr>
        <p:txBody>
          <a:bodyPr wrap="square" rtlCol="0">
            <a:spAutoFit/>
          </a:bodyPr>
          <a:lstStyle/>
          <a:p>
            <a:pPr algn="ctr"/>
            <a:r>
              <a:rPr lang="en-US" sz="1050" i="1" u="sng"/>
              <a:t>VP Locations</a:t>
            </a:r>
          </a:p>
          <a:p>
            <a:pPr algn="ctr"/>
            <a:r>
              <a:rPr lang="en-US" sz="1050" i="1"/>
              <a:t>Midtown</a:t>
            </a:r>
          </a:p>
          <a:p>
            <a:pPr algn="ctr"/>
            <a:r>
              <a:rPr lang="en-US" sz="1050" i="1"/>
              <a:t>Buckhead</a:t>
            </a:r>
          </a:p>
          <a:p>
            <a:pPr algn="ctr"/>
            <a:r>
              <a:rPr lang="en-US" sz="1050" i="1"/>
              <a:t>Decatur</a:t>
            </a:r>
          </a:p>
          <a:p>
            <a:pPr algn="ctr"/>
            <a:r>
              <a:rPr lang="en-US" sz="1050" i="1" err="1"/>
              <a:t>Vinings</a:t>
            </a:r>
            <a:endParaRPr lang="en-US" sz="1050" i="1"/>
          </a:p>
        </p:txBody>
      </p:sp>
      <p:sp>
        <p:nvSpPr>
          <p:cNvPr id="17" name="TextBox 16">
            <a:extLst>
              <a:ext uri="{FF2B5EF4-FFF2-40B4-BE49-F238E27FC236}">
                <a16:creationId xmlns:a16="http://schemas.microsoft.com/office/drawing/2014/main" id="{6AEF9D5E-813A-4494-908B-3CFAD1F8C2D2}"/>
              </a:ext>
            </a:extLst>
          </p:cNvPr>
          <p:cNvSpPr txBox="1"/>
          <p:nvPr/>
        </p:nvSpPr>
        <p:spPr>
          <a:xfrm>
            <a:off x="6615954" y="1732588"/>
            <a:ext cx="1101181" cy="1384995"/>
          </a:xfrm>
          <a:prstGeom prst="rect">
            <a:avLst/>
          </a:prstGeom>
          <a:solidFill>
            <a:schemeClr val="accent3"/>
          </a:solidFill>
          <a:ln>
            <a:solidFill>
              <a:schemeClr val="tx1"/>
            </a:solidFill>
          </a:ln>
        </p:spPr>
        <p:txBody>
          <a:bodyPr wrap="square" rtlCol="0">
            <a:spAutoFit/>
          </a:bodyPr>
          <a:lstStyle/>
          <a:p>
            <a:pPr algn="ctr"/>
            <a:r>
              <a:rPr lang="en-US" sz="1050" i="1" u="sng"/>
              <a:t>VP Locations</a:t>
            </a:r>
          </a:p>
          <a:p>
            <a:pPr algn="ctr"/>
            <a:r>
              <a:rPr lang="en-US" sz="1050" i="1"/>
              <a:t>Marietta </a:t>
            </a:r>
          </a:p>
          <a:p>
            <a:pPr algn="ctr"/>
            <a:r>
              <a:rPr lang="en-US" sz="1050" i="1"/>
              <a:t>Smyrna</a:t>
            </a:r>
          </a:p>
          <a:p>
            <a:pPr algn="ctr"/>
            <a:r>
              <a:rPr lang="en-US" sz="1050" i="1"/>
              <a:t>Sandy Springs</a:t>
            </a:r>
          </a:p>
          <a:p>
            <a:pPr algn="ctr"/>
            <a:r>
              <a:rPr lang="en-US" sz="1050" i="1"/>
              <a:t>Roswell</a:t>
            </a:r>
          </a:p>
          <a:p>
            <a:pPr algn="ctr"/>
            <a:r>
              <a:rPr lang="en-US" sz="1050" i="1"/>
              <a:t>Alpharetta</a:t>
            </a:r>
          </a:p>
          <a:p>
            <a:pPr algn="ctr"/>
            <a:r>
              <a:rPr lang="en-US" sz="1050" i="1"/>
              <a:t>Duluth</a:t>
            </a:r>
          </a:p>
          <a:p>
            <a:pPr algn="ctr"/>
            <a:r>
              <a:rPr lang="en-US" sz="1050" i="1"/>
              <a:t>Dekalb</a:t>
            </a:r>
          </a:p>
        </p:txBody>
      </p:sp>
      <p:pic>
        <p:nvPicPr>
          <p:cNvPr id="18" name="Picture 17" descr="A close up of a map&#10;&#10;Description automatically generated">
            <a:extLst>
              <a:ext uri="{FF2B5EF4-FFF2-40B4-BE49-F238E27FC236}">
                <a16:creationId xmlns:a16="http://schemas.microsoft.com/office/drawing/2014/main" id="{0BCBE96B-AEBB-470D-A1C6-66675EE32FD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322" t="15218" r="20167" b="11577"/>
          <a:stretch/>
        </p:blipFill>
        <p:spPr>
          <a:xfrm>
            <a:off x="5817395" y="3038176"/>
            <a:ext cx="1726009" cy="2105324"/>
          </a:xfrm>
          <a:prstGeom prst="rect">
            <a:avLst/>
          </a:prstGeom>
          <a:ln>
            <a:noFill/>
          </a:ln>
        </p:spPr>
      </p:pic>
      <p:pic>
        <p:nvPicPr>
          <p:cNvPr id="19" name="Picture 18" descr="A close up of a map&#10;&#10;Description automatically generated">
            <a:extLst>
              <a:ext uri="{FF2B5EF4-FFF2-40B4-BE49-F238E27FC236}">
                <a16:creationId xmlns:a16="http://schemas.microsoft.com/office/drawing/2014/main" id="{216DAC16-92CF-451C-8CA9-A22F87168478}"/>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681" t="16646" r="19364" b="12179"/>
          <a:stretch/>
        </p:blipFill>
        <p:spPr>
          <a:xfrm>
            <a:off x="2552695" y="3003345"/>
            <a:ext cx="1689499" cy="2030585"/>
          </a:xfrm>
          <a:prstGeom prst="rect">
            <a:avLst/>
          </a:prstGeom>
          <a:ln>
            <a:noFill/>
          </a:ln>
        </p:spPr>
      </p:pic>
      <p:sp>
        <p:nvSpPr>
          <p:cNvPr id="20" name="TextBox 19">
            <a:extLst>
              <a:ext uri="{FF2B5EF4-FFF2-40B4-BE49-F238E27FC236}">
                <a16:creationId xmlns:a16="http://schemas.microsoft.com/office/drawing/2014/main" id="{F548F4F1-73BA-4C5D-8C3D-BA17F672880F}"/>
              </a:ext>
            </a:extLst>
          </p:cNvPr>
          <p:cNvSpPr txBox="1"/>
          <p:nvPr/>
        </p:nvSpPr>
        <p:spPr>
          <a:xfrm>
            <a:off x="6848472" y="3170314"/>
            <a:ext cx="1689499" cy="276999"/>
          </a:xfrm>
          <a:prstGeom prst="rect">
            <a:avLst/>
          </a:prstGeom>
          <a:noFill/>
        </p:spPr>
        <p:txBody>
          <a:bodyPr wrap="square" rtlCol="0">
            <a:spAutoFit/>
          </a:bodyPr>
          <a:lstStyle/>
          <a:p>
            <a:r>
              <a:rPr lang="en-US" sz="1200" b="1" i="1">
                <a:solidFill>
                  <a:schemeClr val="accent4"/>
                </a:solidFill>
              </a:rPr>
              <a:t>“Close/Far Mix”</a:t>
            </a:r>
          </a:p>
        </p:txBody>
      </p:sp>
      <p:sp>
        <p:nvSpPr>
          <p:cNvPr id="21" name="TextBox 20">
            <a:extLst>
              <a:ext uri="{FF2B5EF4-FFF2-40B4-BE49-F238E27FC236}">
                <a16:creationId xmlns:a16="http://schemas.microsoft.com/office/drawing/2014/main" id="{E8F5FA59-057B-4337-9DF7-74AAF867E3F8}"/>
              </a:ext>
            </a:extLst>
          </p:cNvPr>
          <p:cNvSpPr txBox="1"/>
          <p:nvPr/>
        </p:nvSpPr>
        <p:spPr>
          <a:xfrm>
            <a:off x="3567693" y="3067660"/>
            <a:ext cx="1686881" cy="276999"/>
          </a:xfrm>
          <a:prstGeom prst="rect">
            <a:avLst/>
          </a:prstGeom>
          <a:noFill/>
        </p:spPr>
        <p:txBody>
          <a:bodyPr wrap="square" rtlCol="0">
            <a:spAutoFit/>
          </a:bodyPr>
          <a:lstStyle/>
          <a:p>
            <a:r>
              <a:rPr lang="en-US" sz="1200" b="1" i="1">
                <a:solidFill>
                  <a:schemeClr val="accent4"/>
                </a:solidFill>
              </a:rPr>
              <a:t>“Targeted Demand”</a:t>
            </a:r>
          </a:p>
        </p:txBody>
      </p:sp>
      <p:sp>
        <p:nvSpPr>
          <p:cNvPr id="22" name="TextBox 21">
            <a:extLst>
              <a:ext uri="{FF2B5EF4-FFF2-40B4-BE49-F238E27FC236}">
                <a16:creationId xmlns:a16="http://schemas.microsoft.com/office/drawing/2014/main" id="{37098CF9-BF5A-493C-9082-C8DA79A28CC1}"/>
              </a:ext>
            </a:extLst>
          </p:cNvPr>
          <p:cNvSpPr txBox="1"/>
          <p:nvPr/>
        </p:nvSpPr>
        <p:spPr>
          <a:xfrm>
            <a:off x="7612302" y="3577247"/>
            <a:ext cx="1177803" cy="900246"/>
          </a:xfrm>
          <a:prstGeom prst="rect">
            <a:avLst/>
          </a:prstGeom>
          <a:solidFill>
            <a:schemeClr val="accent3"/>
          </a:solidFill>
          <a:ln>
            <a:solidFill>
              <a:schemeClr val="tx1"/>
            </a:solidFill>
          </a:ln>
        </p:spPr>
        <p:txBody>
          <a:bodyPr wrap="square" rtlCol="0">
            <a:spAutoFit/>
          </a:bodyPr>
          <a:lstStyle/>
          <a:p>
            <a:pPr algn="ctr"/>
            <a:r>
              <a:rPr lang="en-US" sz="1050" i="1" u="sng"/>
              <a:t>VP Locations</a:t>
            </a:r>
          </a:p>
          <a:p>
            <a:pPr algn="ctr"/>
            <a:r>
              <a:rPr lang="en-US" sz="1050" i="1"/>
              <a:t>Midtown</a:t>
            </a:r>
          </a:p>
          <a:p>
            <a:pPr algn="ctr"/>
            <a:r>
              <a:rPr lang="en-US" sz="1050" i="1"/>
              <a:t>Buckhead</a:t>
            </a:r>
          </a:p>
          <a:p>
            <a:pPr algn="ctr"/>
            <a:r>
              <a:rPr lang="en-US" sz="1050" i="1"/>
              <a:t>Sandy Springs</a:t>
            </a:r>
          </a:p>
          <a:p>
            <a:pPr algn="ctr"/>
            <a:r>
              <a:rPr lang="en-US" sz="1050" i="1"/>
              <a:t>Alpharetta</a:t>
            </a:r>
          </a:p>
        </p:txBody>
      </p:sp>
      <p:sp>
        <p:nvSpPr>
          <p:cNvPr id="23" name="TextBox 22">
            <a:extLst>
              <a:ext uri="{FF2B5EF4-FFF2-40B4-BE49-F238E27FC236}">
                <a16:creationId xmlns:a16="http://schemas.microsoft.com/office/drawing/2014/main" id="{012C5207-8638-4861-B3DC-E1263E923E9F}"/>
              </a:ext>
            </a:extLst>
          </p:cNvPr>
          <p:cNvSpPr txBox="1"/>
          <p:nvPr/>
        </p:nvSpPr>
        <p:spPr>
          <a:xfrm>
            <a:off x="4273242" y="3445459"/>
            <a:ext cx="1177803" cy="1384995"/>
          </a:xfrm>
          <a:prstGeom prst="rect">
            <a:avLst/>
          </a:prstGeom>
          <a:solidFill>
            <a:schemeClr val="accent3"/>
          </a:solidFill>
          <a:ln>
            <a:solidFill>
              <a:schemeClr val="tx1"/>
            </a:solidFill>
          </a:ln>
        </p:spPr>
        <p:txBody>
          <a:bodyPr wrap="square" rtlCol="0">
            <a:spAutoFit/>
          </a:bodyPr>
          <a:lstStyle/>
          <a:p>
            <a:pPr algn="ctr"/>
            <a:r>
              <a:rPr lang="en-US" sz="1050" i="1" u="sng"/>
              <a:t>VP Locations</a:t>
            </a:r>
          </a:p>
          <a:p>
            <a:pPr algn="ctr"/>
            <a:r>
              <a:rPr lang="en-US" sz="1050" i="1"/>
              <a:t>Midtown </a:t>
            </a:r>
          </a:p>
          <a:p>
            <a:pPr algn="ctr"/>
            <a:r>
              <a:rPr lang="en-US" sz="1050" i="1"/>
              <a:t>Decatur</a:t>
            </a:r>
          </a:p>
          <a:p>
            <a:pPr algn="ctr"/>
            <a:r>
              <a:rPr lang="en-US" sz="1050" i="1"/>
              <a:t>Marietta</a:t>
            </a:r>
          </a:p>
          <a:p>
            <a:pPr algn="ctr"/>
            <a:r>
              <a:rPr lang="en-US" sz="1050" i="1"/>
              <a:t>Roswell</a:t>
            </a:r>
          </a:p>
          <a:p>
            <a:pPr algn="ctr"/>
            <a:r>
              <a:rPr lang="en-US" sz="1050" i="1"/>
              <a:t>Alpharetta</a:t>
            </a:r>
          </a:p>
          <a:p>
            <a:pPr algn="ctr"/>
            <a:r>
              <a:rPr lang="en-US" sz="1050" i="1"/>
              <a:t>Duluth</a:t>
            </a:r>
          </a:p>
          <a:p>
            <a:pPr algn="ctr"/>
            <a:r>
              <a:rPr lang="en-US" sz="1050" i="1"/>
              <a:t>Dekalb</a:t>
            </a:r>
          </a:p>
        </p:txBody>
      </p:sp>
      <p:sp>
        <p:nvSpPr>
          <p:cNvPr id="27" name="Rectangle: Rounded Corners 26">
            <a:extLst>
              <a:ext uri="{FF2B5EF4-FFF2-40B4-BE49-F238E27FC236}">
                <a16:creationId xmlns:a16="http://schemas.microsoft.com/office/drawing/2014/main" id="{26FD33F4-56F0-40B2-A211-197FBF9B075C}"/>
              </a:ext>
            </a:extLst>
          </p:cNvPr>
          <p:cNvSpPr/>
          <p:nvPr/>
        </p:nvSpPr>
        <p:spPr>
          <a:xfrm>
            <a:off x="1782903" y="846930"/>
            <a:ext cx="7083598" cy="540008"/>
          </a:xfrm>
          <a:prstGeom prst="roundRect">
            <a:avLst/>
          </a:prstGeom>
          <a:solidFill>
            <a:schemeClr val="bg1"/>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After environment was completed, network alternatives were generated from combining vertiport layouts and vehicle types</a:t>
            </a:r>
          </a:p>
        </p:txBody>
      </p:sp>
      <p:sp>
        <p:nvSpPr>
          <p:cNvPr id="9" name="Oval 8">
            <a:extLst>
              <a:ext uri="{FF2B5EF4-FFF2-40B4-BE49-F238E27FC236}">
                <a16:creationId xmlns:a16="http://schemas.microsoft.com/office/drawing/2014/main" id="{8AABE771-6EC0-4F6F-9CAC-593F2F615865}"/>
              </a:ext>
            </a:extLst>
          </p:cNvPr>
          <p:cNvSpPr/>
          <p:nvPr/>
        </p:nvSpPr>
        <p:spPr>
          <a:xfrm>
            <a:off x="2074394" y="2318553"/>
            <a:ext cx="52387" cy="5238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4163CFA-4CA2-42A9-AED6-A269346C6C24}"/>
              </a:ext>
            </a:extLst>
          </p:cNvPr>
          <p:cNvSpPr/>
          <p:nvPr/>
        </p:nvSpPr>
        <p:spPr>
          <a:xfrm>
            <a:off x="2161080" y="2359812"/>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CD3270-48D5-4DE0-90CC-E1AA67FB2715}"/>
              </a:ext>
            </a:extLst>
          </p:cNvPr>
          <p:cNvSpPr/>
          <p:nvPr/>
        </p:nvSpPr>
        <p:spPr>
          <a:xfrm>
            <a:off x="2187185" y="2442225"/>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45D7131-169E-4ED8-B1FD-9C929D8475EC}"/>
              </a:ext>
            </a:extLst>
          </p:cNvPr>
          <p:cNvSpPr/>
          <p:nvPr/>
        </p:nvSpPr>
        <p:spPr>
          <a:xfrm>
            <a:off x="2313470" y="2456031"/>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2D12743-A224-48BB-AD61-3BD3393DAC1E}"/>
              </a:ext>
            </a:extLst>
          </p:cNvPr>
          <p:cNvSpPr/>
          <p:nvPr/>
        </p:nvSpPr>
        <p:spPr>
          <a:xfrm>
            <a:off x="2126781" y="2671025"/>
            <a:ext cx="52210" cy="563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02FE293-1390-4DC9-99E7-1104040C1CE9}"/>
              </a:ext>
            </a:extLst>
          </p:cNvPr>
          <p:cNvSpPr/>
          <p:nvPr/>
        </p:nvSpPr>
        <p:spPr>
          <a:xfrm>
            <a:off x="3262095" y="4309270"/>
            <a:ext cx="52210" cy="563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DF42D7C-0A39-47D9-B14B-901A55220AE5}"/>
              </a:ext>
            </a:extLst>
          </p:cNvPr>
          <p:cNvSpPr/>
          <p:nvPr/>
        </p:nvSpPr>
        <p:spPr>
          <a:xfrm>
            <a:off x="5421765" y="2686518"/>
            <a:ext cx="52210" cy="563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5FDA5E0-C6C7-42BD-B281-BCC10E6C5E47}"/>
              </a:ext>
            </a:extLst>
          </p:cNvPr>
          <p:cNvSpPr/>
          <p:nvPr/>
        </p:nvSpPr>
        <p:spPr>
          <a:xfrm>
            <a:off x="6563744" y="4388864"/>
            <a:ext cx="52210" cy="563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A7E9D73-2B5E-4515-BE64-4DBEC9D1FF06}"/>
              </a:ext>
            </a:extLst>
          </p:cNvPr>
          <p:cNvSpPr/>
          <p:nvPr/>
        </p:nvSpPr>
        <p:spPr>
          <a:xfrm>
            <a:off x="3459537" y="3591327"/>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980F98D-F867-4854-B4AF-720FA79C111E}"/>
              </a:ext>
            </a:extLst>
          </p:cNvPr>
          <p:cNvSpPr/>
          <p:nvPr/>
        </p:nvSpPr>
        <p:spPr>
          <a:xfrm>
            <a:off x="3345234" y="3819836"/>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D0BF6B8-029C-453A-9C5A-AE04FB2586E4}"/>
              </a:ext>
            </a:extLst>
          </p:cNvPr>
          <p:cNvSpPr/>
          <p:nvPr/>
        </p:nvSpPr>
        <p:spPr>
          <a:xfrm>
            <a:off x="3293024" y="3987464"/>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491EA84-B375-4504-99FB-7E185C2FE558}"/>
              </a:ext>
            </a:extLst>
          </p:cNvPr>
          <p:cNvSpPr/>
          <p:nvPr/>
        </p:nvSpPr>
        <p:spPr>
          <a:xfrm>
            <a:off x="3338884" y="4070442"/>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34F8B65-DCB7-490C-B96A-624B51301349}"/>
              </a:ext>
            </a:extLst>
          </p:cNvPr>
          <p:cNvSpPr/>
          <p:nvPr/>
        </p:nvSpPr>
        <p:spPr>
          <a:xfrm>
            <a:off x="6877060" y="4134369"/>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C1A8FB8-D72B-4AD4-841A-4A09BAF5171A}"/>
              </a:ext>
            </a:extLst>
          </p:cNvPr>
          <p:cNvSpPr/>
          <p:nvPr/>
        </p:nvSpPr>
        <p:spPr>
          <a:xfrm>
            <a:off x="5615183" y="2029878"/>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96BEDAE-13A7-48F9-806E-EAD2D5976F2E}"/>
              </a:ext>
            </a:extLst>
          </p:cNvPr>
          <p:cNvSpPr/>
          <p:nvPr/>
        </p:nvSpPr>
        <p:spPr>
          <a:xfrm>
            <a:off x="5842546" y="2136370"/>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843CBC5-C1B5-4C1D-BF2A-FA54BF3509C7}"/>
              </a:ext>
            </a:extLst>
          </p:cNvPr>
          <p:cNvSpPr/>
          <p:nvPr/>
        </p:nvSpPr>
        <p:spPr>
          <a:xfrm>
            <a:off x="5254574" y="2215026"/>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0FF0607-43EB-426B-84D3-5DFC73AFC537}"/>
              </a:ext>
            </a:extLst>
          </p:cNvPr>
          <p:cNvSpPr/>
          <p:nvPr/>
        </p:nvSpPr>
        <p:spPr>
          <a:xfrm>
            <a:off x="5522347" y="2105008"/>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FE104B6-E766-444C-AB26-7A96208A079D}"/>
              </a:ext>
            </a:extLst>
          </p:cNvPr>
          <p:cNvSpPr/>
          <p:nvPr/>
        </p:nvSpPr>
        <p:spPr>
          <a:xfrm>
            <a:off x="5512521" y="2253897"/>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34B0AB0-9341-41EF-B833-E87A63E758AE}"/>
              </a:ext>
            </a:extLst>
          </p:cNvPr>
          <p:cNvSpPr/>
          <p:nvPr/>
        </p:nvSpPr>
        <p:spPr>
          <a:xfrm>
            <a:off x="5306784" y="2321711"/>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67AF9F2-9736-4660-BBB3-15CC7E738C3B}"/>
              </a:ext>
            </a:extLst>
          </p:cNvPr>
          <p:cNvSpPr/>
          <p:nvPr/>
        </p:nvSpPr>
        <p:spPr>
          <a:xfrm>
            <a:off x="5725795" y="2470418"/>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1FACB69-0DB1-4381-9CF0-6ACAE8395A86}"/>
              </a:ext>
            </a:extLst>
          </p:cNvPr>
          <p:cNvSpPr/>
          <p:nvPr/>
        </p:nvSpPr>
        <p:spPr>
          <a:xfrm>
            <a:off x="6385285" y="3876222"/>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EFBFF66-953D-4365-A3A1-B131EE499566}"/>
              </a:ext>
            </a:extLst>
          </p:cNvPr>
          <p:cNvSpPr/>
          <p:nvPr/>
        </p:nvSpPr>
        <p:spPr>
          <a:xfrm>
            <a:off x="6654294" y="3763114"/>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2B4A824-FF7C-449F-AC66-9D91F56DBAB7}"/>
              </a:ext>
            </a:extLst>
          </p:cNvPr>
          <p:cNvSpPr/>
          <p:nvPr/>
        </p:nvSpPr>
        <p:spPr>
          <a:xfrm>
            <a:off x="6762502" y="3666381"/>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2030DD-D1A9-4E40-BCD4-F4D5804DBF1C}"/>
              </a:ext>
            </a:extLst>
          </p:cNvPr>
          <p:cNvSpPr/>
          <p:nvPr/>
        </p:nvSpPr>
        <p:spPr>
          <a:xfrm>
            <a:off x="6990616" y="3781446"/>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E886EB9-9075-4630-A5BB-F70337A4A6C6}"/>
              </a:ext>
            </a:extLst>
          </p:cNvPr>
          <p:cNvSpPr/>
          <p:nvPr/>
        </p:nvSpPr>
        <p:spPr>
          <a:xfrm>
            <a:off x="6628189" y="4150656"/>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5E72F15-CBF1-4E00-97D7-821C9DA8609F}"/>
              </a:ext>
            </a:extLst>
          </p:cNvPr>
          <p:cNvSpPr/>
          <p:nvPr/>
        </p:nvSpPr>
        <p:spPr>
          <a:xfrm>
            <a:off x="6765677" y="4162562"/>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28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fade">
                                      <p:cBhvr>
                                        <p:cTn id="88" dur="500"/>
                                        <p:tgtEl>
                                          <p:spTgt spid="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fade">
                                      <p:cBhvr>
                                        <p:cTn id="91" dur="500"/>
                                        <p:tgtEl>
                                          <p:spTgt spid="6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500"/>
                                        <p:tgtEl>
                                          <p:spTgt spid="6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fade">
                                      <p:cBhvr>
                                        <p:cTn id="100" dur="500"/>
                                        <p:tgtEl>
                                          <p:spTgt spid="6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500"/>
                                        <p:tgtEl>
                                          <p:spTgt spid="6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fade">
                                      <p:cBhvr>
                                        <p:cTn id="109" dur="500"/>
                                        <p:tgtEl>
                                          <p:spTgt spid="6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fade">
                                      <p:cBhvr>
                                        <p:cTn id="115" dur="500"/>
                                        <p:tgtEl>
                                          <p:spTgt spid="68"/>
                                        </p:tgtEl>
                                      </p:cBhvr>
                                    </p:animEffect>
                                  </p:childTnLst>
                                </p:cTn>
                              </p:par>
                              <p:par>
                                <p:cTn id="116" presetID="10" presetClass="entr" presetSubtype="0" fill="hold" nodeType="with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20" grpId="0"/>
      <p:bldP spid="21" grpId="0"/>
      <p:bldP spid="22" grpId="0" animBg="1"/>
      <p:bldP spid="23" grpId="0" animBg="1"/>
      <p:bldP spid="9"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FC011E-69DC-40FA-9501-691B8ECDB8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4</a:t>
            </a:fld>
            <a:endParaRPr lang="fr"/>
          </a:p>
        </p:txBody>
      </p:sp>
      <p:graphicFrame>
        <p:nvGraphicFramePr>
          <p:cNvPr id="42" name="Table 41">
            <a:extLst>
              <a:ext uri="{FF2B5EF4-FFF2-40B4-BE49-F238E27FC236}">
                <a16:creationId xmlns:a16="http://schemas.microsoft.com/office/drawing/2014/main" id="{7776E368-ABB8-4901-9504-593F0ED87294}"/>
              </a:ext>
            </a:extLst>
          </p:cNvPr>
          <p:cNvGraphicFramePr>
            <a:graphicFrameLocks noGrp="1"/>
          </p:cNvGraphicFramePr>
          <p:nvPr>
            <p:extLst>
              <p:ext uri="{D42A27DB-BD31-4B8C-83A1-F6EECF244321}">
                <p14:modId xmlns:p14="http://schemas.microsoft.com/office/powerpoint/2010/main" val="1238408625"/>
              </p:ext>
            </p:extLst>
          </p:nvPr>
        </p:nvGraphicFramePr>
        <p:xfrm>
          <a:off x="5066998" y="1552090"/>
          <a:ext cx="3313274" cy="1466628"/>
        </p:xfrm>
        <a:graphic>
          <a:graphicData uri="http://schemas.openxmlformats.org/drawingml/2006/table">
            <a:tbl>
              <a:tblPr firstRow="1" bandRow="1">
                <a:tableStyleId>{5C22544A-7EE6-4342-B048-85BDC9FD1C3A}</a:tableStyleId>
              </a:tblPr>
              <a:tblGrid>
                <a:gridCol w="1656637">
                  <a:extLst>
                    <a:ext uri="{9D8B030D-6E8A-4147-A177-3AD203B41FA5}">
                      <a16:colId xmlns:a16="http://schemas.microsoft.com/office/drawing/2014/main" val="2894025068"/>
                    </a:ext>
                  </a:extLst>
                </a:gridCol>
                <a:gridCol w="1656637">
                  <a:extLst>
                    <a:ext uri="{9D8B030D-6E8A-4147-A177-3AD203B41FA5}">
                      <a16:colId xmlns:a16="http://schemas.microsoft.com/office/drawing/2014/main" val="3040479338"/>
                    </a:ext>
                  </a:extLst>
                </a:gridCol>
              </a:tblGrid>
              <a:tr h="366657">
                <a:tc gridSpan="2">
                  <a:txBody>
                    <a:bodyPr/>
                    <a:lstStyle/>
                    <a:p>
                      <a:pPr algn="ctr"/>
                      <a:r>
                        <a:rPr lang="en-US" sz="1500">
                          <a:solidFill>
                            <a:srgbClr val="FFC000"/>
                          </a:solidFill>
                        </a:rPr>
                        <a:t>Subway</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13307304"/>
                  </a:ext>
                </a:extLst>
              </a:tr>
              <a:tr h="366657">
                <a:tc>
                  <a:txBody>
                    <a:bodyPr/>
                    <a:lstStyle/>
                    <a:p>
                      <a:r>
                        <a:rPr lang="en-US" sz="1500">
                          <a:solidFill>
                            <a:schemeClr val="bg1"/>
                          </a:solidFill>
                        </a:rPr>
                        <a:t>Midtown</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500">
                          <a:solidFill>
                            <a:schemeClr val="bg1"/>
                          </a:solidFill>
                        </a:rPr>
                        <a:t>23-33 (min)</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13415617"/>
                  </a:ext>
                </a:extLst>
              </a:tr>
              <a:tr h="366657">
                <a:tc>
                  <a:txBody>
                    <a:bodyPr/>
                    <a:lstStyle/>
                    <a:p>
                      <a:r>
                        <a:rPr lang="en-US" sz="1500">
                          <a:solidFill>
                            <a:schemeClr val="bg1"/>
                          </a:solidFill>
                        </a:rPr>
                        <a:t>Buckhead</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500">
                          <a:solidFill>
                            <a:schemeClr val="bg1"/>
                          </a:solidFill>
                        </a:rPr>
                        <a:t>32-42 (min)</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1777737"/>
                  </a:ext>
                </a:extLst>
              </a:tr>
              <a:tr h="366657">
                <a:tc>
                  <a:txBody>
                    <a:bodyPr/>
                    <a:lstStyle/>
                    <a:p>
                      <a:r>
                        <a:rPr lang="en-US" sz="1500">
                          <a:solidFill>
                            <a:schemeClr val="bg1"/>
                          </a:solidFill>
                        </a:rPr>
                        <a:t>Sandy Springs</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500">
                          <a:solidFill>
                            <a:schemeClr val="bg1"/>
                          </a:solidFill>
                        </a:rPr>
                        <a:t>41-51 (min)</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15396667"/>
                  </a:ext>
                </a:extLst>
              </a:tr>
            </a:tbl>
          </a:graphicData>
        </a:graphic>
      </p:graphicFrame>
      <p:graphicFrame>
        <p:nvGraphicFramePr>
          <p:cNvPr id="44" name="Table 43">
            <a:extLst>
              <a:ext uri="{FF2B5EF4-FFF2-40B4-BE49-F238E27FC236}">
                <a16:creationId xmlns:a16="http://schemas.microsoft.com/office/drawing/2014/main" id="{9BA0C0E7-BB62-4517-8B73-167FC2939998}"/>
              </a:ext>
            </a:extLst>
          </p:cNvPr>
          <p:cNvGraphicFramePr>
            <a:graphicFrameLocks noGrp="1"/>
          </p:cNvGraphicFramePr>
          <p:nvPr>
            <p:extLst>
              <p:ext uri="{D42A27DB-BD31-4B8C-83A1-F6EECF244321}">
                <p14:modId xmlns:p14="http://schemas.microsoft.com/office/powerpoint/2010/main" val="4117716402"/>
              </p:ext>
            </p:extLst>
          </p:nvPr>
        </p:nvGraphicFramePr>
        <p:xfrm>
          <a:off x="5066998" y="3152695"/>
          <a:ext cx="3313274" cy="1466628"/>
        </p:xfrm>
        <a:graphic>
          <a:graphicData uri="http://schemas.openxmlformats.org/drawingml/2006/table">
            <a:tbl>
              <a:tblPr firstRow="1" bandRow="1">
                <a:tableStyleId>{5C22544A-7EE6-4342-B048-85BDC9FD1C3A}</a:tableStyleId>
              </a:tblPr>
              <a:tblGrid>
                <a:gridCol w="1656637">
                  <a:extLst>
                    <a:ext uri="{9D8B030D-6E8A-4147-A177-3AD203B41FA5}">
                      <a16:colId xmlns:a16="http://schemas.microsoft.com/office/drawing/2014/main" val="2894025068"/>
                    </a:ext>
                  </a:extLst>
                </a:gridCol>
                <a:gridCol w="1656637">
                  <a:extLst>
                    <a:ext uri="{9D8B030D-6E8A-4147-A177-3AD203B41FA5}">
                      <a16:colId xmlns:a16="http://schemas.microsoft.com/office/drawing/2014/main" val="3040479338"/>
                    </a:ext>
                  </a:extLst>
                </a:gridCol>
              </a:tblGrid>
              <a:tr h="366657">
                <a:tc gridSpan="2">
                  <a:txBody>
                    <a:bodyPr/>
                    <a:lstStyle/>
                    <a:p>
                      <a:pPr algn="ctr"/>
                      <a:r>
                        <a:rPr lang="en-US" sz="1500">
                          <a:solidFill>
                            <a:srgbClr val="FFC000"/>
                          </a:solidFill>
                        </a:rPr>
                        <a:t>Rideshare or Rental Car</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13307304"/>
                  </a:ext>
                </a:extLst>
              </a:tr>
              <a:tr h="366657">
                <a:tc>
                  <a:txBody>
                    <a:bodyPr/>
                    <a:lstStyle/>
                    <a:p>
                      <a:r>
                        <a:rPr lang="en-US" sz="1500">
                          <a:solidFill>
                            <a:schemeClr val="bg1"/>
                          </a:solidFill>
                        </a:rPr>
                        <a:t>Midtown</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500">
                          <a:solidFill>
                            <a:schemeClr val="bg1"/>
                          </a:solidFill>
                        </a:rPr>
                        <a:t>22-45 (min)</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13415617"/>
                  </a:ext>
                </a:extLst>
              </a:tr>
              <a:tr h="366657">
                <a:tc>
                  <a:txBody>
                    <a:bodyPr/>
                    <a:lstStyle/>
                    <a:p>
                      <a:r>
                        <a:rPr lang="en-US" sz="1500">
                          <a:solidFill>
                            <a:schemeClr val="bg1"/>
                          </a:solidFill>
                        </a:rPr>
                        <a:t>Buckhead</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a:solidFill>
                            <a:schemeClr val="bg1"/>
                          </a:solidFill>
                        </a:rPr>
                        <a:t>30-60 (min)</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1777737"/>
                  </a:ext>
                </a:extLst>
              </a:tr>
              <a:tr h="366657">
                <a:tc>
                  <a:txBody>
                    <a:bodyPr/>
                    <a:lstStyle/>
                    <a:p>
                      <a:r>
                        <a:rPr lang="en-US" sz="1500">
                          <a:solidFill>
                            <a:schemeClr val="bg1"/>
                          </a:solidFill>
                        </a:rPr>
                        <a:t>Sandy Springs</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500">
                          <a:solidFill>
                            <a:schemeClr val="bg1"/>
                          </a:solidFill>
                        </a:rPr>
                        <a:t>40-75 (min)</a:t>
                      </a:r>
                    </a:p>
                  </a:txBody>
                  <a:tcPr marL="85340" marR="85340" marT="42670" marB="426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15396667"/>
                  </a:ext>
                </a:extLst>
              </a:tr>
            </a:tbl>
          </a:graphicData>
        </a:graphic>
      </p:graphicFrame>
      <p:pic>
        <p:nvPicPr>
          <p:cNvPr id="1026" name="Picture 2" descr="Résultats de recherche d'images pour « marta map »">
            <a:extLst>
              <a:ext uri="{FF2B5EF4-FFF2-40B4-BE49-F238E27FC236}">
                <a16:creationId xmlns:a16="http://schemas.microsoft.com/office/drawing/2014/main" id="{6D3CC595-891B-42EA-84EB-FC2E493C8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786" y="1564205"/>
            <a:ext cx="2864415" cy="3075290"/>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16" name="Graphic 15" descr="Marker">
            <a:extLst>
              <a:ext uri="{FF2B5EF4-FFF2-40B4-BE49-F238E27FC236}">
                <a16:creationId xmlns:a16="http://schemas.microsoft.com/office/drawing/2014/main" id="{94AB2AC2-9463-45D3-8260-3FA90AB26FC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793" t="9322" r="26267" b="9777"/>
          <a:stretch/>
        </p:blipFill>
        <p:spPr>
          <a:xfrm>
            <a:off x="3382694" y="1417237"/>
            <a:ext cx="255926" cy="443716"/>
          </a:xfrm>
          <a:prstGeom prst="rect">
            <a:avLst/>
          </a:prstGeom>
        </p:spPr>
      </p:pic>
      <p:pic>
        <p:nvPicPr>
          <p:cNvPr id="30" name="Graphic 29" descr="Marker">
            <a:extLst>
              <a:ext uri="{FF2B5EF4-FFF2-40B4-BE49-F238E27FC236}">
                <a16:creationId xmlns:a16="http://schemas.microsoft.com/office/drawing/2014/main" id="{5B4E2548-6124-448A-BC45-EB35416C233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793" t="9322" r="26267" b="9777"/>
          <a:stretch/>
        </p:blipFill>
        <p:spPr>
          <a:xfrm>
            <a:off x="3115958" y="2647187"/>
            <a:ext cx="255926" cy="443716"/>
          </a:xfrm>
          <a:prstGeom prst="rect">
            <a:avLst/>
          </a:prstGeom>
        </p:spPr>
      </p:pic>
      <p:pic>
        <p:nvPicPr>
          <p:cNvPr id="31" name="Graphic 30" descr="Marker">
            <a:extLst>
              <a:ext uri="{FF2B5EF4-FFF2-40B4-BE49-F238E27FC236}">
                <a16:creationId xmlns:a16="http://schemas.microsoft.com/office/drawing/2014/main" id="{398C37B2-EF66-449D-89AB-0949FCFADC3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5793" t="9322" r="26267" b="9777"/>
          <a:stretch/>
        </p:blipFill>
        <p:spPr>
          <a:xfrm>
            <a:off x="3085853" y="4084684"/>
            <a:ext cx="255926" cy="443716"/>
          </a:xfrm>
          <a:prstGeom prst="rect">
            <a:avLst/>
          </a:prstGeom>
        </p:spPr>
      </p:pic>
      <p:pic>
        <p:nvPicPr>
          <p:cNvPr id="29" name="Graphic 28" descr="Marker">
            <a:extLst>
              <a:ext uri="{FF2B5EF4-FFF2-40B4-BE49-F238E27FC236}">
                <a16:creationId xmlns:a16="http://schemas.microsoft.com/office/drawing/2014/main" id="{DAEE8689-0BC2-4D67-B949-76C1B6137D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793" t="9322" r="26267" b="9777"/>
          <a:stretch/>
        </p:blipFill>
        <p:spPr>
          <a:xfrm>
            <a:off x="3322184" y="2077875"/>
            <a:ext cx="255926" cy="443716"/>
          </a:xfrm>
          <a:prstGeom prst="rect">
            <a:avLst/>
          </a:prstGeom>
        </p:spPr>
      </p:pic>
      <p:sp>
        <p:nvSpPr>
          <p:cNvPr id="22" name="Rectangle: Rounded Corners 21">
            <a:extLst>
              <a:ext uri="{FF2B5EF4-FFF2-40B4-BE49-F238E27FC236}">
                <a16:creationId xmlns:a16="http://schemas.microsoft.com/office/drawing/2014/main" id="{48EA5873-25EA-4BF9-9B6C-8BB1ECCB71E6}"/>
              </a:ext>
            </a:extLst>
          </p:cNvPr>
          <p:cNvSpPr/>
          <p:nvPr/>
        </p:nvSpPr>
        <p:spPr>
          <a:xfrm>
            <a:off x="1566583" y="925266"/>
            <a:ext cx="7046258" cy="49869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Consider a notional trip between Hartsfield-Jackson Int’l Airport three areas in Atlanta: Midtown, Buckhead, and Sandy Springs</a:t>
            </a:r>
          </a:p>
        </p:txBody>
      </p:sp>
      <p:sp>
        <p:nvSpPr>
          <p:cNvPr id="18" name="TextBox 17">
            <a:extLst>
              <a:ext uri="{FF2B5EF4-FFF2-40B4-BE49-F238E27FC236}">
                <a16:creationId xmlns:a16="http://schemas.microsoft.com/office/drawing/2014/main" id="{E724366B-8428-498D-85C9-5F8008A079E8}"/>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23" name="Title 4">
            <a:extLst>
              <a:ext uri="{FF2B5EF4-FFF2-40B4-BE49-F238E27FC236}">
                <a16:creationId xmlns:a16="http://schemas.microsoft.com/office/drawing/2014/main" id="{FEABB4B8-A821-4B43-8849-E4BC41986D21}"/>
              </a:ext>
            </a:extLst>
          </p:cNvPr>
          <p:cNvSpPr>
            <a:spLocks noGrp="1"/>
          </p:cNvSpPr>
          <p:nvPr>
            <p:ph type="title"/>
          </p:nvPr>
        </p:nvSpPr>
        <p:spPr>
          <a:xfrm>
            <a:off x="1431889" y="106204"/>
            <a:ext cx="7083600" cy="994200"/>
          </a:xfrm>
        </p:spPr>
        <p:txBody>
          <a:bodyPr/>
          <a:lstStyle/>
          <a:p>
            <a:r>
              <a:rPr lang="en-US" sz="3600">
                <a:latin typeface="+mj-lt"/>
              </a:rPr>
              <a:t>Current Situation</a:t>
            </a:r>
          </a:p>
        </p:txBody>
      </p:sp>
      <p:sp>
        <p:nvSpPr>
          <p:cNvPr id="19" name="Rectangle: Rounded Corners 18">
            <a:extLst>
              <a:ext uri="{FF2B5EF4-FFF2-40B4-BE49-F238E27FC236}">
                <a16:creationId xmlns:a16="http://schemas.microsoft.com/office/drawing/2014/main" id="{38CECE7E-CF5D-48F5-A681-A1A507E686C1}"/>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21" name="Rectangle: Rounded Corners 20">
            <a:extLst>
              <a:ext uri="{FF2B5EF4-FFF2-40B4-BE49-F238E27FC236}">
                <a16:creationId xmlns:a16="http://schemas.microsoft.com/office/drawing/2014/main" id="{255E3CD9-0F22-436F-B08A-1009ED1A9E53}"/>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24" name="Rectangle: Rounded Corners 23">
            <a:extLst>
              <a:ext uri="{FF2B5EF4-FFF2-40B4-BE49-F238E27FC236}">
                <a16:creationId xmlns:a16="http://schemas.microsoft.com/office/drawing/2014/main" id="{DB660A2D-1B8F-4062-8990-BA7D81D0B79C}"/>
              </a:ext>
            </a:extLst>
          </p:cNvPr>
          <p:cNvSpPr/>
          <p:nvPr/>
        </p:nvSpPr>
        <p:spPr>
          <a:xfrm>
            <a:off x="73289" y="82281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25" name="Rectangle: Rounded Corners 24">
            <a:extLst>
              <a:ext uri="{FF2B5EF4-FFF2-40B4-BE49-F238E27FC236}">
                <a16:creationId xmlns:a16="http://schemas.microsoft.com/office/drawing/2014/main" id="{2FEA10BE-EDE5-4B9B-8A4E-BBDCB664F928}"/>
              </a:ext>
            </a:extLst>
          </p:cNvPr>
          <p:cNvSpPr/>
          <p:nvPr/>
        </p:nvSpPr>
        <p:spPr>
          <a:xfrm>
            <a:off x="73289" y="142475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26" name="Rectangle: Rounded Corners 25">
            <a:extLst>
              <a:ext uri="{FF2B5EF4-FFF2-40B4-BE49-F238E27FC236}">
                <a16:creationId xmlns:a16="http://schemas.microsoft.com/office/drawing/2014/main" id="{463658B0-A6C6-477B-803F-578E48D66C90}"/>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34" name="Rectangle: Rounded Corners 33">
            <a:extLst>
              <a:ext uri="{FF2B5EF4-FFF2-40B4-BE49-F238E27FC236}">
                <a16:creationId xmlns:a16="http://schemas.microsoft.com/office/drawing/2014/main" id="{4B5547B6-225C-478B-95E5-3E76F816390F}"/>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26242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40</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Generating Network Alternatives</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4" name="Rectangle: Rounded Corners 33">
            <a:extLst>
              <a:ext uri="{FF2B5EF4-FFF2-40B4-BE49-F238E27FC236}">
                <a16:creationId xmlns:a16="http://schemas.microsoft.com/office/drawing/2014/main" id="{5F981339-4701-4500-A428-B08CA8F2B927}"/>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5" name="Rectangle: Rounded Corners 34">
            <a:extLst>
              <a:ext uri="{FF2B5EF4-FFF2-40B4-BE49-F238E27FC236}">
                <a16:creationId xmlns:a16="http://schemas.microsoft.com/office/drawing/2014/main" id="{D7ECB1DD-3349-4BF0-9E31-55792DFE6F45}"/>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6" name="Rectangle: Rounded Corners 35">
            <a:extLst>
              <a:ext uri="{FF2B5EF4-FFF2-40B4-BE49-F238E27FC236}">
                <a16:creationId xmlns:a16="http://schemas.microsoft.com/office/drawing/2014/main" id="{B7AD9FD4-DCF5-41A0-85D8-08D19E2FFAA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7" name="Rectangle: Rounded Corners 36">
            <a:extLst>
              <a:ext uri="{FF2B5EF4-FFF2-40B4-BE49-F238E27FC236}">
                <a16:creationId xmlns:a16="http://schemas.microsoft.com/office/drawing/2014/main" id="{DC9D4B65-3CC9-4D1E-AB2A-D894D2E2101F}"/>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9" name="Rectangle: Rounded Corners 38">
            <a:extLst>
              <a:ext uri="{FF2B5EF4-FFF2-40B4-BE49-F238E27FC236}">
                <a16:creationId xmlns:a16="http://schemas.microsoft.com/office/drawing/2014/main" id="{56B37BBA-A6C0-4590-B3B9-B37DCCCA11F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2" name="Rectangle: Rounded Corners 41">
            <a:extLst>
              <a:ext uri="{FF2B5EF4-FFF2-40B4-BE49-F238E27FC236}">
                <a16:creationId xmlns:a16="http://schemas.microsoft.com/office/drawing/2014/main" id="{0645EED5-CF19-4DB6-8722-F6E83E382EA7}"/>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12" name="Rectangle: Rounded Corners 11">
            <a:extLst>
              <a:ext uri="{FF2B5EF4-FFF2-40B4-BE49-F238E27FC236}">
                <a16:creationId xmlns:a16="http://schemas.microsoft.com/office/drawing/2014/main" id="{250653A8-10A5-493B-83C2-CEA2DF4CEF7F}"/>
              </a:ext>
            </a:extLst>
          </p:cNvPr>
          <p:cNvSpPr/>
          <p:nvPr/>
        </p:nvSpPr>
        <p:spPr>
          <a:xfrm>
            <a:off x="1782903" y="846930"/>
            <a:ext cx="7083598" cy="540008"/>
          </a:xfrm>
          <a:prstGeom prst="roundRect">
            <a:avLst/>
          </a:prstGeom>
          <a:solidFill>
            <a:schemeClr val="bg1"/>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Vehicle types approximately resemble existing designs</a:t>
            </a:r>
          </a:p>
        </p:txBody>
      </p:sp>
      <p:sp>
        <p:nvSpPr>
          <p:cNvPr id="13" name="Rectangle: Rounded Corners 12">
            <a:extLst>
              <a:ext uri="{FF2B5EF4-FFF2-40B4-BE49-F238E27FC236}">
                <a16:creationId xmlns:a16="http://schemas.microsoft.com/office/drawing/2014/main" id="{1EE0BEF6-3D32-4279-B816-86275566DDE0}"/>
              </a:ext>
            </a:extLst>
          </p:cNvPr>
          <p:cNvSpPr/>
          <p:nvPr/>
        </p:nvSpPr>
        <p:spPr>
          <a:xfrm>
            <a:off x="1604060" y="1424758"/>
            <a:ext cx="2345640" cy="3256780"/>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35308AB-E92A-490B-B17E-A26C6A9BDD87}"/>
              </a:ext>
            </a:extLst>
          </p:cNvPr>
          <p:cNvSpPr/>
          <p:nvPr/>
        </p:nvSpPr>
        <p:spPr>
          <a:xfrm>
            <a:off x="4081890" y="1424758"/>
            <a:ext cx="2345640" cy="3256780"/>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8C1D984-B210-4B95-92B3-D4341E342999}"/>
              </a:ext>
            </a:extLst>
          </p:cNvPr>
          <p:cNvSpPr/>
          <p:nvPr/>
        </p:nvSpPr>
        <p:spPr>
          <a:xfrm>
            <a:off x="6559720" y="1424758"/>
            <a:ext cx="2345640" cy="3256780"/>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2ADB2E7-BC5C-4CC2-B921-094EB03939D9}"/>
              </a:ext>
            </a:extLst>
          </p:cNvPr>
          <p:cNvSpPr/>
          <p:nvPr/>
        </p:nvSpPr>
        <p:spPr>
          <a:xfrm>
            <a:off x="1682148" y="1487992"/>
            <a:ext cx="2189464" cy="353138"/>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“Light” Vehicle</a:t>
            </a:r>
          </a:p>
        </p:txBody>
      </p:sp>
      <p:sp>
        <p:nvSpPr>
          <p:cNvPr id="17" name="Rectangle: Rounded Corners 16">
            <a:extLst>
              <a:ext uri="{FF2B5EF4-FFF2-40B4-BE49-F238E27FC236}">
                <a16:creationId xmlns:a16="http://schemas.microsoft.com/office/drawing/2014/main" id="{CBDFEF79-C9A4-4C31-9C2D-CF94D39DA561}"/>
              </a:ext>
            </a:extLst>
          </p:cNvPr>
          <p:cNvSpPr/>
          <p:nvPr/>
        </p:nvSpPr>
        <p:spPr>
          <a:xfrm>
            <a:off x="4159978" y="1487992"/>
            <a:ext cx="2189464" cy="353138"/>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“Medium” Vehicle</a:t>
            </a:r>
          </a:p>
        </p:txBody>
      </p:sp>
      <p:sp>
        <p:nvSpPr>
          <p:cNvPr id="18" name="Rectangle: Rounded Corners 17">
            <a:extLst>
              <a:ext uri="{FF2B5EF4-FFF2-40B4-BE49-F238E27FC236}">
                <a16:creationId xmlns:a16="http://schemas.microsoft.com/office/drawing/2014/main" id="{730D0B7C-F214-4DE7-9303-0549B97ED5B5}"/>
              </a:ext>
            </a:extLst>
          </p:cNvPr>
          <p:cNvSpPr/>
          <p:nvPr/>
        </p:nvSpPr>
        <p:spPr>
          <a:xfrm>
            <a:off x="6637808" y="1487992"/>
            <a:ext cx="2189464" cy="353138"/>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“Heavy” Vehicle</a:t>
            </a:r>
          </a:p>
        </p:txBody>
      </p:sp>
      <p:pic>
        <p:nvPicPr>
          <p:cNvPr id="19" name="Picture 2">
            <a:extLst>
              <a:ext uri="{FF2B5EF4-FFF2-40B4-BE49-F238E27FC236}">
                <a16:creationId xmlns:a16="http://schemas.microsoft.com/office/drawing/2014/main" id="{D8861624-57B5-4E2C-865A-FB1996B53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103" y="1924243"/>
            <a:ext cx="1123119" cy="60704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C1FC5922-D0C1-4E9E-BF75-6236BB19D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883" y="1924243"/>
            <a:ext cx="915197" cy="60704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ABCDBA98-D248-4C66-B643-1CEBC1D74C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37" r="5419"/>
          <a:stretch/>
        </p:blipFill>
        <p:spPr bwMode="auto">
          <a:xfrm>
            <a:off x="4159978" y="1942183"/>
            <a:ext cx="912841" cy="60877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B1534975-F2A2-4E09-A36E-06905731F0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8480" y="1942182"/>
            <a:ext cx="1220268" cy="60876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Bell-Projekt „Nexus“ Flug-Taxi auf der CES 2019 - auto motor und sport">
            <a:extLst>
              <a:ext uri="{FF2B5EF4-FFF2-40B4-BE49-F238E27FC236}">
                <a16:creationId xmlns:a16="http://schemas.microsoft.com/office/drawing/2014/main" id="{44C12054-7942-4943-8627-632DC8CF0FC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78" t="12494" b="31612"/>
          <a:stretch/>
        </p:blipFill>
        <p:spPr bwMode="auto">
          <a:xfrm>
            <a:off x="6899453" y="1942182"/>
            <a:ext cx="1616036" cy="6083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25" name="Table 8">
            <a:extLst>
              <a:ext uri="{FF2B5EF4-FFF2-40B4-BE49-F238E27FC236}">
                <a16:creationId xmlns:a16="http://schemas.microsoft.com/office/drawing/2014/main" id="{596DC680-1DBD-4525-8EB3-9883A937CFAE}"/>
              </a:ext>
            </a:extLst>
          </p:cNvPr>
          <p:cNvGraphicFramePr>
            <a:graphicFrameLocks noGrp="1"/>
          </p:cNvGraphicFramePr>
          <p:nvPr>
            <p:extLst>
              <p:ext uri="{D42A27DB-BD31-4B8C-83A1-F6EECF244321}">
                <p14:modId xmlns:p14="http://schemas.microsoft.com/office/powerpoint/2010/main" val="3339049864"/>
              </p:ext>
            </p:extLst>
          </p:nvPr>
        </p:nvGraphicFramePr>
        <p:xfrm>
          <a:off x="1682148" y="2652003"/>
          <a:ext cx="2189464" cy="1988820"/>
        </p:xfrm>
        <a:graphic>
          <a:graphicData uri="http://schemas.openxmlformats.org/drawingml/2006/table">
            <a:tbl>
              <a:tblPr firstRow="1" bandRow="1">
                <a:tableStyleId>{5C22544A-7EE6-4342-B048-85BDC9FD1C3A}</a:tableStyleId>
              </a:tblPr>
              <a:tblGrid>
                <a:gridCol w="1086452">
                  <a:extLst>
                    <a:ext uri="{9D8B030D-6E8A-4147-A177-3AD203B41FA5}">
                      <a16:colId xmlns:a16="http://schemas.microsoft.com/office/drawing/2014/main" val="100340985"/>
                    </a:ext>
                  </a:extLst>
                </a:gridCol>
                <a:gridCol w="1103012">
                  <a:extLst>
                    <a:ext uri="{9D8B030D-6E8A-4147-A177-3AD203B41FA5}">
                      <a16:colId xmlns:a16="http://schemas.microsoft.com/office/drawing/2014/main" val="3002122194"/>
                    </a:ext>
                  </a:extLst>
                </a:gridCol>
              </a:tblGrid>
              <a:tr h="280313">
                <a:tc>
                  <a:txBody>
                    <a:bodyPr/>
                    <a:lstStyle/>
                    <a:p>
                      <a:pPr algn="ctr"/>
                      <a:r>
                        <a:rPr lang="en-US" sz="1050" b="1" i="1">
                          <a:solidFill>
                            <a:schemeClr val="tx1"/>
                          </a:solidFill>
                        </a:rPr>
                        <a:t>Design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050" b="1" i="1">
                          <a:solidFill>
                            <a:schemeClr val="tx1"/>
                          </a:solidFill>
                        </a:rPr>
                        <a:t>Value</a:t>
                      </a:r>
                    </a:p>
                    <a:p>
                      <a:pPr algn="ctr"/>
                      <a:r>
                        <a:rPr lang="en-US" sz="1050" b="1" i="1">
                          <a:solidFill>
                            <a:schemeClr val="tx1"/>
                          </a:solidFill>
                        </a:rPr>
                        <a:t>(autonomous)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413394443"/>
                  </a:ext>
                </a:extLst>
              </a:tr>
              <a:tr h="171302">
                <a:tc>
                  <a:txBody>
                    <a:bodyPr/>
                    <a:lstStyle/>
                    <a:p>
                      <a:pPr algn="ctr"/>
                      <a:r>
                        <a:rPr lang="en-US" sz="1050" b="1" i="1"/>
                        <a:t>Cruise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60 kts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15181349"/>
                  </a:ext>
                </a:extLst>
              </a:tr>
              <a:tr h="171302">
                <a:tc>
                  <a:txBody>
                    <a:bodyPr/>
                    <a:lstStyle/>
                    <a:p>
                      <a:pPr algn="ctr"/>
                      <a:r>
                        <a:rPr lang="en-US" sz="1050" b="1" i="1"/>
                        <a:t>Pax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1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25909927"/>
                  </a:ext>
                </a:extLst>
              </a:tr>
              <a:tr h="280313">
                <a:tc>
                  <a:txBody>
                    <a:bodyPr/>
                    <a:lstStyle/>
                    <a:p>
                      <a:pPr algn="ctr"/>
                      <a:r>
                        <a:rPr lang="en-US" sz="1050" b="1" i="1"/>
                        <a:t>Number of Rotors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11073560"/>
                  </a:ext>
                </a:extLst>
              </a:tr>
              <a:tr h="171302">
                <a:tc>
                  <a:txBody>
                    <a:bodyPr/>
                    <a:lstStyle/>
                    <a:p>
                      <a:pPr algn="ctr"/>
                      <a:r>
                        <a:rPr lang="en-US" sz="1050" b="1" i="1"/>
                        <a:t>Total Mass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800 kg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69663939"/>
                  </a:ext>
                </a:extLst>
              </a:tr>
              <a:tr h="280313">
                <a:tc>
                  <a:txBody>
                    <a:bodyPr/>
                    <a:lstStyle/>
                    <a:p>
                      <a:pPr algn="ctr"/>
                      <a:r>
                        <a:rPr lang="en-US" sz="1050" b="1" i="1"/>
                        <a:t>Cost/Vehicle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$500,000</a:t>
                      </a:r>
                    </a:p>
                    <a:p>
                      <a:pPr algn="ctr"/>
                      <a:r>
                        <a:rPr lang="en-US" sz="1050" b="1"/>
                        <a:t>($1,000,000)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47248863"/>
                  </a:ext>
                </a:extLst>
              </a:tr>
            </a:tbl>
          </a:graphicData>
        </a:graphic>
      </p:graphicFrame>
      <p:graphicFrame>
        <p:nvGraphicFramePr>
          <p:cNvPr id="30" name="Table 8">
            <a:extLst>
              <a:ext uri="{FF2B5EF4-FFF2-40B4-BE49-F238E27FC236}">
                <a16:creationId xmlns:a16="http://schemas.microsoft.com/office/drawing/2014/main" id="{688A38C3-D94B-4B99-8A67-9453DA79073A}"/>
              </a:ext>
            </a:extLst>
          </p:cNvPr>
          <p:cNvGraphicFramePr>
            <a:graphicFrameLocks noGrp="1"/>
          </p:cNvGraphicFramePr>
          <p:nvPr>
            <p:extLst>
              <p:ext uri="{D42A27DB-BD31-4B8C-83A1-F6EECF244321}">
                <p14:modId xmlns:p14="http://schemas.microsoft.com/office/powerpoint/2010/main" val="729547055"/>
              </p:ext>
            </p:extLst>
          </p:nvPr>
        </p:nvGraphicFramePr>
        <p:xfrm>
          <a:off x="4159978" y="2632701"/>
          <a:ext cx="2189464" cy="1988820"/>
        </p:xfrm>
        <a:graphic>
          <a:graphicData uri="http://schemas.openxmlformats.org/drawingml/2006/table">
            <a:tbl>
              <a:tblPr firstRow="1" bandRow="1">
                <a:tableStyleId>{5C22544A-7EE6-4342-B048-85BDC9FD1C3A}</a:tableStyleId>
              </a:tblPr>
              <a:tblGrid>
                <a:gridCol w="1086452">
                  <a:extLst>
                    <a:ext uri="{9D8B030D-6E8A-4147-A177-3AD203B41FA5}">
                      <a16:colId xmlns:a16="http://schemas.microsoft.com/office/drawing/2014/main" val="100340985"/>
                    </a:ext>
                  </a:extLst>
                </a:gridCol>
                <a:gridCol w="1103012">
                  <a:extLst>
                    <a:ext uri="{9D8B030D-6E8A-4147-A177-3AD203B41FA5}">
                      <a16:colId xmlns:a16="http://schemas.microsoft.com/office/drawing/2014/main" val="3002122194"/>
                    </a:ext>
                  </a:extLst>
                </a:gridCol>
              </a:tblGrid>
              <a:tr h="280313">
                <a:tc>
                  <a:txBody>
                    <a:bodyPr/>
                    <a:lstStyle/>
                    <a:p>
                      <a:pPr algn="ctr"/>
                      <a:r>
                        <a:rPr lang="en-US" sz="1050" b="1" i="1">
                          <a:solidFill>
                            <a:schemeClr val="tx1"/>
                          </a:solidFill>
                        </a:rPr>
                        <a:t>Design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050" b="1" i="1">
                          <a:solidFill>
                            <a:schemeClr val="tx1"/>
                          </a:solidFill>
                        </a:rPr>
                        <a:t>Value</a:t>
                      </a:r>
                    </a:p>
                    <a:p>
                      <a:pPr algn="ctr"/>
                      <a:r>
                        <a:rPr lang="en-US" sz="1050" b="1" i="1">
                          <a:solidFill>
                            <a:schemeClr val="tx1"/>
                          </a:solidFill>
                        </a:rPr>
                        <a:t>(autonomous)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413394443"/>
                  </a:ext>
                </a:extLst>
              </a:tr>
              <a:tr h="171302">
                <a:tc>
                  <a:txBody>
                    <a:bodyPr/>
                    <a:lstStyle/>
                    <a:p>
                      <a:pPr algn="ctr"/>
                      <a:r>
                        <a:rPr lang="en-US" sz="1050" b="1" i="1"/>
                        <a:t>Cruise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100 kts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15181349"/>
                  </a:ext>
                </a:extLst>
              </a:tr>
              <a:tr h="171302">
                <a:tc>
                  <a:txBody>
                    <a:bodyPr/>
                    <a:lstStyle/>
                    <a:p>
                      <a:pPr algn="ctr"/>
                      <a:r>
                        <a:rPr lang="en-US" sz="1050" b="1" i="1"/>
                        <a:t>Pax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3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25909927"/>
                  </a:ext>
                </a:extLst>
              </a:tr>
              <a:tr h="280313">
                <a:tc>
                  <a:txBody>
                    <a:bodyPr/>
                    <a:lstStyle/>
                    <a:p>
                      <a:pPr algn="ctr"/>
                      <a:r>
                        <a:rPr lang="en-US" sz="1050" b="1" i="1"/>
                        <a:t>Number of Rotors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11073560"/>
                  </a:ext>
                </a:extLst>
              </a:tr>
              <a:tr h="171302">
                <a:tc>
                  <a:txBody>
                    <a:bodyPr/>
                    <a:lstStyle/>
                    <a:p>
                      <a:pPr algn="ctr"/>
                      <a:r>
                        <a:rPr lang="en-US" sz="1050" b="1" i="1"/>
                        <a:t>Total Mass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1000 kg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69663939"/>
                  </a:ext>
                </a:extLst>
              </a:tr>
              <a:tr h="280313">
                <a:tc>
                  <a:txBody>
                    <a:bodyPr/>
                    <a:lstStyle/>
                    <a:p>
                      <a:pPr algn="ctr"/>
                      <a:r>
                        <a:rPr lang="en-US" sz="1050" b="1" i="1"/>
                        <a:t>Cost/Vehicle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$1,000,000</a:t>
                      </a:r>
                    </a:p>
                    <a:p>
                      <a:pPr algn="ctr"/>
                      <a:r>
                        <a:rPr lang="en-US" sz="1050" b="1"/>
                        <a:t>($1,500,000)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47248863"/>
                  </a:ext>
                </a:extLst>
              </a:tr>
            </a:tbl>
          </a:graphicData>
        </a:graphic>
      </p:graphicFrame>
      <p:graphicFrame>
        <p:nvGraphicFramePr>
          <p:cNvPr id="31" name="Table 8">
            <a:extLst>
              <a:ext uri="{FF2B5EF4-FFF2-40B4-BE49-F238E27FC236}">
                <a16:creationId xmlns:a16="http://schemas.microsoft.com/office/drawing/2014/main" id="{F877D43F-03EA-436D-9E76-4AED3E1FCBCE}"/>
              </a:ext>
            </a:extLst>
          </p:cNvPr>
          <p:cNvGraphicFramePr>
            <a:graphicFrameLocks noGrp="1"/>
          </p:cNvGraphicFramePr>
          <p:nvPr>
            <p:extLst>
              <p:ext uri="{D42A27DB-BD31-4B8C-83A1-F6EECF244321}">
                <p14:modId xmlns:p14="http://schemas.microsoft.com/office/powerpoint/2010/main" val="4230907824"/>
              </p:ext>
            </p:extLst>
          </p:nvPr>
        </p:nvGraphicFramePr>
        <p:xfrm>
          <a:off x="6637808" y="2632701"/>
          <a:ext cx="2189464" cy="1988820"/>
        </p:xfrm>
        <a:graphic>
          <a:graphicData uri="http://schemas.openxmlformats.org/drawingml/2006/table">
            <a:tbl>
              <a:tblPr firstRow="1" bandRow="1">
                <a:tableStyleId>{5C22544A-7EE6-4342-B048-85BDC9FD1C3A}</a:tableStyleId>
              </a:tblPr>
              <a:tblGrid>
                <a:gridCol w="1086452">
                  <a:extLst>
                    <a:ext uri="{9D8B030D-6E8A-4147-A177-3AD203B41FA5}">
                      <a16:colId xmlns:a16="http://schemas.microsoft.com/office/drawing/2014/main" val="100340985"/>
                    </a:ext>
                  </a:extLst>
                </a:gridCol>
                <a:gridCol w="1103012">
                  <a:extLst>
                    <a:ext uri="{9D8B030D-6E8A-4147-A177-3AD203B41FA5}">
                      <a16:colId xmlns:a16="http://schemas.microsoft.com/office/drawing/2014/main" val="3002122194"/>
                    </a:ext>
                  </a:extLst>
                </a:gridCol>
              </a:tblGrid>
              <a:tr h="280313">
                <a:tc>
                  <a:txBody>
                    <a:bodyPr/>
                    <a:lstStyle/>
                    <a:p>
                      <a:pPr algn="ctr"/>
                      <a:r>
                        <a:rPr lang="en-US" sz="1050" b="1" i="1">
                          <a:solidFill>
                            <a:schemeClr val="tx1"/>
                          </a:solidFill>
                        </a:rPr>
                        <a:t>Design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050" b="1" i="1">
                          <a:solidFill>
                            <a:schemeClr val="tx1"/>
                          </a:solidFill>
                        </a:rPr>
                        <a:t>Value</a:t>
                      </a:r>
                    </a:p>
                    <a:p>
                      <a:pPr algn="ctr"/>
                      <a:r>
                        <a:rPr lang="en-US" sz="1050" b="1" i="1">
                          <a:solidFill>
                            <a:schemeClr val="tx1"/>
                          </a:solidFill>
                        </a:rPr>
                        <a:t>(autonomous)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413394443"/>
                  </a:ext>
                </a:extLst>
              </a:tr>
              <a:tr h="171302">
                <a:tc>
                  <a:txBody>
                    <a:bodyPr/>
                    <a:lstStyle/>
                    <a:p>
                      <a:pPr algn="ctr"/>
                      <a:r>
                        <a:rPr lang="en-US" sz="1050" b="1" i="1"/>
                        <a:t>Cruise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150 kts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15181349"/>
                  </a:ext>
                </a:extLst>
              </a:tr>
              <a:tr h="171302">
                <a:tc>
                  <a:txBody>
                    <a:bodyPr/>
                    <a:lstStyle/>
                    <a:p>
                      <a:pPr algn="ctr"/>
                      <a:r>
                        <a:rPr lang="en-US" sz="1050" b="1" i="1"/>
                        <a:t>Pax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5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25909927"/>
                  </a:ext>
                </a:extLst>
              </a:tr>
              <a:tr h="280313">
                <a:tc>
                  <a:txBody>
                    <a:bodyPr/>
                    <a:lstStyle/>
                    <a:p>
                      <a:pPr algn="ctr"/>
                      <a:r>
                        <a:rPr lang="en-US" sz="1050" b="1" i="1"/>
                        <a:t>Number of Rotors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11073560"/>
                  </a:ext>
                </a:extLst>
              </a:tr>
              <a:tr h="171302">
                <a:tc>
                  <a:txBody>
                    <a:bodyPr/>
                    <a:lstStyle/>
                    <a:p>
                      <a:pPr algn="ctr"/>
                      <a:r>
                        <a:rPr lang="en-US" sz="1050" b="1" i="1"/>
                        <a:t>Total Mass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1200 kg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69663939"/>
                  </a:ext>
                </a:extLst>
              </a:tr>
              <a:tr h="280313">
                <a:tc>
                  <a:txBody>
                    <a:bodyPr/>
                    <a:lstStyle/>
                    <a:p>
                      <a:pPr algn="ctr"/>
                      <a:r>
                        <a:rPr lang="en-US" sz="1050" b="1" i="1"/>
                        <a:t>Cost/Vehicle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050" b="1"/>
                        <a:t>$2,000,000</a:t>
                      </a:r>
                    </a:p>
                    <a:p>
                      <a:pPr algn="ctr"/>
                      <a:r>
                        <a:rPr lang="en-US" sz="1050" b="1"/>
                        <a:t>($2,500,000)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47248863"/>
                  </a:ext>
                </a:extLst>
              </a:tr>
            </a:tbl>
          </a:graphicData>
        </a:graphic>
      </p:graphicFrame>
    </p:spTree>
    <p:extLst>
      <p:ext uri="{BB962C8B-B14F-4D97-AF65-F5344CB8AC3E}">
        <p14:creationId xmlns:p14="http://schemas.microsoft.com/office/powerpoint/2010/main" val="11145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41</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Analyzing Network Alternatives</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4" name="Rectangle: Rounded Corners 33">
            <a:extLst>
              <a:ext uri="{FF2B5EF4-FFF2-40B4-BE49-F238E27FC236}">
                <a16:creationId xmlns:a16="http://schemas.microsoft.com/office/drawing/2014/main" id="{5F981339-4701-4500-A428-B08CA8F2B927}"/>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5" name="Rectangle: Rounded Corners 34">
            <a:extLst>
              <a:ext uri="{FF2B5EF4-FFF2-40B4-BE49-F238E27FC236}">
                <a16:creationId xmlns:a16="http://schemas.microsoft.com/office/drawing/2014/main" id="{D7ECB1DD-3349-4BF0-9E31-55792DFE6F45}"/>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6" name="Rectangle: Rounded Corners 35">
            <a:extLst>
              <a:ext uri="{FF2B5EF4-FFF2-40B4-BE49-F238E27FC236}">
                <a16:creationId xmlns:a16="http://schemas.microsoft.com/office/drawing/2014/main" id="{B7AD9FD4-DCF5-41A0-85D8-08D19E2FFAA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7" name="Rectangle: Rounded Corners 36">
            <a:extLst>
              <a:ext uri="{FF2B5EF4-FFF2-40B4-BE49-F238E27FC236}">
                <a16:creationId xmlns:a16="http://schemas.microsoft.com/office/drawing/2014/main" id="{DC9D4B65-3CC9-4D1E-AB2A-D894D2E2101F}"/>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9" name="Rectangle: Rounded Corners 38">
            <a:extLst>
              <a:ext uri="{FF2B5EF4-FFF2-40B4-BE49-F238E27FC236}">
                <a16:creationId xmlns:a16="http://schemas.microsoft.com/office/drawing/2014/main" id="{56B37BBA-A6C0-4590-B3B9-B37DCCCA11F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2" name="Rectangle: Rounded Corners 41">
            <a:extLst>
              <a:ext uri="{FF2B5EF4-FFF2-40B4-BE49-F238E27FC236}">
                <a16:creationId xmlns:a16="http://schemas.microsoft.com/office/drawing/2014/main" id="{0645EED5-CF19-4DB6-8722-F6E83E382EA7}"/>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graphicFrame>
        <p:nvGraphicFramePr>
          <p:cNvPr id="12" name="Table 4">
            <a:extLst>
              <a:ext uri="{FF2B5EF4-FFF2-40B4-BE49-F238E27FC236}">
                <a16:creationId xmlns:a16="http://schemas.microsoft.com/office/drawing/2014/main" id="{02C78239-FC8A-435E-9380-13A175078EB9}"/>
              </a:ext>
            </a:extLst>
          </p:cNvPr>
          <p:cNvGraphicFramePr>
            <a:graphicFrameLocks noGrp="1"/>
          </p:cNvGraphicFramePr>
          <p:nvPr>
            <p:extLst>
              <p:ext uri="{D42A27DB-BD31-4B8C-83A1-F6EECF244321}">
                <p14:modId xmlns:p14="http://schemas.microsoft.com/office/powerpoint/2010/main" val="4109768614"/>
              </p:ext>
            </p:extLst>
          </p:nvPr>
        </p:nvGraphicFramePr>
        <p:xfrm>
          <a:off x="1492624" y="1189355"/>
          <a:ext cx="3879476" cy="1844040"/>
        </p:xfrm>
        <a:graphic>
          <a:graphicData uri="http://schemas.openxmlformats.org/drawingml/2006/table">
            <a:tbl>
              <a:tblPr firstRow="1" bandRow="1">
                <a:tableStyleId>{5C22544A-7EE6-4342-B048-85BDC9FD1C3A}</a:tableStyleId>
              </a:tblPr>
              <a:tblGrid>
                <a:gridCol w="627294">
                  <a:extLst>
                    <a:ext uri="{9D8B030D-6E8A-4147-A177-3AD203B41FA5}">
                      <a16:colId xmlns:a16="http://schemas.microsoft.com/office/drawing/2014/main" val="2175477402"/>
                    </a:ext>
                  </a:extLst>
                </a:gridCol>
                <a:gridCol w="497802">
                  <a:extLst>
                    <a:ext uri="{9D8B030D-6E8A-4147-A177-3AD203B41FA5}">
                      <a16:colId xmlns:a16="http://schemas.microsoft.com/office/drawing/2014/main" val="3146760094"/>
                    </a:ext>
                  </a:extLst>
                </a:gridCol>
                <a:gridCol w="554138">
                  <a:extLst>
                    <a:ext uri="{9D8B030D-6E8A-4147-A177-3AD203B41FA5}">
                      <a16:colId xmlns:a16="http://schemas.microsoft.com/office/drawing/2014/main" val="2648870064"/>
                    </a:ext>
                  </a:extLst>
                </a:gridCol>
                <a:gridCol w="520288">
                  <a:extLst>
                    <a:ext uri="{9D8B030D-6E8A-4147-A177-3AD203B41FA5}">
                      <a16:colId xmlns:a16="http://schemas.microsoft.com/office/drawing/2014/main" val="766381145"/>
                    </a:ext>
                  </a:extLst>
                </a:gridCol>
                <a:gridCol w="579830">
                  <a:extLst>
                    <a:ext uri="{9D8B030D-6E8A-4147-A177-3AD203B41FA5}">
                      <a16:colId xmlns:a16="http://schemas.microsoft.com/office/drawing/2014/main" val="2852689119"/>
                    </a:ext>
                  </a:extLst>
                </a:gridCol>
                <a:gridCol w="550062">
                  <a:extLst>
                    <a:ext uri="{9D8B030D-6E8A-4147-A177-3AD203B41FA5}">
                      <a16:colId xmlns:a16="http://schemas.microsoft.com/office/drawing/2014/main" val="2313360952"/>
                    </a:ext>
                  </a:extLst>
                </a:gridCol>
                <a:gridCol w="550062">
                  <a:extLst>
                    <a:ext uri="{9D8B030D-6E8A-4147-A177-3AD203B41FA5}">
                      <a16:colId xmlns:a16="http://schemas.microsoft.com/office/drawing/2014/main" val="1635663319"/>
                    </a:ext>
                  </a:extLst>
                </a:gridCol>
              </a:tblGrid>
              <a:tr h="337368">
                <a:tc>
                  <a:txBody>
                    <a:bodyPr/>
                    <a:lstStyle/>
                    <a:p>
                      <a:pPr algn="ctr"/>
                      <a:endParaRPr lang="en-US" sz="700" b="1">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700" b="1" dirty="0">
                          <a:solidFill>
                            <a:schemeClr val="tx1"/>
                          </a:solidFill>
                        </a:rPr>
                        <a:t>Light</a:t>
                      </a:r>
                    </a:p>
                    <a:p>
                      <a:pPr algn="ctr"/>
                      <a:r>
                        <a:rPr lang="en-US" sz="700" b="1" dirty="0">
                          <a:solidFill>
                            <a:schemeClr val="tx1"/>
                          </a:solidFill>
                        </a:rPr>
                        <a:t>Piloted</a:t>
                      </a:r>
                    </a:p>
                    <a:p>
                      <a:pPr algn="ctr"/>
                      <a:r>
                        <a:rPr lang="en-US" sz="700" b="1" dirty="0">
                          <a:solidFill>
                            <a:schemeClr val="tx1"/>
                          </a:solidFill>
                        </a:rPr>
                        <a:t>Vehicle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700" b="1">
                          <a:solidFill>
                            <a:schemeClr val="tx1"/>
                          </a:solidFill>
                        </a:rPr>
                        <a:t>Light</a:t>
                      </a:r>
                    </a:p>
                    <a:p>
                      <a:pPr algn="ctr"/>
                      <a:r>
                        <a:rPr lang="en-US" sz="700" b="1">
                          <a:solidFill>
                            <a:schemeClr val="tx1"/>
                          </a:solidFill>
                        </a:rPr>
                        <a:t>Auto</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a:solidFill>
                            <a:schemeClr val="tx1"/>
                          </a:solidFill>
                        </a:rPr>
                        <a:t>Vehicle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700" b="1">
                          <a:solidFill>
                            <a:schemeClr val="tx1"/>
                          </a:solidFill>
                        </a:rPr>
                        <a:t>Medium</a:t>
                      </a:r>
                    </a:p>
                    <a:p>
                      <a:pPr algn="ctr"/>
                      <a:r>
                        <a:rPr lang="en-US" sz="700" b="1">
                          <a:solidFill>
                            <a:schemeClr val="tx1"/>
                          </a:solidFill>
                        </a:rPr>
                        <a:t>Piloted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a:solidFill>
                            <a:schemeClr val="tx1"/>
                          </a:solidFill>
                        </a:rPr>
                        <a:t>Vehicle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700" b="1">
                          <a:solidFill>
                            <a:schemeClr val="tx1"/>
                          </a:solidFill>
                        </a:rPr>
                        <a:t>Medium</a:t>
                      </a:r>
                    </a:p>
                    <a:p>
                      <a:pPr algn="ctr"/>
                      <a:r>
                        <a:rPr lang="en-US" sz="700" b="1">
                          <a:solidFill>
                            <a:schemeClr val="tx1"/>
                          </a:solidFill>
                        </a:rPr>
                        <a:t>Auto</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a:solidFill>
                            <a:schemeClr val="tx1"/>
                          </a:solidFill>
                        </a:rPr>
                        <a:t>Vehicle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700" b="1">
                          <a:solidFill>
                            <a:schemeClr val="tx1"/>
                          </a:solidFill>
                        </a:rPr>
                        <a:t>Heavy</a:t>
                      </a:r>
                    </a:p>
                    <a:p>
                      <a:pPr algn="ctr"/>
                      <a:r>
                        <a:rPr lang="en-US" sz="700" b="1">
                          <a:solidFill>
                            <a:schemeClr val="tx1"/>
                          </a:solidFill>
                        </a:rPr>
                        <a:t>Piloted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a:solidFill>
                            <a:schemeClr val="tx1"/>
                          </a:solidFill>
                        </a:rPr>
                        <a:t>Vehicle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700" b="1">
                          <a:solidFill>
                            <a:schemeClr val="tx1"/>
                          </a:solidFill>
                        </a:rPr>
                        <a:t>Heavy</a:t>
                      </a:r>
                    </a:p>
                    <a:p>
                      <a:pPr algn="ctr"/>
                      <a:r>
                        <a:rPr lang="en-US" sz="700" b="1">
                          <a:solidFill>
                            <a:schemeClr val="tx1"/>
                          </a:solidFill>
                        </a:rPr>
                        <a:t>Auto</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a:solidFill>
                            <a:schemeClr val="tx1"/>
                          </a:solidFill>
                        </a:rPr>
                        <a:t>Vehicle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4218060785"/>
                  </a:ext>
                </a:extLst>
              </a:tr>
              <a:tr h="249902">
                <a:tc>
                  <a:txBody>
                    <a:bodyPr/>
                    <a:lstStyle/>
                    <a:p>
                      <a:pPr algn="ctr"/>
                      <a:r>
                        <a:rPr lang="en-US" sz="700" b="1">
                          <a:solidFill>
                            <a:schemeClr val="tx1"/>
                          </a:solidFill>
                        </a:rPr>
                        <a:t>ITP </a:t>
                      </a:r>
                    </a:p>
                    <a:p>
                      <a:pPr algn="ctr"/>
                      <a:r>
                        <a:rPr lang="en-US" sz="700" b="1">
                          <a:solidFill>
                            <a:schemeClr val="tx1"/>
                          </a:solidFill>
                        </a:rPr>
                        <a:t>Config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06203627"/>
                  </a:ext>
                </a:extLst>
              </a:tr>
              <a:tr h="249902">
                <a:tc>
                  <a:txBody>
                    <a:bodyPr/>
                    <a:lstStyle/>
                    <a:p>
                      <a:pPr algn="ctr"/>
                      <a:r>
                        <a:rPr lang="en-US" sz="700" b="1">
                          <a:solidFill>
                            <a:schemeClr val="tx1"/>
                          </a:solidFill>
                        </a:rPr>
                        <a:t>OTP</a:t>
                      </a:r>
                    </a:p>
                    <a:p>
                      <a:pPr algn="ctr"/>
                      <a:r>
                        <a:rPr lang="en-US" sz="700" b="1">
                          <a:solidFill>
                            <a:schemeClr val="tx1"/>
                          </a:solidFill>
                        </a:rPr>
                        <a:t>Config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8519671"/>
                  </a:ext>
                </a:extLst>
              </a:tr>
              <a:tr h="337368">
                <a:tc>
                  <a:txBody>
                    <a:bodyPr/>
                    <a:lstStyle/>
                    <a:p>
                      <a:pPr algn="ctr"/>
                      <a:r>
                        <a:rPr lang="en-US" sz="700" b="1">
                          <a:solidFill>
                            <a:schemeClr val="tx1"/>
                          </a:solidFill>
                        </a:rPr>
                        <a:t>Target. Demand</a:t>
                      </a:r>
                    </a:p>
                    <a:p>
                      <a:pPr algn="ctr"/>
                      <a:r>
                        <a:rPr lang="en-US" sz="700" b="1">
                          <a:solidFill>
                            <a:schemeClr val="tx1"/>
                          </a:solidFill>
                        </a:rPr>
                        <a:t>Config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0204314"/>
                  </a:ext>
                </a:extLst>
              </a:tr>
              <a:tr h="337368">
                <a:tc>
                  <a:txBody>
                    <a:bodyPr/>
                    <a:lstStyle/>
                    <a:p>
                      <a:pPr algn="ctr"/>
                      <a:r>
                        <a:rPr lang="en-US" sz="700" b="1">
                          <a:solidFill>
                            <a:schemeClr val="tx1"/>
                          </a:solidFill>
                        </a:rPr>
                        <a:t>Close/Far Mix</a:t>
                      </a:r>
                    </a:p>
                    <a:p>
                      <a:pPr algn="ctr"/>
                      <a:r>
                        <a:rPr lang="en-US" sz="700" b="1">
                          <a:solidFill>
                            <a:schemeClr val="tx1"/>
                          </a:solidFill>
                        </a:rPr>
                        <a:t>Config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700" b="1">
                          <a:solidFill>
                            <a:schemeClr val="tx1"/>
                          </a:solidFill>
                        </a:rPr>
                        <a:t>X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700" b="1" dirty="0">
                          <a:solidFill>
                            <a:schemeClr val="tx1"/>
                          </a:solidFill>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46652359"/>
                  </a:ext>
                </a:extLst>
              </a:tr>
            </a:tbl>
          </a:graphicData>
        </a:graphic>
      </p:graphicFrame>
      <p:grpSp>
        <p:nvGrpSpPr>
          <p:cNvPr id="5" name="Group 4">
            <a:extLst>
              <a:ext uri="{FF2B5EF4-FFF2-40B4-BE49-F238E27FC236}">
                <a16:creationId xmlns:a16="http://schemas.microsoft.com/office/drawing/2014/main" id="{12A8FA66-62E2-4DD8-8B09-AC6BE2352745}"/>
              </a:ext>
            </a:extLst>
          </p:cNvPr>
          <p:cNvGrpSpPr/>
          <p:nvPr/>
        </p:nvGrpSpPr>
        <p:grpSpPr>
          <a:xfrm>
            <a:off x="5466091" y="1189355"/>
            <a:ext cx="3467417" cy="2779996"/>
            <a:chOff x="5491144" y="1496255"/>
            <a:chExt cx="3467417" cy="2779996"/>
          </a:xfrm>
        </p:grpSpPr>
        <p:pic>
          <p:nvPicPr>
            <p:cNvPr id="13" name="Picture 12">
              <a:extLst>
                <a:ext uri="{FF2B5EF4-FFF2-40B4-BE49-F238E27FC236}">
                  <a16:creationId xmlns:a16="http://schemas.microsoft.com/office/drawing/2014/main" id="{980FC22A-71B7-4375-998C-AA191C06D8F7}"/>
                </a:ext>
              </a:extLst>
            </p:cNvPr>
            <p:cNvPicPr>
              <a:picLocks noChangeAspect="1"/>
            </p:cNvPicPr>
            <p:nvPr/>
          </p:nvPicPr>
          <p:blipFill rotWithShape="1">
            <a:blip r:embed="rId3"/>
            <a:srcRect l="4088" t="15657" r="5035" b="5323"/>
            <a:stretch/>
          </p:blipFill>
          <p:spPr>
            <a:xfrm>
              <a:off x="5520016" y="1496255"/>
              <a:ext cx="3438545" cy="2779996"/>
            </a:xfrm>
            <a:prstGeom prst="rect">
              <a:avLst/>
            </a:prstGeom>
          </p:spPr>
        </p:pic>
        <p:sp>
          <p:nvSpPr>
            <p:cNvPr id="14" name="Rectangle: Rounded Corners 121">
              <a:extLst>
                <a:ext uri="{FF2B5EF4-FFF2-40B4-BE49-F238E27FC236}">
                  <a16:creationId xmlns:a16="http://schemas.microsoft.com/office/drawing/2014/main" id="{E428C171-36AB-451D-ABE4-FFBCCB31E6DA}"/>
                </a:ext>
              </a:extLst>
            </p:cNvPr>
            <p:cNvSpPr/>
            <p:nvPr/>
          </p:nvSpPr>
          <p:spPr>
            <a:xfrm rot="1652793">
              <a:off x="5491144" y="3785901"/>
              <a:ext cx="1229700" cy="155448"/>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dirty="0">
                  <a:solidFill>
                    <a:schemeClr val="tx1"/>
                  </a:solidFill>
                </a:rPr>
                <a:t>PCTS</a:t>
              </a:r>
            </a:p>
          </p:txBody>
        </p:sp>
        <p:sp>
          <p:nvSpPr>
            <p:cNvPr id="15" name="Rectangle: Rounded Corners 121">
              <a:extLst>
                <a:ext uri="{FF2B5EF4-FFF2-40B4-BE49-F238E27FC236}">
                  <a16:creationId xmlns:a16="http://schemas.microsoft.com/office/drawing/2014/main" id="{40D35CC3-5483-4509-9737-2450FBD2AEBC}"/>
                </a:ext>
              </a:extLst>
            </p:cNvPr>
            <p:cNvSpPr/>
            <p:nvPr/>
          </p:nvSpPr>
          <p:spPr>
            <a:xfrm rot="20636936">
              <a:off x="7650494" y="3920102"/>
              <a:ext cx="1288647" cy="155448"/>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$RPM</a:t>
              </a:r>
            </a:p>
          </p:txBody>
        </p:sp>
        <p:sp>
          <p:nvSpPr>
            <p:cNvPr id="16" name="Rectangle: Rounded Corners 121">
              <a:extLst>
                <a:ext uri="{FF2B5EF4-FFF2-40B4-BE49-F238E27FC236}">
                  <a16:creationId xmlns:a16="http://schemas.microsoft.com/office/drawing/2014/main" id="{96D97C32-CD7F-4D2E-A3A9-0FDBD406BC14}"/>
                </a:ext>
              </a:extLst>
            </p:cNvPr>
            <p:cNvSpPr/>
            <p:nvPr/>
          </p:nvSpPr>
          <p:spPr>
            <a:xfrm rot="16200000">
              <a:off x="4748147" y="2503132"/>
              <a:ext cx="1743188" cy="155448"/>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Population Impacted</a:t>
              </a:r>
            </a:p>
          </p:txBody>
        </p:sp>
      </p:grpSp>
      <p:grpSp>
        <p:nvGrpSpPr>
          <p:cNvPr id="17" name="Group 16">
            <a:extLst>
              <a:ext uri="{FF2B5EF4-FFF2-40B4-BE49-F238E27FC236}">
                <a16:creationId xmlns:a16="http://schemas.microsoft.com/office/drawing/2014/main" id="{516A82C5-C431-4A3A-8EC7-3BED06C7BF72}"/>
              </a:ext>
            </a:extLst>
          </p:cNvPr>
          <p:cNvGrpSpPr/>
          <p:nvPr/>
        </p:nvGrpSpPr>
        <p:grpSpPr>
          <a:xfrm>
            <a:off x="2763130" y="3163122"/>
            <a:ext cx="1334325" cy="831623"/>
            <a:chOff x="2624519" y="2291142"/>
            <a:chExt cx="1467139" cy="914400"/>
          </a:xfrm>
        </p:grpSpPr>
        <p:grpSp>
          <p:nvGrpSpPr>
            <p:cNvPr id="18" name="Group 17">
              <a:extLst>
                <a:ext uri="{FF2B5EF4-FFF2-40B4-BE49-F238E27FC236}">
                  <a16:creationId xmlns:a16="http://schemas.microsoft.com/office/drawing/2014/main" id="{2717D365-80AB-40BD-9110-AF8E5D549CC0}"/>
                </a:ext>
              </a:extLst>
            </p:cNvPr>
            <p:cNvGrpSpPr/>
            <p:nvPr/>
          </p:nvGrpSpPr>
          <p:grpSpPr>
            <a:xfrm>
              <a:off x="2826460" y="2444768"/>
              <a:ext cx="1063256" cy="607149"/>
              <a:chOff x="4442061" y="1658423"/>
              <a:chExt cx="1063256" cy="607149"/>
            </a:xfrm>
          </p:grpSpPr>
          <p:grpSp>
            <p:nvGrpSpPr>
              <p:cNvPr id="20" name="Group 19">
                <a:extLst>
                  <a:ext uri="{FF2B5EF4-FFF2-40B4-BE49-F238E27FC236}">
                    <a16:creationId xmlns:a16="http://schemas.microsoft.com/office/drawing/2014/main" id="{DDAE5231-9FF7-48B2-A0B9-C89B906CBC17}"/>
                  </a:ext>
                </a:extLst>
              </p:cNvPr>
              <p:cNvGrpSpPr/>
              <p:nvPr/>
            </p:nvGrpSpPr>
            <p:grpSpPr>
              <a:xfrm>
                <a:off x="4442061" y="1658423"/>
                <a:ext cx="1063256" cy="607149"/>
                <a:chOff x="5563970" y="3330269"/>
                <a:chExt cx="1063256" cy="607149"/>
              </a:xfrm>
            </p:grpSpPr>
            <p:sp>
              <p:nvSpPr>
                <p:cNvPr id="29" name="Rectangle 28">
                  <a:extLst>
                    <a:ext uri="{FF2B5EF4-FFF2-40B4-BE49-F238E27FC236}">
                      <a16:creationId xmlns:a16="http://schemas.microsoft.com/office/drawing/2014/main" id="{0E844A89-1C70-49AF-AA41-E5C772CA4750}"/>
                    </a:ext>
                  </a:extLst>
                </p:cNvPr>
                <p:cNvSpPr/>
                <p:nvPr/>
              </p:nvSpPr>
              <p:spPr>
                <a:xfrm>
                  <a:off x="5563970" y="3333812"/>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6E08E0-066F-43F8-9054-F3D09F808562}"/>
                    </a:ext>
                  </a:extLst>
                </p:cNvPr>
                <p:cNvSpPr/>
                <p:nvPr/>
              </p:nvSpPr>
              <p:spPr>
                <a:xfrm>
                  <a:off x="6004158" y="3330270"/>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899485-AA34-45B7-B502-94EA700FEC1E}"/>
                    </a:ext>
                  </a:extLst>
                </p:cNvPr>
                <p:cNvSpPr/>
                <p:nvPr/>
              </p:nvSpPr>
              <p:spPr>
                <a:xfrm>
                  <a:off x="6444346" y="3330269"/>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1B8ABD-293D-42C2-A1DA-C191460CD2D5}"/>
                    </a:ext>
                  </a:extLst>
                </p:cNvPr>
                <p:cNvSpPr/>
                <p:nvPr/>
              </p:nvSpPr>
              <p:spPr>
                <a:xfrm>
                  <a:off x="5563970" y="3758437"/>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C408D77-E914-429C-92B9-E499F1E3A5A4}"/>
                    </a:ext>
                  </a:extLst>
                </p:cNvPr>
                <p:cNvSpPr/>
                <p:nvPr/>
              </p:nvSpPr>
              <p:spPr>
                <a:xfrm>
                  <a:off x="6004158" y="3754895"/>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8326E7-4AFA-4202-8794-672E65BBD50B}"/>
                    </a:ext>
                  </a:extLst>
                </p:cNvPr>
                <p:cNvSpPr/>
                <p:nvPr/>
              </p:nvSpPr>
              <p:spPr>
                <a:xfrm>
                  <a:off x="6444346" y="3754894"/>
                  <a:ext cx="182880" cy="178981"/>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Arrow Connector 20">
                <a:extLst>
                  <a:ext uri="{FF2B5EF4-FFF2-40B4-BE49-F238E27FC236}">
                    <a16:creationId xmlns:a16="http://schemas.microsoft.com/office/drawing/2014/main" id="{90F0E9A5-A696-4BC0-BFFB-E08BB6EC9CCC}"/>
                  </a:ext>
                </a:extLst>
              </p:cNvPr>
              <p:cNvCxnSpPr>
                <a:cxnSpLocks/>
                <a:stCxn id="29" idx="3"/>
                <a:endCxn id="30" idx="1"/>
              </p:cNvCxnSpPr>
              <p:nvPr/>
            </p:nvCxnSpPr>
            <p:spPr>
              <a:xfrm flipV="1">
                <a:off x="4624941" y="1747915"/>
                <a:ext cx="257308" cy="354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64C7DF-0E3C-46D4-888B-823943C7DEF2}"/>
                  </a:ext>
                </a:extLst>
              </p:cNvPr>
              <p:cNvCxnSpPr>
                <a:cxnSpLocks/>
                <a:stCxn id="30" idx="3"/>
                <a:endCxn id="31" idx="1"/>
              </p:cNvCxnSpPr>
              <p:nvPr/>
            </p:nvCxnSpPr>
            <p:spPr>
              <a:xfrm flipV="1">
                <a:off x="5065129" y="1747914"/>
                <a:ext cx="257308"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9DFAE71-45F3-4086-BACE-4E85AE31A791}"/>
                  </a:ext>
                </a:extLst>
              </p:cNvPr>
              <p:cNvCxnSpPr>
                <a:stCxn id="32" idx="3"/>
                <a:endCxn id="33" idx="1"/>
              </p:cNvCxnSpPr>
              <p:nvPr/>
            </p:nvCxnSpPr>
            <p:spPr>
              <a:xfrm flipV="1">
                <a:off x="4624941" y="2172540"/>
                <a:ext cx="257308" cy="354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D3FD17-4F1E-42DC-9D09-F778E423654E}"/>
                  </a:ext>
                </a:extLst>
              </p:cNvPr>
              <p:cNvCxnSpPr>
                <a:cxnSpLocks/>
                <a:stCxn id="33" idx="3"/>
                <a:endCxn id="38" idx="1"/>
              </p:cNvCxnSpPr>
              <p:nvPr/>
            </p:nvCxnSpPr>
            <p:spPr>
              <a:xfrm flipV="1">
                <a:off x="5065129" y="2172539"/>
                <a:ext cx="257308"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9F6CA41-81FE-458F-82EC-3EFD6AE65D7B}"/>
                  </a:ext>
                </a:extLst>
              </p:cNvPr>
              <p:cNvCxnSpPr>
                <a:stCxn id="29" idx="2"/>
                <a:endCxn id="32" idx="0"/>
              </p:cNvCxnSpPr>
              <p:nvPr/>
            </p:nvCxnSpPr>
            <p:spPr>
              <a:xfrm>
                <a:off x="4533501" y="1840947"/>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BBFB764-2FD1-4F5A-B22A-C56F4A627229}"/>
                  </a:ext>
                </a:extLst>
              </p:cNvPr>
              <p:cNvCxnSpPr>
                <a:cxnSpLocks/>
                <a:stCxn id="30" idx="2"/>
                <a:endCxn id="33" idx="0"/>
              </p:cNvCxnSpPr>
              <p:nvPr/>
            </p:nvCxnSpPr>
            <p:spPr>
              <a:xfrm>
                <a:off x="4973689" y="1837405"/>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676378B-CA64-4380-A3C9-9A4B9E188543}"/>
                  </a:ext>
                </a:extLst>
              </p:cNvPr>
              <p:cNvCxnSpPr>
                <a:cxnSpLocks/>
                <a:stCxn id="31" idx="2"/>
                <a:endCxn id="38" idx="0"/>
              </p:cNvCxnSpPr>
              <p:nvPr/>
            </p:nvCxnSpPr>
            <p:spPr>
              <a:xfrm>
                <a:off x="5413877" y="1837404"/>
                <a:ext cx="0" cy="24564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Rounded Rectangle 2">
              <a:extLst>
                <a:ext uri="{FF2B5EF4-FFF2-40B4-BE49-F238E27FC236}">
                  <a16:creationId xmlns:a16="http://schemas.microsoft.com/office/drawing/2014/main" id="{76AF59BA-9715-4C78-B6E9-72D318D9BF9A}"/>
                </a:ext>
              </a:extLst>
            </p:cNvPr>
            <p:cNvSpPr/>
            <p:nvPr/>
          </p:nvSpPr>
          <p:spPr>
            <a:xfrm>
              <a:off x="2624519" y="2291142"/>
              <a:ext cx="1467139" cy="914400"/>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Arrow Connector 6">
            <a:extLst>
              <a:ext uri="{FF2B5EF4-FFF2-40B4-BE49-F238E27FC236}">
                <a16:creationId xmlns:a16="http://schemas.microsoft.com/office/drawing/2014/main" id="{B04943E8-A0C5-42FF-8538-CA9D145867AD}"/>
              </a:ext>
            </a:extLst>
          </p:cNvPr>
          <p:cNvCxnSpPr>
            <a:cxnSpLocks/>
          </p:cNvCxnSpPr>
          <p:nvPr/>
        </p:nvCxnSpPr>
        <p:spPr>
          <a:xfrm>
            <a:off x="1743687" y="3072363"/>
            <a:ext cx="1019443" cy="158230"/>
          </a:xfrm>
          <a:prstGeom prst="straightConnector1">
            <a:avLst/>
          </a:prstGeom>
          <a:ln w="25400">
            <a:solidFill>
              <a:schemeClr val="accent4"/>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270427-C811-4B9A-B66D-5545F07ECFB4}"/>
              </a:ext>
            </a:extLst>
          </p:cNvPr>
          <p:cNvCxnSpPr>
            <a:cxnSpLocks/>
          </p:cNvCxnSpPr>
          <p:nvPr/>
        </p:nvCxnSpPr>
        <p:spPr>
          <a:xfrm flipH="1">
            <a:off x="4118648" y="3072363"/>
            <a:ext cx="1005759" cy="158230"/>
          </a:xfrm>
          <a:prstGeom prst="straightConnector1">
            <a:avLst/>
          </a:prstGeom>
          <a:ln w="25400">
            <a:solidFill>
              <a:schemeClr val="accent4"/>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4" name="Arrow: Right 43">
            <a:extLst>
              <a:ext uri="{FF2B5EF4-FFF2-40B4-BE49-F238E27FC236}">
                <a16:creationId xmlns:a16="http://schemas.microsoft.com/office/drawing/2014/main" id="{99C4AA03-525D-4250-919D-3D85CA0FB25B}"/>
              </a:ext>
            </a:extLst>
          </p:cNvPr>
          <p:cNvSpPr/>
          <p:nvPr/>
        </p:nvSpPr>
        <p:spPr>
          <a:xfrm>
            <a:off x="4207752" y="3306470"/>
            <a:ext cx="1160209" cy="386186"/>
          </a:xfrm>
          <a:prstGeom prst="right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3DB6B09-C964-45C7-9288-A1A5F9130857}"/>
              </a:ext>
            </a:extLst>
          </p:cNvPr>
          <p:cNvSpPr txBox="1"/>
          <p:nvPr/>
        </p:nvSpPr>
        <p:spPr>
          <a:xfrm>
            <a:off x="4080150" y="3598315"/>
            <a:ext cx="1401085" cy="523220"/>
          </a:xfrm>
          <a:prstGeom prst="rect">
            <a:avLst/>
          </a:prstGeom>
          <a:noFill/>
        </p:spPr>
        <p:txBody>
          <a:bodyPr wrap="square" rtlCol="0">
            <a:spAutoFit/>
          </a:bodyPr>
          <a:lstStyle/>
          <a:p>
            <a:pPr algn="ctr"/>
            <a:r>
              <a:rPr lang="en-US" i="1">
                <a:solidFill>
                  <a:schemeClr val="bg1"/>
                </a:solidFill>
              </a:rPr>
              <a:t>24 Unique Configurations </a:t>
            </a:r>
          </a:p>
        </p:txBody>
      </p:sp>
      <p:sp>
        <p:nvSpPr>
          <p:cNvPr id="46" name="Rectangle: Rounded Corners 45">
            <a:extLst>
              <a:ext uri="{FF2B5EF4-FFF2-40B4-BE49-F238E27FC236}">
                <a16:creationId xmlns:a16="http://schemas.microsoft.com/office/drawing/2014/main" id="{D7634B5F-E40E-4542-A3FB-A669CFF14D8D}"/>
              </a:ext>
            </a:extLst>
          </p:cNvPr>
          <p:cNvSpPr/>
          <p:nvPr/>
        </p:nvSpPr>
        <p:spPr>
          <a:xfrm>
            <a:off x="1452403" y="4143376"/>
            <a:ext cx="7557125" cy="540008"/>
          </a:xfrm>
          <a:prstGeom prst="roundRect">
            <a:avLst/>
          </a:prstGeom>
          <a:solidFill>
            <a:schemeClr val="bg1"/>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Evaluation criteria for each UAM network calculated using environment</a:t>
            </a:r>
          </a:p>
        </p:txBody>
      </p:sp>
    </p:spTree>
    <p:extLst>
      <p:ext uri="{BB962C8B-B14F-4D97-AF65-F5344CB8AC3E}">
        <p14:creationId xmlns:p14="http://schemas.microsoft.com/office/powerpoint/2010/main" val="2378620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42</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Analyzing Network Alternatives</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4" name="Rectangle: Rounded Corners 33">
            <a:extLst>
              <a:ext uri="{FF2B5EF4-FFF2-40B4-BE49-F238E27FC236}">
                <a16:creationId xmlns:a16="http://schemas.microsoft.com/office/drawing/2014/main" id="{5F981339-4701-4500-A428-B08CA8F2B927}"/>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5" name="Rectangle: Rounded Corners 34">
            <a:extLst>
              <a:ext uri="{FF2B5EF4-FFF2-40B4-BE49-F238E27FC236}">
                <a16:creationId xmlns:a16="http://schemas.microsoft.com/office/drawing/2014/main" id="{D7ECB1DD-3349-4BF0-9E31-55792DFE6F45}"/>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6" name="Rectangle: Rounded Corners 35">
            <a:extLst>
              <a:ext uri="{FF2B5EF4-FFF2-40B4-BE49-F238E27FC236}">
                <a16:creationId xmlns:a16="http://schemas.microsoft.com/office/drawing/2014/main" id="{B7AD9FD4-DCF5-41A0-85D8-08D19E2FFAA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7" name="Rectangle: Rounded Corners 36">
            <a:extLst>
              <a:ext uri="{FF2B5EF4-FFF2-40B4-BE49-F238E27FC236}">
                <a16:creationId xmlns:a16="http://schemas.microsoft.com/office/drawing/2014/main" id="{DC9D4B65-3CC9-4D1E-AB2A-D894D2E2101F}"/>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9" name="Rectangle: Rounded Corners 38">
            <a:extLst>
              <a:ext uri="{FF2B5EF4-FFF2-40B4-BE49-F238E27FC236}">
                <a16:creationId xmlns:a16="http://schemas.microsoft.com/office/drawing/2014/main" id="{56B37BBA-A6C0-4590-B3B9-B37DCCCA11F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2" name="Rectangle: Rounded Corners 41">
            <a:extLst>
              <a:ext uri="{FF2B5EF4-FFF2-40B4-BE49-F238E27FC236}">
                <a16:creationId xmlns:a16="http://schemas.microsoft.com/office/drawing/2014/main" id="{0645EED5-CF19-4DB6-8722-F6E83E382EA7}"/>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grpSp>
        <p:nvGrpSpPr>
          <p:cNvPr id="32" name="Group 31">
            <a:extLst>
              <a:ext uri="{FF2B5EF4-FFF2-40B4-BE49-F238E27FC236}">
                <a16:creationId xmlns:a16="http://schemas.microsoft.com/office/drawing/2014/main" id="{EDAC0945-4578-47E7-9A25-FBAB12B97924}"/>
              </a:ext>
            </a:extLst>
          </p:cNvPr>
          <p:cNvGrpSpPr/>
          <p:nvPr/>
        </p:nvGrpSpPr>
        <p:grpSpPr>
          <a:xfrm>
            <a:off x="1753603" y="1100404"/>
            <a:ext cx="3382990" cy="3128537"/>
            <a:chOff x="1539286" y="925856"/>
            <a:chExt cx="3382990" cy="3128537"/>
          </a:xfrm>
        </p:grpSpPr>
        <p:grpSp>
          <p:nvGrpSpPr>
            <p:cNvPr id="9" name="Group 8">
              <a:extLst>
                <a:ext uri="{FF2B5EF4-FFF2-40B4-BE49-F238E27FC236}">
                  <a16:creationId xmlns:a16="http://schemas.microsoft.com/office/drawing/2014/main" id="{3A3526F6-C4DD-47CE-8E2D-1307AF02DA40}"/>
                </a:ext>
              </a:extLst>
            </p:cNvPr>
            <p:cNvGrpSpPr/>
            <p:nvPr/>
          </p:nvGrpSpPr>
          <p:grpSpPr>
            <a:xfrm>
              <a:off x="1539286" y="925856"/>
              <a:ext cx="3382990" cy="3128537"/>
              <a:chOff x="1539286" y="925856"/>
              <a:chExt cx="3382990" cy="3128537"/>
            </a:xfrm>
          </p:grpSpPr>
          <p:pic>
            <p:nvPicPr>
              <p:cNvPr id="61" name="Picture 60">
                <a:extLst>
                  <a:ext uri="{FF2B5EF4-FFF2-40B4-BE49-F238E27FC236}">
                    <a16:creationId xmlns:a16="http://schemas.microsoft.com/office/drawing/2014/main" id="{9675F37E-B3F6-4FCA-A011-F54327F5E08F}"/>
                  </a:ext>
                </a:extLst>
              </p:cNvPr>
              <p:cNvPicPr>
                <a:picLocks/>
              </p:cNvPicPr>
              <p:nvPr/>
            </p:nvPicPr>
            <p:blipFill rotWithShape="1">
              <a:blip r:embed="rId3"/>
              <a:srcRect l="9849" t="13322" r="6682" b="7102"/>
              <a:stretch/>
            </p:blipFill>
            <p:spPr>
              <a:xfrm>
                <a:off x="1740164" y="925856"/>
                <a:ext cx="3182112" cy="2935458"/>
              </a:xfrm>
              <a:prstGeom prst="rect">
                <a:avLst/>
              </a:prstGeom>
            </p:spPr>
          </p:pic>
          <p:sp>
            <p:nvSpPr>
              <p:cNvPr id="60" name="Rectangle: Rounded Corners 121">
                <a:extLst>
                  <a:ext uri="{FF2B5EF4-FFF2-40B4-BE49-F238E27FC236}">
                    <a16:creationId xmlns:a16="http://schemas.microsoft.com/office/drawing/2014/main" id="{DB468E40-6E52-42AF-952A-467DB48445E3}"/>
                  </a:ext>
                </a:extLst>
              </p:cNvPr>
              <p:cNvSpPr/>
              <p:nvPr/>
            </p:nvSpPr>
            <p:spPr>
              <a:xfrm rot="16200000">
                <a:off x="159975" y="2305285"/>
                <a:ext cx="2935224" cy="176601"/>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Population Cumulative Time Savings</a:t>
                </a:r>
              </a:p>
            </p:txBody>
          </p:sp>
          <p:sp>
            <p:nvSpPr>
              <p:cNvPr id="59" name="Rectangle: Rounded Corners 121">
                <a:extLst>
                  <a:ext uri="{FF2B5EF4-FFF2-40B4-BE49-F238E27FC236}">
                    <a16:creationId xmlns:a16="http://schemas.microsoft.com/office/drawing/2014/main" id="{3673B3D9-49B0-4C97-9BF9-E17754BE5DA1}"/>
                  </a:ext>
                </a:extLst>
              </p:cNvPr>
              <p:cNvSpPr/>
              <p:nvPr/>
            </p:nvSpPr>
            <p:spPr>
              <a:xfrm>
                <a:off x="1740164" y="3887995"/>
                <a:ext cx="3182112" cy="166398"/>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$/RPM</a:t>
                </a:r>
              </a:p>
            </p:txBody>
          </p:sp>
        </p:grpSp>
        <p:sp>
          <p:nvSpPr>
            <p:cNvPr id="78" name="Oval 77">
              <a:extLst>
                <a:ext uri="{FF2B5EF4-FFF2-40B4-BE49-F238E27FC236}">
                  <a16:creationId xmlns:a16="http://schemas.microsoft.com/office/drawing/2014/main" id="{A41A2766-F773-476C-8D99-A0828466C80B}"/>
                </a:ext>
              </a:extLst>
            </p:cNvPr>
            <p:cNvSpPr/>
            <p:nvPr/>
          </p:nvSpPr>
          <p:spPr>
            <a:xfrm>
              <a:off x="1889224" y="3342373"/>
              <a:ext cx="2013030" cy="48262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79" name="TextBox 78">
              <a:extLst>
                <a:ext uri="{FF2B5EF4-FFF2-40B4-BE49-F238E27FC236}">
                  <a16:creationId xmlns:a16="http://schemas.microsoft.com/office/drawing/2014/main" id="{4286ED94-77E1-4A51-A7A4-BC4D89BB4B54}"/>
                </a:ext>
              </a:extLst>
            </p:cNvPr>
            <p:cNvSpPr txBox="1"/>
            <p:nvPr/>
          </p:nvSpPr>
          <p:spPr>
            <a:xfrm>
              <a:off x="1788730" y="2694754"/>
              <a:ext cx="2925813" cy="369332"/>
            </a:xfrm>
            <a:prstGeom prst="rect">
              <a:avLst/>
            </a:prstGeom>
            <a:noFill/>
          </p:spPr>
          <p:txBody>
            <a:bodyPr wrap="square" rtlCol="0">
              <a:spAutoFit/>
            </a:bodyPr>
            <a:lstStyle/>
            <a:p>
              <a:pPr algn="ctr"/>
              <a:r>
                <a:rPr lang="en-US" sz="900"/>
                <a:t>“Inside The Perimeter (ITP)” and “Targeted Demand”</a:t>
              </a:r>
            </a:p>
            <a:p>
              <a:pPr algn="ctr"/>
              <a:r>
                <a:rPr lang="en-US" sz="900" i="1"/>
                <a:t>More demand, less time savings per flight</a:t>
              </a:r>
            </a:p>
          </p:txBody>
        </p:sp>
        <p:cxnSp>
          <p:nvCxnSpPr>
            <p:cNvPr id="80" name="Straight Arrow Connector 79">
              <a:extLst>
                <a:ext uri="{FF2B5EF4-FFF2-40B4-BE49-F238E27FC236}">
                  <a16:creationId xmlns:a16="http://schemas.microsoft.com/office/drawing/2014/main" id="{85A1098C-3417-4B8B-981B-220D275F9A5B}"/>
                </a:ext>
              </a:extLst>
            </p:cNvPr>
            <p:cNvCxnSpPr>
              <a:cxnSpLocks/>
            </p:cNvCxnSpPr>
            <p:nvPr/>
          </p:nvCxnSpPr>
          <p:spPr>
            <a:xfrm>
              <a:off x="2305900" y="3230593"/>
              <a:ext cx="1224748" cy="0"/>
            </a:xfrm>
            <a:prstGeom prst="straightConnector1">
              <a:avLst/>
            </a:prstGeom>
            <a:ln w="19050">
              <a:solidFill>
                <a:srgbClr val="FFC00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94DB18D-E18B-4045-9174-21492436CE3C}"/>
                </a:ext>
              </a:extLst>
            </p:cNvPr>
            <p:cNvSpPr txBox="1"/>
            <p:nvPr/>
          </p:nvSpPr>
          <p:spPr>
            <a:xfrm>
              <a:off x="2183945" y="2953248"/>
              <a:ext cx="1591146" cy="246221"/>
            </a:xfrm>
            <a:prstGeom prst="rect">
              <a:avLst/>
            </a:prstGeom>
            <a:noFill/>
          </p:spPr>
          <p:txBody>
            <a:bodyPr wrap="square" rtlCol="0">
              <a:spAutoFit/>
            </a:bodyPr>
            <a:lstStyle/>
            <a:p>
              <a:pPr algn="ctr"/>
              <a:r>
                <a:rPr lang="en-US" sz="1000" b="1" i="1">
                  <a:solidFill>
                    <a:schemeClr val="tx1"/>
                  </a:solidFill>
                </a:rPr>
                <a:t>Increasing vehicle size</a:t>
              </a:r>
            </a:p>
          </p:txBody>
        </p:sp>
        <p:sp>
          <p:nvSpPr>
            <p:cNvPr id="82" name="Oval 81">
              <a:extLst>
                <a:ext uri="{FF2B5EF4-FFF2-40B4-BE49-F238E27FC236}">
                  <a16:creationId xmlns:a16="http://schemas.microsoft.com/office/drawing/2014/main" id="{E1B1AFF1-D76D-444C-9D61-0CE04A4035E3}"/>
                </a:ext>
              </a:extLst>
            </p:cNvPr>
            <p:cNvSpPr/>
            <p:nvPr/>
          </p:nvSpPr>
          <p:spPr>
            <a:xfrm>
              <a:off x="3530648" y="988302"/>
              <a:ext cx="1281648" cy="93936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84" name="Straight Arrow Connector 83">
              <a:extLst>
                <a:ext uri="{FF2B5EF4-FFF2-40B4-BE49-F238E27FC236}">
                  <a16:creationId xmlns:a16="http://schemas.microsoft.com/office/drawing/2014/main" id="{B04B4F19-AA81-407C-AED5-E01A9B4DE4AD}"/>
                </a:ext>
              </a:extLst>
            </p:cNvPr>
            <p:cNvCxnSpPr>
              <a:cxnSpLocks/>
            </p:cNvCxnSpPr>
            <p:nvPr/>
          </p:nvCxnSpPr>
          <p:spPr>
            <a:xfrm>
              <a:off x="3331220" y="2024372"/>
              <a:ext cx="1383323" cy="0"/>
            </a:xfrm>
            <a:prstGeom prst="straightConnector1">
              <a:avLst/>
            </a:prstGeom>
            <a:ln w="19050">
              <a:solidFill>
                <a:srgbClr val="FFC000"/>
              </a:solidFill>
              <a:headEnd type="triangle" w="lg" len="lg"/>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43E931BA-986E-46A5-8068-4673060A4219}"/>
                </a:ext>
              </a:extLst>
            </p:cNvPr>
            <p:cNvGrpSpPr/>
            <p:nvPr/>
          </p:nvGrpSpPr>
          <p:grpSpPr>
            <a:xfrm>
              <a:off x="1941856" y="2037050"/>
              <a:ext cx="2925813" cy="534853"/>
              <a:chOff x="1798179" y="2114158"/>
              <a:chExt cx="2925813" cy="575847"/>
            </a:xfrm>
          </p:grpSpPr>
          <p:sp>
            <p:nvSpPr>
              <p:cNvPr id="83" name="TextBox 82">
                <a:extLst>
                  <a:ext uri="{FF2B5EF4-FFF2-40B4-BE49-F238E27FC236}">
                    <a16:creationId xmlns:a16="http://schemas.microsoft.com/office/drawing/2014/main" id="{D47C4094-67DF-447B-8502-5660F6EFB803}"/>
                  </a:ext>
                </a:extLst>
              </p:cNvPr>
              <p:cNvSpPr txBox="1"/>
              <p:nvPr/>
            </p:nvSpPr>
            <p:spPr>
              <a:xfrm>
                <a:off x="1798179" y="2292366"/>
                <a:ext cx="2925813" cy="397639"/>
              </a:xfrm>
              <a:prstGeom prst="rect">
                <a:avLst/>
              </a:prstGeom>
              <a:noFill/>
            </p:spPr>
            <p:txBody>
              <a:bodyPr wrap="square" rtlCol="0">
                <a:spAutoFit/>
              </a:bodyPr>
              <a:lstStyle/>
              <a:p>
                <a:pPr algn="ctr"/>
                <a:r>
                  <a:rPr lang="en-US" sz="900"/>
                  <a:t>“Outside The Perimeter (OTP)” and “Close/Far Mix”</a:t>
                </a:r>
              </a:p>
              <a:p>
                <a:pPr algn="ctr"/>
                <a:r>
                  <a:rPr lang="en-US" sz="900" i="1"/>
                  <a:t>Less demand, significant time savings per flight</a:t>
                </a:r>
              </a:p>
            </p:txBody>
          </p:sp>
          <p:sp>
            <p:nvSpPr>
              <p:cNvPr id="85" name="TextBox 84">
                <a:extLst>
                  <a:ext uri="{FF2B5EF4-FFF2-40B4-BE49-F238E27FC236}">
                    <a16:creationId xmlns:a16="http://schemas.microsoft.com/office/drawing/2014/main" id="{9823D01B-371F-4219-99AA-CC5B2EA310DC}"/>
                  </a:ext>
                </a:extLst>
              </p:cNvPr>
              <p:cNvSpPr txBox="1"/>
              <p:nvPr/>
            </p:nvSpPr>
            <p:spPr>
              <a:xfrm>
                <a:off x="3132844" y="2114158"/>
                <a:ext cx="1591147" cy="265093"/>
              </a:xfrm>
              <a:prstGeom prst="rect">
                <a:avLst/>
              </a:prstGeom>
              <a:noFill/>
            </p:spPr>
            <p:txBody>
              <a:bodyPr wrap="square" rtlCol="0">
                <a:spAutoFit/>
              </a:bodyPr>
              <a:lstStyle/>
              <a:p>
                <a:pPr algn="ctr"/>
                <a:r>
                  <a:rPr lang="en-US" sz="1000" b="1" i="1"/>
                  <a:t>Increasing vehicle size</a:t>
                </a:r>
              </a:p>
            </p:txBody>
          </p:sp>
        </p:grpSp>
      </p:grpSp>
      <p:grpSp>
        <p:nvGrpSpPr>
          <p:cNvPr id="88" name="Group 87">
            <a:extLst>
              <a:ext uri="{FF2B5EF4-FFF2-40B4-BE49-F238E27FC236}">
                <a16:creationId xmlns:a16="http://schemas.microsoft.com/office/drawing/2014/main" id="{F78B6F45-4640-4A4E-B436-D25B8EFC4F26}"/>
              </a:ext>
            </a:extLst>
          </p:cNvPr>
          <p:cNvGrpSpPr/>
          <p:nvPr/>
        </p:nvGrpSpPr>
        <p:grpSpPr>
          <a:xfrm>
            <a:off x="5427536" y="1100405"/>
            <a:ext cx="3371082" cy="3128420"/>
            <a:chOff x="5330825" y="925914"/>
            <a:chExt cx="3371082" cy="3128420"/>
          </a:xfrm>
        </p:grpSpPr>
        <p:grpSp>
          <p:nvGrpSpPr>
            <p:cNvPr id="19" name="Group 18">
              <a:extLst>
                <a:ext uri="{FF2B5EF4-FFF2-40B4-BE49-F238E27FC236}">
                  <a16:creationId xmlns:a16="http://schemas.microsoft.com/office/drawing/2014/main" id="{956CA282-0699-451F-81C9-2F58888B71AC}"/>
                </a:ext>
              </a:extLst>
            </p:cNvPr>
            <p:cNvGrpSpPr/>
            <p:nvPr/>
          </p:nvGrpSpPr>
          <p:grpSpPr>
            <a:xfrm>
              <a:off x="5330825" y="925914"/>
              <a:ext cx="3371082" cy="3128420"/>
              <a:chOff x="5330825" y="925973"/>
              <a:chExt cx="3371082" cy="3128420"/>
            </a:xfrm>
          </p:grpSpPr>
          <p:grpSp>
            <p:nvGrpSpPr>
              <p:cNvPr id="12" name="Group 11">
                <a:extLst>
                  <a:ext uri="{FF2B5EF4-FFF2-40B4-BE49-F238E27FC236}">
                    <a16:creationId xmlns:a16="http://schemas.microsoft.com/office/drawing/2014/main" id="{99AA15E2-2CFB-4580-8742-0AECB2C28F29}"/>
                  </a:ext>
                </a:extLst>
              </p:cNvPr>
              <p:cNvGrpSpPr/>
              <p:nvPr/>
            </p:nvGrpSpPr>
            <p:grpSpPr>
              <a:xfrm>
                <a:off x="5330825" y="925973"/>
                <a:ext cx="3371082" cy="2935224"/>
                <a:chOff x="5330825" y="925973"/>
                <a:chExt cx="3371082" cy="2935224"/>
              </a:xfrm>
            </p:grpSpPr>
            <p:pic>
              <p:nvPicPr>
                <p:cNvPr id="62" name="Picture 61">
                  <a:extLst>
                    <a:ext uri="{FF2B5EF4-FFF2-40B4-BE49-F238E27FC236}">
                      <a16:creationId xmlns:a16="http://schemas.microsoft.com/office/drawing/2014/main" id="{8772E664-110B-4058-9A37-BE7EE643A355}"/>
                    </a:ext>
                  </a:extLst>
                </p:cNvPr>
                <p:cNvPicPr>
                  <a:picLocks noChangeAspect="1"/>
                </p:cNvPicPr>
                <p:nvPr/>
              </p:nvPicPr>
              <p:blipFill rotWithShape="1">
                <a:blip r:embed="rId4"/>
                <a:srcRect l="8391" t="10868" r="7083" b="5284"/>
                <a:stretch/>
              </p:blipFill>
              <p:spPr>
                <a:xfrm>
                  <a:off x="5519564" y="925973"/>
                  <a:ext cx="3182343" cy="2935224"/>
                </a:xfrm>
                <a:prstGeom prst="rect">
                  <a:avLst/>
                </a:prstGeom>
              </p:spPr>
            </p:pic>
            <p:sp>
              <p:nvSpPr>
                <p:cNvPr id="65" name="Rectangle: Rounded Corners 121">
                  <a:extLst>
                    <a:ext uri="{FF2B5EF4-FFF2-40B4-BE49-F238E27FC236}">
                      <a16:creationId xmlns:a16="http://schemas.microsoft.com/office/drawing/2014/main" id="{6D82C244-9FAF-4B12-893A-087A41834922}"/>
                    </a:ext>
                  </a:extLst>
                </p:cNvPr>
                <p:cNvSpPr/>
                <p:nvPr/>
              </p:nvSpPr>
              <p:spPr>
                <a:xfrm rot="16200000">
                  <a:off x="3951514" y="2305284"/>
                  <a:ext cx="2935224" cy="176601"/>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Population Impacted</a:t>
                  </a:r>
                </a:p>
              </p:txBody>
            </p:sp>
          </p:grpSp>
          <p:sp>
            <p:nvSpPr>
              <p:cNvPr id="66" name="Rectangle: Rounded Corners 121">
                <a:extLst>
                  <a:ext uri="{FF2B5EF4-FFF2-40B4-BE49-F238E27FC236}">
                    <a16:creationId xmlns:a16="http://schemas.microsoft.com/office/drawing/2014/main" id="{BEA648C2-CAA5-4ACF-B7B6-C175CB5CF94F}"/>
                  </a:ext>
                </a:extLst>
              </p:cNvPr>
              <p:cNvSpPr/>
              <p:nvPr/>
            </p:nvSpPr>
            <p:spPr>
              <a:xfrm>
                <a:off x="5519679" y="3887995"/>
                <a:ext cx="3182112" cy="166398"/>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$/RPM</a:t>
                </a:r>
              </a:p>
            </p:txBody>
          </p:sp>
        </p:grpSp>
        <p:sp>
          <p:nvSpPr>
            <p:cNvPr id="86" name="Oval 85">
              <a:extLst>
                <a:ext uri="{FF2B5EF4-FFF2-40B4-BE49-F238E27FC236}">
                  <a16:creationId xmlns:a16="http://schemas.microsoft.com/office/drawing/2014/main" id="{CB206F77-F3E2-47F9-9D79-50B55923B005}"/>
                </a:ext>
              </a:extLst>
            </p:cNvPr>
            <p:cNvSpPr/>
            <p:nvPr/>
          </p:nvSpPr>
          <p:spPr>
            <a:xfrm rot="18509240">
              <a:off x="7301662" y="1255310"/>
              <a:ext cx="924676" cy="72828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0DCB3FD1-91A7-4DE5-ADEF-38D7825A6A32}"/>
                </a:ext>
              </a:extLst>
            </p:cNvPr>
            <p:cNvSpPr txBox="1"/>
            <p:nvPr/>
          </p:nvSpPr>
          <p:spPr>
            <a:xfrm>
              <a:off x="5915976" y="2050098"/>
              <a:ext cx="2710036" cy="369332"/>
            </a:xfrm>
            <a:prstGeom prst="rect">
              <a:avLst/>
            </a:prstGeom>
            <a:noFill/>
          </p:spPr>
          <p:txBody>
            <a:bodyPr wrap="square" rtlCol="0">
              <a:spAutoFit/>
            </a:bodyPr>
            <a:lstStyle/>
            <a:p>
              <a:pPr algn="ctr"/>
              <a:r>
                <a:rPr lang="en-US" sz="900"/>
                <a:t>“OTP” and “Close/Far Mix”, Med/Heavy Vehicle</a:t>
              </a:r>
            </a:p>
            <a:p>
              <a:pPr algn="ctr"/>
              <a:r>
                <a:rPr lang="en-US" sz="900" i="1"/>
                <a:t>Farther routes, noisier vehicle </a:t>
              </a:r>
            </a:p>
          </p:txBody>
        </p:sp>
      </p:grpSp>
    </p:spTree>
    <p:extLst>
      <p:ext uri="{BB962C8B-B14F-4D97-AF65-F5344CB8AC3E}">
        <p14:creationId xmlns:p14="http://schemas.microsoft.com/office/powerpoint/2010/main" val="140218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43</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Analyzing Network Alternatives</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4" name="Rectangle: Rounded Corners 33">
            <a:extLst>
              <a:ext uri="{FF2B5EF4-FFF2-40B4-BE49-F238E27FC236}">
                <a16:creationId xmlns:a16="http://schemas.microsoft.com/office/drawing/2014/main" id="{5F981339-4701-4500-A428-B08CA8F2B927}"/>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5" name="Rectangle: Rounded Corners 34">
            <a:extLst>
              <a:ext uri="{FF2B5EF4-FFF2-40B4-BE49-F238E27FC236}">
                <a16:creationId xmlns:a16="http://schemas.microsoft.com/office/drawing/2014/main" id="{D7ECB1DD-3349-4BF0-9E31-55792DFE6F45}"/>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6" name="Rectangle: Rounded Corners 35">
            <a:extLst>
              <a:ext uri="{FF2B5EF4-FFF2-40B4-BE49-F238E27FC236}">
                <a16:creationId xmlns:a16="http://schemas.microsoft.com/office/drawing/2014/main" id="{B7AD9FD4-DCF5-41A0-85D8-08D19E2FFAA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7" name="Rectangle: Rounded Corners 36">
            <a:extLst>
              <a:ext uri="{FF2B5EF4-FFF2-40B4-BE49-F238E27FC236}">
                <a16:creationId xmlns:a16="http://schemas.microsoft.com/office/drawing/2014/main" id="{DC9D4B65-3CC9-4D1E-AB2A-D894D2E2101F}"/>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9" name="Rectangle: Rounded Corners 38">
            <a:extLst>
              <a:ext uri="{FF2B5EF4-FFF2-40B4-BE49-F238E27FC236}">
                <a16:creationId xmlns:a16="http://schemas.microsoft.com/office/drawing/2014/main" id="{56B37BBA-A6C0-4590-B3B9-B37DCCCA11F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2" name="Rectangle: Rounded Corners 41">
            <a:extLst>
              <a:ext uri="{FF2B5EF4-FFF2-40B4-BE49-F238E27FC236}">
                <a16:creationId xmlns:a16="http://schemas.microsoft.com/office/drawing/2014/main" id="{0645EED5-CF19-4DB6-8722-F6E83E382EA7}"/>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grpSp>
        <p:nvGrpSpPr>
          <p:cNvPr id="8" name="Group 7">
            <a:extLst>
              <a:ext uri="{FF2B5EF4-FFF2-40B4-BE49-F238E27FC236}">
                <a16:creationId xmlns:a16="http://schemas.microsoft.com/office/drawing/2014/main" id="{21193E6E-6744-42E1-A808-A778D1722009}"/>
              </a:ext>
            </a:extLst>
          </p:cNvPr>
          <p:cNvGrpSpPr/>
          <p:nvPr/>
        </p:nvGrpSpPr>
        <p:grpSpPr>
          <a:xfrm>
            <a:off x="1753603" y="1100404"/>
            <a:ext cx="3705579" cy="3111197"/>
            <a:chOff x="1753603" y="1100404"/>
            <a:chExt cx="3705579" cy="3111197"/>
          </a:xfrm>
        </p:grpSpPr>
        <p:grpSp>
          <p:nvGrpSpPr>
            <p:cNvPr id="2" name="Group 1">
              <a:extLst>
                <a:ext uri="{FF2B5EF4-FFF2-40B4-BE49-F238E27FC236}">
                  <a16:creationId xmlns:a16="http://schemas.microsoft.com/office/drawing/2014/main" id="{73C15135-5F13-4DF7-904B-AE60FD170833}"/>
                </a:ext>
              </a:extLst>
            </p:cNvPr>
            <p:cNvGrpSpPr/>
            <p:nvPr/>
          </p:nvGrpSpPr>
          <p:grpSpPr>
            <a:xfrm>
              <a:off x="1753603" y="1100404"/>
              <a:ext cx="3367532" cy="3111197"/>
              <a:chOff x="1856931" y="876785"/>
              <a:chExt cx="3367532" cy="3111197"/>
            </a:xfrm>
          </p:grpSpPr>
          <p:sp>
            <p:nvSpPr>
              <p:cNvPr id="50" name="Rectangle: Rounded Corners 121">
                <a:extLst>
                  <a:ext uri="{FF2B5EF4-FFF2-40B4-BE49-F238E27FC236}">
                    <a16:creationId xmlns:a16="http://schemas.microsoft.com/office/drawing/2014/main" id="{57D29B55-7505-4956-ACF9-8727DB3101A8}"/>
                  </a:ext>
                </a:extLst>
              </p:cNvPr>
              <p:cNvSpPr/>
              <p:nvPr/>
            </p:nvSpPr>
            <p:spPr>
              <a:xfrm rot="16200000">
                <a:off x="467043" y="2266673"/>
                <a:ext cx="2935224" cy="155448"/>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Population Impacted</a:t>
                </a:r>
              </a:p>
            </p:txBody>
          </p:sp>
          <p:sp>
            <p:nvSpPr>
              <p:cNvPr id="51" name="Rectangle: Rounded Corners 121">
                <a:extLst>
                  <a:ext uri="{FF2B5EF4-FFF2-40B4-BE49-F238E27FC236}">
                    <a16:creationId xmlns:a16="http://schemas.microsoft.com/office/drawing/2014/main" id="{ABDE1180-ED40-48D8-9C82-9515D65AAC1B}"/>
                  </a:ext>
                </a:extLst>
              </p:cNvPr>
              <p:cNvSpPr/>
              <p:nvPr/>
            </p:nvSpPr>
            <p:spPr>
              <a:xfrm>
                <a:off x="2042351" y="3832536"/>
                <a:ext cx="3182112" cy="155446"/>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Population Cumulative Time Savings</a:t>
                </a:r>
              </a:p>
            </p:txBody>
          </p:sp>
          <p:pic>
            <p:nvPicPr>
              <p:cNvPr id="59" name="Picture 58">
                <a:extLst>
                  <a:ext uri="{FF2B5EF4-FFF2-40B4-BE49-F238E27FC236}">
                    <a16:creationId xmlns:a16="http://schemas.microsoft.com/office/drawing/2014/main" id="{872BF0D8-C6F5-43D0-B29A-DDA8C60C692E}"/>
                  </a:ext>
                </a:extLst>
              </p:cNvPr>
              <p:cNvPicPr>
                <a:picLocks noChangeAspect="1"/>
              </p:cNvPicPr>
              <p:nvPr/>
            </p:nvPicPr>
            <p:blipFill rotWithShape="1">
              <a:blip r:embed="rId3"/>
              <a:srcRect l="8152" t="10765" r="6969" b="5181"/>
              <a:stretch/>
            </p:blipFill>
            <p:spPr>
              <a:xfrm>
                <a:off x="2036655" y="876785"/>
                <a:ext cx="3187808" cy="2935224"/>
              </a:xfrm>
              <a:prstGeom prst="rect">
                <a:avLst/>
              </a:prstGeom>
            </p:spPr>
          </p:pic>
        </p:grpSp>
        <p:sp>
          <p:nvSpPr>
            <p:cNvPr id="74" name="Oval 73">
              <a:extLst>
                <a:ext uri="{FF2B5EF4-FFF2-40B4-BE49-F238E27FC236}">
                  <a16:creationId xmlns:a16="http://schemas.microsoft.com/office/drawing/2014/main" id="{9C0DCF8E-4494-4A3F-9349-6C816581BB0E}"/>
                </a:ext>
              </a:extLst>
            </p:cNvPr>
            <p:cNvSpPr/>
            <p:nvPr/>
          </p:nvSpPr>
          <p:spPr>
            <a:xfrm>
              <a:off x="2108869" y="2577154"/>
              <a:ext cx="386084" cy="121771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Oval 74">
              <a:extLst>
                <a:ext uri="{FF2B5EF4-FFF2-40B4-BE49-F238E27FC236}">
                  <a16:creationId xmlns:a16="http://schemas.microsoft.com/office/drawing/2014/main" id="{C0EE4FF3-5500-4465-AD94-B8308FE1B86F}"/>
                </a:ext>
              </a:extLst>
            </p:cNvPr>
            <p:cNvSpPr/>
            <p:nvPr/>
          </p:nvSpPr>
          <p:spPr>
            <a:xfrm>
              <a:off x="4195350" y="1396314"/>
              <a:ext cx="777117" cy="78254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Oval 75">
              <a:extLst>
                <a:ext uri="{FF2B5EF4-FFF2-40B4-BE49-F238E27FC236}">
                  <a16:creationId xmlns:a16="http://schemas.microsoft.com/office/drawing/2014/main" id="{FE9E2241-B21D-4DB0-BB15-F585D8C3EE3D}"/>
                </a:ext>
              </a:extLst>
            </p:cNvPr>
            <p:cNvSpPr/>
            <p:nvPr/>
          </p:nvSpPr>
          <p:spPr>
            <a:xfrm>
              <a:off x="4232517" y="2834680"/>
              <a:ext cx="678964" cy="44568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TextBox 76">
              <a:extLst>
                <a:ext uri="{FF2B5EF4-FFF2-40B4-BE49-F238E27FC236}">
                  <a16:creationId xmlns:a16="http://schemas.microsoft.com/office/drawing/2014/main" id="{E0F38616-AA74-46B6-B1C4-9E1724402003}"/>
                </a:ext>
              </a:extLst>
            </p:cNvPr>
            <p:cNvSpPr txBox="1"/>
            <p:nvPr/>
          </p:nvSpPr>
          <p:spPr>
            <a:xfrm>
              <a:off x="3753089" y="3252094"/>
              <a:ext cx="1333232" cy="646331"/>
            </a:xfrm>
            <a:prstGeom prst="rect">
              <a:avLst/>
            </a:prstGeom>
            <a:noFill/>
          </p:spPr>
          <p:txBody>
            <a:bodyPr wrap="square" rtlCol="0">
              <a:spAutoFit/>
            </a:bodyPr>
            <a:lstStyle/>
            <a:p>
              <a:pPr algn="ctr"/>
              <a:r>
                <a:rPr lang="en-US" sz="900"/>
                <a:t>“OTP” and “Close/Far Mix”, Light Vehicle</a:t>
              </a:r>
            </a:p>
            <a:p>
              <a:pPr algn="ctr"/>
              <a:r>
                <a:rPr lang="en-US" sz="900" i="1"/>
                <a:t>Farther routes, less noisy vehicle </a:t>
              </a:r>
            </a:p>
          </p:txBody>
        </p:sp>
        <p:sp>
          <p:nvSpPr>
            <p:cNvPr id="78" name="TextBox 77">
              <a:extLst>
                <a:ext uri="{FF2B5EF4-FFF2-40B4-BE49-F238E27FC236}">
                  <a16:creationId xmlns:a16="http://schemas.microsoft.com/office/drawing/2014/main" id="{3C527CF3-774D-4F9D-B113-D7F738BFE0A6}"/>
                </a:ext>
              </a:extLst>
            </p:cNvPr>
            <p:cNvSpPr txBox="1"/>
            <p:nvPr/>
          </p:nvSpPr>
          <p:spPr>
            <a:xfrm>
              <a:off x="2542446" y="1324839"/>
              <a:ext cx="1700487" cy="507831"/>
            </a:xfrm>
            <a:prstGeom prst="rect">
              <a:avLst/>
            </a:prstGeom>
            <a:noFill/>
          </p:spPr>
          <p:txBody>
            <a:bodyPr wrap="square" rtlCol="0">
              <a:spAutoFit/>
            </a:bodyPr>
            <a:lstStyle/>
            <a:p>
              <a:pPr algn="ctr"/>
              <a:r>
                <a:rPr lang="en-US" sz="900"/>
                <a:t>“OTP” and “Close/Far Mix”, Med/Heavy Vehicle</a:t>
              </a:r>
            </a:p>
            <a:p>
              <a:pPr algn="ctr"/>
              <a:r>
                <a:rPr lang="en-US" sz="900" i="1"/>
                <a:t>Farther routes, noisier vehicle </a:t>
              </a:r>
            </a:p>
          </p:txBody>
        </p:sp>
        <p:sp>
          <p:nvSpPr>
            <p:cNvPr id="79" name="TextBox 78">
              <a:extLst>
                <a:ext uri="{FF2B5EF4-FFF2-40B4-BE49-F238E27FC236}">
                  <a16:creationId xmlns:a16="http://schemas.microsoft.com/office/drawing/2014/main" id="{31D63EB5-251F-40EE-8D3C-59B4440CF95A}"/>
                </a:ext>
              </a:extLst>
            </p:cNvPr>
            <p:cNvSpPr txBox="1"/>
            <p:nvPr/>
          </p:nvSpPr>
          <p:spPr>
            <a:xfrm>
              <a:off x="2054887" y="2128132"/>
              <a:ext cx="2056580" cy="369332"/>
            </a:xfrm>
            <a:prstGeom prst="rect">
              <a:avLst/>
            </a:prstGeom>
            <a:noFill/>
          </p:spPr>
          <p:txBody>
            <a:bodyPr wrap="square" rtlCol="0">
              <a:spAutoFit/>
            </a:bodyPr>
            <a:lstStyle/>
            <a:p>
              <a:pPr algn="ctr"/>
              <a:r>
                <a:rPr lang="en-US" sz="900"/>
                <a:t>“ITP” and “Targeted Demand”</a:t>
              </a:r>
            </a:p>
            <a:p>
              <a:pPr algn="ctr"/>
              <a:r>
                <a:rPr lang="en-US" sz="900" i="1"/>
                <a:t>Shorter routes, less area covered</a:t>
              </a:r>
            </a:p>
          </p:txBody>
        </p:sp>
        <p:cxnSp>
          <p:nvCxnSpPr>
            <p:cNvPr id="80" name="Straight Arrow Connector 79">
              <a:extLst>
                <a:ext uri="{FF2B5EF4-FFF2-40B4-BE49-F238E27FC236}">
                  <a16:creationId xmlns:a16="http://schemas.microsoft.com/office/drawing/2014/main" id="{E9BA2AF5-311E-4451-8608-8661762EE1AB}"/>
                </a:ext>
              </a:extLst>
            </p:cNvPr>
            <p:cNvCxnSpPr>
              <a:cxnSpLocks/>
            </p:cNvCxnSpPr>
            <p:nvPr/>
          </p:nvCxnSpPr>
          <p:spPr>
            <a:xfrm>
              <a:off x="5217763" y="1590600"/>
              <a:ext cx="0" cy="2130804"/>
            </a:xfrm>
            <a:prstGeom prst="straightConnector1">
              <a:avLst/>
            </a:prstGeom>
            <a:ln w="19050">
              <a:solidFill>
                <a:srgbClr val="FFC00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2E4FDC4-55D3-4920-B898-B3F088C694DA}"/>
                </a:ext>
              </a:extLst>
            </p:cNvPr>
            <p:cNvSpPr txBox="1"/>
            <p:nvPr/>
          </p:nvSpPr>
          <p:spPr>
            <a:xfrm rot="16200000">
              <a:off x="4555282" y="2532892"/>
              <a:ext cx="1561580" cy="246221"/>
            </a:xfrm>
            <a:prstGeom prst="rect">
              <a:avLst/>
            </a:prstGeom>
            <a:noFill/>
            <a:ln>
              <a:noFill/>
            </a:ln>
          </p:spPr>
          <p:txBody>
            <a:bodyPr wrap="square" rtlCol="0">
              <a:spAutoFit/>
            </a:bodyPr>
            <a:lstStyle/>
            <a:p>
              <a:pPr algn="ctr"/>
              <a:r>
                <a:rPr lang="en-US" sz="1000" b="1" i="1">
                  <a:solidFill>
                    <a:srgbClr val="FFC000"/>
                  </a:solidFill>
                </a:rPr>
                <a:t>Increasing vehicle size</a:t>
              </a:r>
            </a:p>
          </p:txBody>
        </p:sp>
        <p:cxnSp>
          <p:nvCxnSpPr>
            <p:cNvPr id="82" name="Straight Arrow Connector 81">
              <a:extLst>
                <a:ext uri="{FF2B5EF4-FFF2-40B4-BE49-F238E27FC236}">
                  <a16:creationId xmlns:a16="http://schemas.microsoft.com/office/drawing/2014/main" id="{67D04146-5119-47F1-826F-6272ABB5CBD7}"/>
                </a:ext>
              </a:extLst>
            </p:cNvPr>
            <p:cNvCxnSpPr>
              <a:cxnSpLocks/>
            </p:cNvCxnSpPr>
            <p:nvPr/>
          </p:nvCxnSpPr>
          <p:spPr>
            <a:xfrm>
              <a:off x="2555989" y="2675792"/>
              <a:ext cx="0" cy="1020434"/>
            </a:xfrm>
            <a:prstGeom prst="straightConnector1">
              <a:avLst/>
            </a:prstGeom>
            <a:ln w="19050">
              <a:solidFill>
                <a:srgbClr val="FFC00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99E5671-16B5-4DD0-A779-75FEF31A1072}"/>
                </a:ext>
              </a:extLst>
            </p:cNvPr>
            <p:cNvSpPr txBox="1"/>
            <p:nvPr/>
          </p:nvSpPr>
          <p:spPr>
            <a:xfrm rot="16200000">
              <a:off x="1943964" y="3062898"/>
              <a:ext cx="1561578" cy="246221"/>
            </a:xfrm>
            <a:prstGeom prst="rect">
              <a:avLst/>
            </a:prstGeom>
            <a:noFill/>
          </p:spPr>
          <p:txBody>
            <a:bodyPr wrap="square" rtlCol="0">
              <a:spAutoFit/>
            </a:bodyPr>
            <a:lstStyle/>
            <a:p>
              <a:pPr algn="ctr"/>
              <a:r>
                <a:rPr lang="en-US" sz="1000" b="1" i="1"/>
                <a:t>Increasing vehicle size</a:t>
              </a:r>
            </a:p>
          </p:txBody>
        </p:sp>
      </p:grpSp>
      <p:sp>
        <p:nvSpPr>
          <p:cNvPr id="84" name="Rounded Rectangle 2">
            <a:extLst>
              <a:ext uri="{FF2B5EF4-FFF2-40B4-BE49-F238E27FC236}">
                <a16:creationId xmlns:a16="http://schemas.microsoft.com/office/drawing/2014/main" id="{4DB3B667-7001-4D79-A328-DAFE260E5039}"/>
              </a:ext>
            </a:extLst>
          </p:cNvPr>
          <p:cNvSpPr/>
          <p:nvPr/>
        </p:nvSpPr>
        <p:spPr>
          <a:xfrm>
            <a:off x="5772767" y="1590600"/>
            <a:ext cx="2971800" cy="2817491"/>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rPr>
              <a:t>“Medium” Vehicle captures the same benefits of “Heavy” Vehicle at lower $/RPM</a:t>
            </a:r>
          </a:p>
          <a:p>
            <a:pPr marL="285750" indent="-285750">
              <a:buFont typeface="Arial" panose="020B0604020202020204" pitchFamily="34" charset="0"/>
              <a:buChar char="•"/>
            </a:pPr>
            <a:r>
              <a:rPr lang="en-US">
                <a:solidFill>
                  <a:schemeClr val="tx1"/>
                </a:solidFill>
              </a:rPr>
              <a:t>“Light” Vehicle in a high-demand, long range routes cannot sustain demand</a:t>
            </a:r>
          </a:p>
          <a:p>
            <a:pPr marL="285750" indent="-285750">
              <a:buFont typeface="Arial" panose="020B0604020202020204" pitchFamily="34" charset="0"/>
              <a:buChar char="•"/>
            </a:pPr>
            <a:r>
              <a:rPr lang="en-US">
                <a:solidFill>
                  <a:schemeClr val="tx1"/>
                </a:solidFill>
              </a:rPr>
              <a:t>Impact of autonomy is less obvious as vehicle capacity increases</a:t>
            </a:r>
          </a:p>
        </p:txBody>
      </p:sp>
      <p:sp>
        <p:nvSpPr>
          <p:cNvPr id="85" name="Rounded Rectangle 2">
            <a:extLst>
              <a:ext uri="{FF2B5EF4-FFF2-40B4-BE49-F238E27FC236}">
                <a16:creationId xmlns:a16="http://schemas.microsoft.com/office/drawing/2014/main" id="{9EDB5558-9E48-4BC1-981D-6CC4BBF56315}"/>
              </a:ext>
            </a:extLst>
          </p:cNvPr>
          <p:cNvSpPr/>
          <p:nvPr/>
        </p:nvSpPr>
        <p:spPr>
          <a:xfrm>
            <a:off x="5772342" y="1183583"/>
            <a:ext cx="2972650" cy="353242"/>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Key Takeaways</a:t>
            </a:r>
          </a:p>
        </p:txBody>
      </p:sp>
    </p:spTree>
    <p:extLst>
      <p:ext uri="{BB962C8B-B14F-4D97-AF65-F5344CB8AC3E}">
        <p14:creationId xmlns:p14="http://schemas.microsoft.com/office/powerpoint/2010/main" val="24027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44</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07613" y="106204"/>
            <a:ext cx="7083600" cy="994200"/>
          </a:xfrm>
        </p:spPr>
        <p:txBody>
          <a:bodyPr/>
          <a:lstStyle/>
          <a:p>
            <a:r>
              <a:rPr lang="en-US" sz="3200">
                <a:latin typeface="Arial" panose="020B0604020202020204" pitchFamily="34" charset="0"/>
                <a:cs typeface="Arial" panose="020B0604020202020204" pitchFamily="34" charset="0"/>
              </a:rPr>
              <a:t>Refined Selection</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4" name="Rectangle: Rounded Corners 33">
            <a:extLst>
              <a:ext uri="{FF2B5EF4-FFF2-40B4-BE49-F238E27FC236}">
                <a16:creationId xmlns:a16="http://schemas.microsoft.com/office/drawing/2014/main" id="{5F981339-4701-4500-A428-B08CA8F2B927}"/>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5" name="Rectangle: Rounded Corners 34">
            <a:extLst>
              <a:ext uri="{FF2B5EF4-FFF2-40B4-BE49-F238E27FC236}">
                <a16:creationId xmlns:a16="http://schemas.microsoft.com/office/drawing/2014/main" id="{D7ECB1DD-3349-4BF0-9E31-55792DFE6F45}"/>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6" name="Rectangle: Rounded Corners 35">
            <a:extLst>
              <a:ext uri="{FF2B5EF4-FFF2-40B4-BE49-F238E27FC236}">
                <a16:creationId xmlns:a16="http://schemas.microsoft.com/office/drawing/2014/main" id="{B7AD9FD4-DCF5-41A0-85D8-08D19E2FFAA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7" name="Rectangle: Rounded Corners 36">
            <a:extLst>
              <a:ext uri="{FF2B5EF4-FFF2-40B4-BE49-F238E27FC236}">
                <a16:creationId xmlns:a16="http://schemas.microsoft.com/office/drawing/2014/main" id="{DC9D4B65-3CC9-4D1E-AB2A-D894D2E2101F}"/>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9" name="Rectangle: Rounded Corners 38">
            <a:extLst>
              <a:ext uri="{FF2B5EF4-FFF2-40B4-BE49-F238E27FC236}">
                <a16:creationId xmlns:a16="http://schemas.microsoft.com/office/drawing/2014/main" id="{56B37BBA-A6C0-4590-B3B9-B37DCCCA11F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2" name="Rectangle: Rounded Corners 41">
            <a:extLst>
              <a:ext uri="{FF2B5EF4-FFF2-40B4-BE49-F238E27FC236}">
                <a16:creationId xmlns:a16="http://schemas.microsoft.com/office/drawing/2014/main" id="{0645EED5-CF19-4DB6-8722-F6E83E382EA7}"/>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13" name="Rectangle: Rounded Corners 12">
            <a:extLst>
              <a:ext uri="{FF2B5EF4-FFF2-40B4-BE49-F238E27FC236}">
                <a16:creationId xmlns:a16="http://schemas.microsoft.com/office/drawing/2014/main" id="{9A45E4E4-7263-4A8E-9A47-F998622EE499}"/>
              </a:ext>
            </a:extLst>
          </p:cNvPr>
          <p:cNvSpPr/>
          <p:nvPr/>
        </p:nvSpPr>
        <p:spPr>
          <a:xfrm>
            <a:off x="1815727" y="1424758"/>
            <a:ext cx="2345640" cy="2871812"/>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00656ACE-0041-4C1A-AE36-19904F02B100}"/>
              </a:ext>
            </a:extLst>
          </p:cNvPr>
          <p:cNvSpPr/>
          <p:nvPr/>
        </p:nvSpPr>
        <p:spPr>
          <a:xfrm>
            <a:off x="1767536" y="846930"/>
            <a:ext cx="7083598" cy="540008"/>
          </a:xfrm>
          <a:prstGeom prst="roundRect">
            <a:avLst/>
          </a:prstGeom>
          <a:solidFill>
            <a:schemeClr val="bg1"/>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Evaluation criteria used to select best alternative</a:t>
            </a:r>
          </a:p>
        </p:txBody>
      </p:sp>
      <p:sp>
        <p:nvSpPr>
          <p:cNvPr id="19" name="Rectangle: Rounded Corners 18">
            <a:extLst>
              <a:ext uri="{FF2B5EF4-FFF2-40B4-BE49-F238E27FC236}">
                <a16:creationId xmlns:a16="http://schemas.microsoft.com/office/drawing/2014/main" id="{8217C45C-5676-4E3C-B1EC-10A6E6CCF6FE}"/>
              </a:ext>
            </a:extLst>
          </p:cNvPr>
          <p:cNvSpPr/>
          <p:nvPr/>
        </p:nvSpPr>
        <p:spPr>
          <a:xfrm>
            <a:off x="1914195" y="1487991"/>
            <a:ext cx="2189464" cy="407759"/>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Autonomous “Medium” Vehicle</a:t>
            </a:r>
          </a:p>
        </p:txBody>
      </p:sp>
      <p:pic>
        <p:nvPicPr>
          <p:cNvPr id="20" name="Picture 2">
            <a:extLst>
              <a:ext uri="{FF2B5EF4-FFF2-40B4-BE49-F238E27FC236}">
                <a16:creationId xmlns:a16="http://schemas.microsoft.com/office/drawing/2014/main" id="{12E6E57C-EC54-4019-9090-C75CF6B65B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37" r="5419"/>
          <a:stretch/>
        </p:blipFill>
        <p:spPr bwMode="auto">
          <a:xfrm>
            <a:off x="1914195" y="1933794"/>
            <a:ext cx="912841" cy="60877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3ED29248-3E16-487A-BE8D-8EF60B086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697" y="1933793"/>
            <a:ext cx="1220268" cy="60876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52E6F90-99EF-4FDB-A386-8825097EEDC9}"/>
              </a:ext>
            </a:extLst>
          </p:cNvPr>
          <p:cNvSpPr txBox="1"/>
          <p:nvPr/>
        </p:nvSpPr>
        <p:spPr>
          <a:xfrm>
            <a:off x="1876095" y="2552640"/>
            <a:ext cx="2227564" cy="276999"/>
          </a:xfrm>
          <a:prstGeom prst="rect">
            <a:avLst/>
          </a:prstGeom>
          <a:noFill/>
        </p:spPr>
        <p:txBody>
          <a:bodyPr wrap="square" rtlCol="0">
            <a:spAutoFit/>
          </a:bodyPr>
          <a:lstStyle/>
          <a:p>
            <a:pPr algn="ctr"/>
            <a:r>
              <a:rPr lang="en-US" sz="1200" b="1" i="1">
                <a:solidFill>
                  <a:schemeClr val="accent4"/>
                </a:solidFill>
              </a:rPr>
              <a:t>“Close/Far Mix” Config.</a:t>
            </a:r>
          </a:p>
        </p:txBody>
      </p:sp>
      <p:sp>
        <p:nvSpPr>
          <p:cNvPr id="27" name="Rectangle: Rounded Corners 26">
            <a:extLst>
              <a:ext uri="{FF2B5EF4-FFF2-40B4-BE49-F238E27FC236}">
                <a16:creationId xmlns:a16="http://schemas.microsoft.com/office/drawing/2014/main" id="{A94A69A3-890A-4216-9A2B-3D8E958F2801}"/>
              </a:ext>
            </a:extLst>
          </p:cNvPr>
          <p:cNvSpPr/>
          <p:nvPr/>
        </p:nvSpPr>
        <p:spPr>
          <a:xfrm>
            <a:off x="3136361" y="2825399"/>
            <a:ext cx="978408" cy="466344"/>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PCTS: </a:t>
            </a:r>
            <a:r>
              <a:rPr lang="en-US" sz="1000" b="1">
                <a:solidFill>
                  <a:schemeClr val="tx1"/>
                </a:solidFill>
              </a:rPr>
              <a:t>62830 </a:t>
            </a:r>
          </a:p>
          <a:p>
            <a:pPr algn="ctr"/>
            <a:r>
              <a:rPr lang="en-US" sz="800">
                <a:solidFill>
                  <a:schemeClr val="tx1"/>
                </a:solidFill>
              </a:rPr>
              <a:t>(hours)</a:t>
            </a:r>
            <a:endParaRPr lang="en-US" sz="1000" i="1">
              <a:solidFill>
                <a:schemeClr val="tx1"/>
              </a:solidFill>
            </a:endParaRPr>
          </a:p>
        </p:txBody>
      </p:sp>
      <p:sp>
        <p:nvSpPr>
          <p:cNvPr id="28" name="Rectangle: Rounded Corners 27">
            <a:extLst>
              <a:ext uri="{FF2B5EF4-FFF2-40B4-BE49-F238E27FC236}">
                <a16:creationId xmlns:a16="http://schemas.microsoft.com/office/drawing/2014/main" id="{94D3F2B4-9C7B-4950-8CD4-8414B9230D0C}"/>
              </a:ext>
            </a:extLst>
          </p:cNvPr>
          <p:cNvSpPr/>
          <p:nvPr/>
        </p:nvSpPr>
        <p:spPr>
          <a:xfrm>
            <a:off x="3136361" y="3298727"/>
            <a:ext cx="978408" cy="466344"/>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$/RPM: </a:t>
            </a:r>
            <a:r>
              <a:rPr lang="en-US" sz="1000" b="1">
                <a:solidFill>
                  <a:schemeClr val="tx1"/>
                </a:solidFill>
              </a:rPr>
              <a:t>9.4795 </a:t>
            </a:r>
            <a:r>
              <a:rPr lang="en-US" sz="800">
                <a:solidFill>
                  <a:schemeClr val="tx1"/>
                </a:solidFill>
              </a:rPr>
              <a:t>($/</a:t>
            </a:r>
            <a:r>
              <a:rPr lang="en-US" sz="800" err="1">
                <a:solidFill>
                  <a:schemeClr val="tx1"/>
                </a:solidFill>
              </a:rPr>
              <a:t>pax</a:t>
            </a:r>
            <a:r>
              <a:rPr lang="en-US" sz="800">
                <a:solidFill>
                  <a:schemeClr val="tx1"/>
                </a:solidFill>
              </a:rPr>
              <a:t>/mile)</a:t>
            </a:r>
            <a:endParaRPr lang="en-US" sz="1000" i="1">
              <a:solidFill>
                <a:schemeClr val="tx1"/>
              </a:solidFill>
            </a:endParaRPr>
          </a:p>
        </p:txBody>
      </p:sp>
      <p:sp>
        <p:nvSpPr>
          <p:cNvPr id="29" name="Rectangle: Rounded Corners 28">
            <a:extLst>
              <a:ext uri="{FF2B5EF4-FFF2-40B4-BE49-F238E27FC236}">
                <a16:creationId xmlns:a16="http://schemas.microsoft.com/office/drawing/2014/main" id="{E9727407-36A8-4350-8029-783903D7EB5B}"/>
              </a:ext>
            </a:extLst>
          </p:cNvPr>
          <p:cNvSpPr/>
          <p:nvPr/>
        </p:nvSpPr>
        <p:spPr>
          <a:xfrm>
            <a:off x="3125251" y="3755043"/>
            <a:ext cx="978408" cy="466344"/>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Pop. Imp: </a:t>
            </a:r>
            <a:r>
              <a:rPr lang="en-US" sz="1000" b="1">
                <a:solidFill>
                  <a:schemeClr val="tx1"/>
                </a:solidFill>
              </a:rPr>
              <a:t>37944 </a:t>
            </a:r>
            <a:r>
              <a:rPr lang="en-US" sz="800">
                <a:solidFill>
                  <a:schemeClr val="tx1"/>
                </a:solidFill>
              </a:rPr>
              <a:t>(people)</a:t>
            </a:r>
            <a:endParaRPr lang="en-US" sz="1000" i="1">
              <a:solidFill>
                <a:schemeClr val="tx1"/>
              </a:solidFill>
            </a:endParaRPr>
          </a:p>
        </p:txBody>
      </p:sp>
      <p:grpSp>
        <p:nvGrpSpPr>
          <p:cNvPr id="2" name="Group 1">
            <a:extLst>
              <a:ext uri="{FF2B5EF4-FFF2-40B4-BE49-F238E27FC236}">
                <a16:creationId xmlns:a16="http://schemas.microsoft.com/office/drawing/2014/main" id="{A8E3B027-3EE0-4C1C-B2B0-77674BDDF0E3}"/>
              </a:ext>
            </a:extLst>
          </p:cNvPr>
          <p:cNvGrpSpPr/>
          <p:nvPr/>
        </p:nvGrpSpPr>
        <p:grpSpPr>
          <a:xfrm>
            <a:off x="1855923" y="2740530"/>
            <a:ext cx="1262639" cy="1540122"/>
            <a:chOff x="5817395" y="3038176"/>
            <a:chExt cx="1726009" cy="2105324"/>
          </a:xfrm>
        </p:grpSpPr>
        <p:pic>
          <p:nvPicPr>
            <p:cNvPr id="30" name="Picture 29" descr="A close up of a map&#10;&#10;Description automatically generated">
              <a:extLst>
                <a:ext uri="{FF2B5EF4-FFF2-40B4-BE49-F238E27FC236}">
                  <a16:creationId xmlns:a16="http://schemas.microsoft.com/office/drawing/2014/main" id="{0CE107D7-3516-4339-82B1-4BA084645AFF}"/>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322" t="15218" r="20167" b="11577"/>
            <a:stretch/>
          </p:blipFill>
          <p:spPr>
            <a:xfrm>
              <a:off x="5817395" y="3038176"/>
              <a:ext cx="1726009" cy="2105324"/>
            </a:xfrm>
            <a:prstGeom prst="rect">
              <a:avLst/>
            </a:prstGeom>
            <a:ln>
              <a:noFill/>
            </a:ln>
          </p:spPr>
        </p:pic>
        <p:sp>
          <p:nvSpPr>
            <p:cNvPr id="31" name="Oval 30">
              <a:extLst>
                <a:ext uri="{FF2B5EF4-FFF2-40B4-BE49-F238E27FC236}">
                  <a16:creationId xmlns:a16="http://schemas.microsoft.com/office/drawing/2014/main" id="{AA2861FD-16E8-498A-8831-A6106450A7FD}"/>
                </a:ext>
              </a:extLst>
            </p:cNvPr>
            <p:cNvSpPr/>
            <p:nvPr/>
          </p:nvSpPr>
          <p:spPr>
            <a:xfrm>
              <a:off x="6563744" y="4388864"/>
              <a:ext cx="52210" cy="563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BEE872C-C752-4D51-B83E-1DB8035A13FF}"/>
                </a:ext>
              </a:extLst>
            </p:cNvPr>
            <p:cNvSpPr/>
            <p:nvPr/>
          </p:nvSpPr>
          <p:spPr>
            <a:xfrm>
              <a:off x="6877060" y="4134369"/>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F18A5D0-C40E-4301-A31E-B292D814992C}"/>
                </a:ext>
              </a:extLst>
            </p:cNvPr>
            <p:cNvSpPr/>
            <p:nvPr/>
          </p:nvSpPr>
          <p:spPr>
            <a:xfrm>
              <a:off x="6385285" y="3876222"/>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499FE1E-108D-414B-8016-3C949FC116EA}"/>
                </a:ext>
              </a:extLst>
            </p:cNvPr>
            <p:cNvSpPr/>
            <p:nvPr/>
          </p:nvSpPr>
          <p:spPr>
            <a:xfrm>
              <a:off x="6654294" y="3763114"/>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9023AF4-81A2-4ED8-AC2F-D333FD094B89}"/>
                </a:ext>
              </a:extLst>
            </p:cNvPr>
            <p:cNvSpPr/>
            <p:nvPr/>
          </p:nvSpPr>
          <p:spPr>
            <a:xfrm>
              <a:off x="6762502" y="3666381"/>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387CF5A-742F-41D6-B361-F6E79F6775BC}"/>
                </a:ext>
              </a:extLst>
            </p:cNvPr>
            <p:cNvSpPr/>
            <p:nvPr/>
          </p:nvSpPr>
          <p:spPr>
            <a:xfrm>
              <a:off x="6990616" y="3781446"/>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8409FF9-A2D0-4566-8924-16D2310A4475}"/>
                </a:ext>
              </a:extLst>
            </p:cNvPr>
            <p:cNvSpPr/>
            <p:nvPr/>
          </p:nvSpPr>
          <p:spPr>
            <a:xfrm>
              <a:off x="6628189" y="4150656"/>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562CF1B-306F-4EBC-97A2-E400D5D1B94B}"/>
                </a:ext>
              </a:extLst>
            </p:cNvPr>
            <p:cNvSpPr/>
            <p:nvPr/>
          </p:nvSpPr>
          <p:spPr>
            <a:xfrm>
              <a:off x="6765677" y="4162562"/>
              <a:ext cx="52210" cy="563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ounded Rectangle 2">
            <a:extLst>
              <a:ext uri="{FF2B5EF4-FFF2-40B4-BE49-F238E27FC236}">
                <a16:creationId xmlns:a16="http://schemas.microsoft.com/office/drawing/2014/main" id="{B69F85B4-94CE-9E44-B3B6-E9322227CEA7}"/>
              </a:ext>
            </a:extLst>
          </p:cNvPr>
          <p:cNvSpPr/>
          <p:nvPr/>
        </p:nvSpPr>
        <p:spPr>
          <a:xfrm>
            <a:off x="4569481" y="1424759"/>
            <a:ext cx="4294501" cy="35324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Perform final DoE around selected alternative</a:t>
            </a:r>
          </a:p>
        </p:txBody>
      </p:sp>
      <p:sp>
        <p:nvSpPr>
          <p:cNvPr id="5" name="TextBox 4">
            <a:extLst>
              <a:ext uri="{FF2B5EF4-FFF2-40B4-BE49-F238E27FC236}">
                <a16:creationId xmlns:a16="http://schemas.microsoft.com/office/drawing/2014/main" id="{225FE280-5576-E549-9694-05D4B985B1F5}"/>
              </a:ext>
            </a:extLst>
          </p:cNvPr>
          <p:cNvSpPr txBox="1"/>
          <p:nvPr/>
        </p:nvSpPr>
        <p:spPr>
          <a:xfrm>
            <a:off x="4569480" y="1789858"/>
            <a:ext cx="4294501" cy="276999"/>
          </a:xfrm>
          <a:prstGeom prst="rect">
            <a:avLst/>
          </a:prstGeom>
          <a:noFill/>
        </p:spPr>
        <p:txBody>
          <a:bodyPr wrap="square" rtlCol="0">
            <a:spAutoFit/>
          </a:bodyPr>
          <a:lstStyle/>
          <a:p>
            <a:r>
              <a:rPr lang="en-US" sz="1200">
                <a:solidFill>
                  <a:srgbClr val="F5B209"/>
                </a:solidFill>
              </a:rPr>
              <a:t>±10% around all design variables</a:t>
            </a:r>
          </a:p>
        </p:txBody>
      </p:sp>
      <p:sp>
        <p:nvSpPr>
          <p:cNvPr id="6" name="Down Arrow 5">
            <a:extLst>
              <a:ext uri="{FF2B5EF4-FFF2-40B4-BE49-F238E27FC236}">
                <a16:creationId xmlns:a16="http://schemas.microsoft.com/office/drawing/2014/main" id="{BE5030C0-1F45-AD47-969F-9965EDC9E86F}"/>
              </a:ext>
            </a:extLst>
          </p:cNvPr>
          <p:cNvSpPr/>
          <p:nvPr/>
        </p:nvSpPr>
        <p:spPr>
          <a:xfrm>
            <a:off x="6513530" y="2083955"/>
            <a:ext cx="406400" cy="329210"/>
          </a:xfrm>
          <a:prstGeom prst="down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5292ED7-85AD-3442-97C9-3BE5AB2B8537}"/>
              </a:ext>
            </a:extLst>
          </p:cNvPr>
          <p:cNvSpPr/>
          <p:nvPr/>
        </p:nvSpPr>
        <p:spPr>
          <a:xfrm>
            <a:off x="4569480" y="2473732"/>
            <a:ext cx="4294501" cy="35324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Create surrogate models for evaluation criteria</a:t>
            </a:r>
          </a:p>
        </p:txBody>
      </p:sp>
      <p:sp>
        <p:nvSpPr>
          <p:cNvPr id="46" name="TextBox 45">
            <a:extLst>
              <a:ext uri="{FF2B5EF4-FFF2-40B4-BE49-F238E27FC236}">
                <a16:creationId xmlns:a16="http://schemas.microsoft.com/office/drawing/2014/main" id="{F1C553C2-A901-3C40-A04F-001782B960F8}"/>
              </a:ext>
            </a:extLst>
          </p:cNvPr>
          <p:cNvSpPr txBox="1"/>
          <p:nvPr/>
        </p:nvSpPr>
        <p:spPr>
          <a:xfrm>
            <a:off x="4569480" y="2833261"/>
            <a:ext cx="4294501" cy="276999"/>
          </a:xfrm>
          <a:prstGeom prst="rect">
            <a:avLst/>
          </a:prstGeom>
          <a:noFill/>
        </p:spPr>
        <p:txBody>
          <a:bodyPr wrap="square" rtlCol="0">
            <a:spAutoFit/>
          </a:bodyPr>
          <a:lstStyle/>
          <a:p>
            <a:r>
              <a:rPr lang="en-US" sz="1200">
                <a:solidFill>
                  <a:srgbClr val="F5B209"/>
                </a:solidFill>
              </a:rPr>
              <a:t>Explore sensitivity of Evaluation Criteria</a:t>
            </a:r>
          </a:p>
        </p:txBody>
      </p:sp>
      <p:cxnSp>
        <p:nvCxnSpPr>
          <p:cNvPr id="8" name="Straight Connector 7">
            <a:extLst>
              <a:ext uri="{FF2B5EF4-FFF2-40B4-BE49-F238E27FC236}">
                <a16:creationId xmlns:a16="http://schemas.microsoft.com/office/drawing/2014/main" id="{6742F812-C9B7-6E4B-9AB4-343F991B7FE6}"/>
              </a:ext>
            </a:extLst>
          </p:cNvPr>
          <p:cNvCxnSpPr/>
          <p:nvPr/>
        </p:nvCxnSpPr>
        <p:spPr>
          <a:xfrm>
            <a:off x="4551680" y="1437189"/>
            <a:ext cx="0" cy="319666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18A6B4-BF88-A74B-B8DB-8C652274C65D}"/>
              </a:ext>
            </a:extLst>
          </p:cNvPr>
          <p:cNvCxnSpPr>
            <a:cxnSpLocks/>
          </p:cNvCxnSpPr>
          <p:nvPr/>
        </p:nvCxnSpPr>
        <p:spPr>
          <a:xfrm>
            <a:off x="4553454" y="3188258"/>
            <a:ext cx="429768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F984466-65CD-C54A-AB1A-D3D5E27F4EB8}"/>
              </a:ext>
            </a:extLst>
          </p:cNvPr>
          <p:cNvSpPr txBox="1"/>
          <p:nvPr/>
        </p:nvSpPr>
        <p:spPr>
          <a:xfrm>
            <a:off x="4553454" y="3209657"/>
            <a:ext cx="4310523" cy="461665"/>
          </a:xfrm>
          <a:prstGeom prst="rect">
            <a:avLst/>
          </a:prstGeom>
          <a:noFill/>
        </p:spPr>
        <p:txBody>
          <a:bodyPr wrap="square" rtlCol="0">
            <a:spAutoFit/>
          </a:bodyPr>
          <a:lstStyle/>
          <a:p>
            <a:pPr algn="ctr"/>
            <a:r>
              <a:rPr lang="en-US" sz="1200">
                <a:solidFill>
                  <a:schemeClr val="bg1"/>
                </a:solidFill>
              </a:rPr>
              <a:t>May be necessary to create multiple sets of surrogate models depending on alternatives being compared </a:t>
            </a:r>
          </a:p>
        </p:txBody>
      </p:sp>
      <p:grpSp>
        <p:nvGrpSpPr>
          <p:cNvPr id="54" name="Group 53">
            <a:extLst>
              <a:ext uri="{FF2B5EF4-FFF2-40B4-BE49-F238E27FC236}">
                <a16:creationId xmlns:a16="http://schemas.microsoft.com/office/drawing/2014/main" id="{52943EE6-D89F-194D-AB0B-B40CCB778644}"/>
              </a:ext>
            </a:extLst>
          </p:cNvPr>
          <p:cNvGrpSpPr/>
          <p:nvPr/>
        </p:nvGrpSpPr>
        <p:grpSpPr>
          <a:xfrm>
            <a:off x="4682307" y="4242828"/>
            <a:ext cx="2686494" cy="461665"/>
            <a:chOff x="4682307" y="4242828"/>
            <a:chExt cx="2686494" cy="461665"/>
          </a:xfrm>
        </p:grpSpPr>
        <p:sp>
          <p:nvSpPr>
            <p:cNvPr id="17" name="TextBox 16">
              <a:extLst>
                <a:ext uri="{FF2B5EF4-FFF2-40B4-BE49-F238E27FC236}">
                  <a16:creationId xmlns:a16="http://schemas.microsoft.com/office/drawing/2014/main" id="{BA7349F4-7E55-C942-9144-63167AC5F8AD}"/>
                </a:ext>
              </a:extLst>
            </p:cNvPr>
            <p:cNvSpPr txBox="1"/>
            <p:nvPr/>
          </p:nvSpPr>
          <p:spPr>
            <a:xfrm>
              <a:off x="4682307" y="4242828"/>
              <a:ext cx="1241046" cy="461665"/>
            </a:xfrm>
            <a:prstGeom prst="rect">
              <a:avLst/>
            </a:prstGeom>
            <a:noFill/>
          </p:spPr>
          <p:txBody>
            <a:bodyPr wrap="square" rtlCol="0">
              <a:spAutoFit/>
            </a:bodyPr>
            <a:lstStyle/>
            <a:p>
              <a:pPr algn="ctr"/>
              <a:r>
                <a:rPr lang="en-US" sz="1200">
                  <a:solidFill>
                    <a:schemeClr val="bg1"/>
                  </a:solidFill>
                </a:rPr>
                <a:t>UAM Airport Shuttle</a:t>
              </a:r>
            </a:p>
          </p:txBody>
        </p:sp>
        <p:sp>
          <p:nvSpPr>
            <p:cNvPr id="48" name="TextBox 47">
              <a:extLst>
                <a:ext uri="{FF2B5EF4-FFF2-40B4-BE49-F238E27FC236}">
                  <a16:creationId xmlns:a16="http://schemas.microsoft.com/office/drawing/2014/main" id="{6BCA5024-A60B-D44C-A798-25E385AC9928}"/>
                </a:ext>
              </a:extLst>
            </p:cNvPr>
            <p:cNvSpPr txBox="1"/>
            <p:nvPr/>
          </p:nvSpPr>
          <p:spPr>
            <a:xfrm>
              <a:off x="6278438" y="4335161"/>
              <a:ext cx="1090363" cy="276999"/>
            </a:xfrm>
            <a:prstGeom prst="rect">
              <a:avLst/>
            </a:prstGeom>
            <a:noFill/>
          </p:spPr>
          <p:txBody>
            <a:bodyPr wrap="none" rtlCol="0">
              <a:spAutoFit/>
            </a:bodyPr>
            <a:lstStyle/>
            <a:p>
              <a:r>
                <a:rPr lang="en-US" sz="1200">
                  <a:solidFill>
                    <a:schemeClr val="bg1"/>
                  </a:solidFill>
                </a:rPr>
                <a:t>UAM Air Taxi</a:t>
              </a:r>
            </a:p>
          </p:txBody>
        </p:sp>
        <p:sp>
          <p:nvSpPr>
            <p:cNvPr id="49" name="TextBox 48">
              <a:extLst>
                <a:ext uri="{FF2B5EF4-FFF2-40B4-BE49-F238E27FC236}">
                  <a16:creationId xmlns:a16="http://schemas.microsoft.com/office/drawing/2014/main" id="{05DD3857-7AEF-5142-96E4-B3A38134FA08}"/>
                </a:ext>
              </a:extLst>
            </p:cNvPr>
            <p:cNvSpPr txBox="1"/>
            <p:nvPr/>
          </p:nvSpPr>
          <p:spPr>
            <a:xfrm>
              <a:off x="5909978" y="4335161"/>
              <a:ext cx="381836" cy="276999"/>
            </a:xfrm>
            <a:prstGeom prst="rect">
              <a:avLst/>
            </a:prstGeom>
            <a:noFill/>
          </p:spPr>
          <p:txBody>
            <a:bodyPr wrap="none" rtlCol="0">
              <a:spAutoFit/>
            </a:bodyPr>
            <a:lstStyle/>
            <a:p>
              <a:r>
                <a:rPr lang="en-US" sz="1200">
                  <a:solidFill>
                    <a:srgbClr val="F5B209"/>
                  </a:solidFill>
                </a:rPr>
                <a:t>vs.</a:t>
              </a:r>
            </a:p>
          </p:txBody>
        </p:sp>
      </p:grpSp>
      <p:grpSp>
        <p:nvGrpSpPr>
          <p:cNvPr id="22" name="Group 21">
            <a:extLst>
              <a:ext uri="{FF2B5EF4-FFF2-40B4-BE49-F238E27FC236}">
                <a16:creationId xmlns:a16="http://schemas.microsoft.com/office/drawing/2014/main" id="{28E572AA-8848-EC4E-8266-53426FB0FC0B}"/>
              </a:ext>
            </a:extLst>
          </p:cNvPr>
          <p:cNvGrpSpPr/>
          <p:nvPr/>
        </p:nvGrpSpPr>
        <p:grpSpPr>
          <a:xfrm>
            <a:off x="4682307" y="3737236"/>
            <a:ext cx="2717384" cy="461665"/>
            <a:chOff x="4682307" y="3737236"/>
            <a:chExt cx="2717384" cy="461665"/>
          </a:xfrm>
        </p:grpSpPr>
        <p:sp>
          <p:nvSpPr>
            <p:cNvPr id="50" name="TextBox 49">
              <a:extLst>
                <a:ext uri="{FF2B5EF4-FFF2-40B4-BE49-F238E27FC236}">
                  <a16:creationId xmlns:a16="http://schemas.microsoft.com/office/drawing/2014/main" id="{30C32E29-32BA-DA4C-B34A-F5EA002C3C65}"/>
                </a:ext>
              </a:extLst>
            </p:cNvPr>
            <p:cNvSpPr txBox="1"/>
            <p:nvPr/>
          </p:nvSpPr>
          <p:spPr>
            <a:xfrm>
              <a:off x="4682307" y="3737236"/>
              <a:ext cx="1241046" cy="461665"/>
            </a:xfrm>
            <a:prstGeom prst="rect">
              <a:avLst/>
            </a:prstGeom>
            <a:noFill/>
          </p:spPr>
          <p:txBody>
            <a:bodyPr wrap="square" rtlCol="0">
              <a:spAutoFit/>
            </a:bodyPr>
            <a:lstStyle/>
            <a:p>
              <a:pPr algn="ctr"/>
              <a:r>
                <a:rPr lang="en-US" sz="1200">
                  <a:solidFill>
                    <a:schemeClr val="bg1"/>
                  </a:solidFill>
                </a:rPr>
                <a:t>UAM Airport Shuttle</a:t>
              </a:r>
            </a:p>
          </p:txBody>
        </p:sp>
        <p:sp>
          <p:nvSpPr>
            <p:cNvPr id="51" name="TextBox 50">
              <a:extLst>
                <a:ext uri="{FF2B5EF4-FFF2-40B4-BE49-F238E27FC236}">
                  <a16:creationId xmlns:a16="http://schemas.microsoft.com/office/drawing/2014/main" id="{5427A7F6-8FFA-C349-94DE-9CE2810C181E}"/>
                </a:ext>
              </a:extLst>
            </p:cNvPr>
            <p:cNvSpPr txBox="1"/>
            <p:nvPr/>
          </p:nvSpPr>
          <p:spPr>
            <a:xfrm>
              <a:off x="6247547" y="3737236"/>
              <a:ext cx="1152144" cy="461665"/>
            </a:xfrm>
            <a:prstGeom prst="rect">
              <a:avLst/>
            </a:prstGeom>
            <a:noFill/>
          </p:spPr>
          <p:txBody>
            <a:bodyPr wrap="square" rtlCol="0">
              <a:spAutoFit/>
            </a:bodyPr>
            <a:lstStyle/>
            <a:p>
              <a:pPr algn="ctr"/>
              <a:r>
                <a:rPr lang="en-US" sz="1200">
                  <a:solidFill>
                    <a:schemeClr val="bg1"/>
                  </a:solidFill>
                </a:rPr>
                <a:t>UAM Airport Shuttle</a:t>
              </a:r>
            </a:p>
          </p:txBody>
        </p:sp>
        <p:sp>
          <p:nvSpPr>
            <p:cNvPr id="52" name="TextBox 51">
              <a:extLst>
                <a:ext uri="{FF2B5EF4-FFF2-40B4-BE49-F238E27FC236}">
                  <a16:creationId xmlns:a16="http://schemas.microsoft.com/office/drawing/2014/main" id="{B8AC3F8B-35E7-CB4C-A456-917A1BA69032}"/>
                </a:ext>
              </a:extLst>
            </p:cNvPr>
            <p:cNvSpPr txBox="1"/>
            <p:nvPr/>
          </p:nvSpPr>
          <p:spPr>
            <a:xfrm>
              <a:off x="5894532" y="3829569"/>
              <a:ext cx="381836" cy="276999"/>
            </a:xfrm>
            <a:prstGeom prst="rect">
              <a:avLst/>
            </a:prstGeom>
            <a:noFill/>
          </p:spPr>
          <p:txBody>
            <a:bodyPr wrap="none" rtlCol="0">
              <a:spAutoFit/>
            </a:bodyPr>
            <a:lstStyle/>
            <a:p>
              <a:r>
                <a:rPr lang="en-US" sz="1200">
                  <a:solidFill>
                    <a:srgbClr val="F5B209"/>
                  </a:solidFill>
                </a:rPr>
                <a:t>vs.</a:t>
              </a:r>
            </a:p>
          </p:txBody>
        </p:sp>
      </p:grpSp>
      <p:sp>
        <p:nvSpPr>
          <p:cNvPr id="18" name="Rounded Rectangle 17">
            <a:extLst>
              <a:ext uri="{FF2B5EF4-FFF2-40B4-BE49-F238E27FC236}">
                <a16:creationId xmlns:a16="http://schemas.microsoft.com/office/drawing/2014/main" id="{6AE1D717-7162-9C49-92A5-EFFAE40CB913}"/>
              </a:ext>
            </a:extLst>
          </p:cNvPr>
          <p:cNvSpPr/>
          <p:nvPr/>
        </p:nvSpPr>
        <p:spPr>
          <a:xfrm>
            <a:off x="7882467" y="3791746"/>
            <a:ext cx="874304" cy="3526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Single Set</a:t>
            </a:r>
          </a:p>
        </p:txBody>
      </p:sp>
      <p:sp>
        <p:nvSpPr>
          <p:cNvPr id="53" name="Rounded Rectangle 52">
            <a:extLst>
              <a:ext uri="{FF2B5EF4-FFF2-40B4-BE49-F238E27FC236}">
                <a16:creationId xmlns:a16="http://schemas.microsoft.com/office/drawing/2014/main" id="{60105E57-E3E2-2E46-99F3-AE7E3014314C}"/>
              </a:ext>
            </a:extLst>
          </p:cNvPr>
          <p:cNvSpPr/>
          <p:nvPr/>
        </p:nvSpPr>
        <p:spPr>
          <a:xfrm>
            <a:off x="7882467" y="4297338"/>
            <a:ext cx="874304" cy="3526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Multiple Sets</a:t>
            </a:r>
          </a:p>
        </p:txBody>
      </p:sp>
      <p:cxnSp>
        <p:nvCxnSpPr>
          <p:cNvPr id="56" name="Straight Arrow Connector 55">
            <a:extLst>
              <a:ext uri="{FF2B5EF4-FFF2-40B4-BE49-F238E27FC236}">
                <a16:creationId xmlns:a16="http://schemas.microsoft.com/office/drawing/2014/main" id="{C0071523-9D02-8A45-A291-965219BD3533}"/>
              </a:ext>
            </a:extLst>
          </p:cNvPr>
          <p:cNvCxnSpPr>
            <a:stCxn id="48" idx="3"/>
            <a:endCxn id="53" idx="1"/>
          </p:cNvCxnSpPr>
          <p:nvPr/>
        </p:nvCxnSpPr>
        <p:spPr>
          <a:xfrm flipV="1">
            <a:off x="7368801" y="4473660"/>
            <a:ext cx="513666"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33DFBB7-C508-A246-A779-4ABDE224C4FB}"/>
              </a:ext>
            </a:extLst>
          </p:cNvPr>
          <p:cNvCxnSpPr>
            <a:stCxn id="51" idx="3"/>
            <a:endCxn id="18" idx="1"/>
          </p:cNvCxnSpPr>
          <p:nvPr/>
        </p:nvCxnSpPr>
        <p:spPr>
          <a:xfrm flipV="1">
            <a:off x="7399691" y="3968068"/>
            <a:ext cx="482776"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81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childTnLst>
                                </p:cTn>
                              </p:par>
                              <p:par>
                                <p:cTn id="74" presetID="10" presetClass="entr" presetSubtype="0"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500"/>
                                        <p:tgtEl>
                                          <p:spTgt spid="56"/>
                                        </p:tgtEl>
                                      </p:cBhvr>
                                    </p:animEffect>
                                  </p:childTnLst>
                                </p:cTn>
                              </p:par>
                              <p:par>
                                <p:cTn id="77" presetID="10"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3" grpId="0"/>
      <p:bldP spid="27" grpId="0" animBg="1"/>
      <p:bldP spid="28" grpId="0" animBg="1"/>
      <p:bldP spid="29" grpId="0" animBg="1"/>
      <p:bldP spid="3" grpId="0" animBg="1"/>
      <p:bldP spid="5" grpId="0"/>
      <p:bldP spid="6" grpId="0" animBg="1"/>
      <p:bldP spid="45" grpId="0" animBg="1"/>
      <p:bldP spid="46" grpId="0"/>
      <p:bldP spid="16" grpId="0"/>
      <p:bldP spid="18" grpId="0" animBg="1"/>
      <p:bldP spid="5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Rounded Corners 105">
            <a:extLst>
              <a:ext uri="{FF2B5EF4-FFF2-40B4-BE49-F238E27FC236}">
                <a16:creationId xmlns:a16="http://schemas.microsoft.com/office/drawing/2014/main" id="{8719C220-4A85-4D3E-BDF7-49710A7CE18E}"/>
              </a:ext>
            </a:extLst>
          </p:cNvPr>
          <p:cNvSpPr/>
          <p:nvPr/>
        </p:nvSpPr>
        <p:spPr>
          <a:xfrm>
            <a:off x="1566583" y="927610"/>
            <a:ext cx="7040880" cy="4063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Capability to assess </a:t>
            </a:r>
            <a:r>
              <a:rPr lang="en-US" b="1" u="sng">
                <a:solidFill>
                  <a:schemeClr val="tx1"/>
                </a:solidFill>
              </a:rPr>
              <a:t>overall importance</a:t>
            </a:r>
            <a:r>
              <a:rPr lang="en-US">
                <a:solidFill>
                  <a:schemeClr val="tx1"/>
                </a:solidFill>
              </a:rPr>
              <a:t> in addition to specific sensitivities</a:t>
            </a:r>
          </a:p>
        </p:txBody>
      </p:sp>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45</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a:cs typeface="Arial"/>
              </a:rPr>
              <a:t>Tying in the 5 Categories</a:t>
            </a:r>
            <a:endParaRPr lang="en-US" sz="32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86CAE7B-37A2-4EC1-88D7-A06610787782}"/>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22" name="TextBox 21">
            <a:extLst>
              <a:ext uri="{FF2B5EF4-FFF2-40B4-BE49-F238E27FC236}">
                <a16:creationId xmlns:a16="http://schemas.microsoft.com/office/drawing/2014/main" id="{4BA5E6F9-341E-4704-A86F-9A46522BC28F}"/>
              </a:ext>
            </a:extLst>
          </p:cNvPr>
          <p:cNvSpPr txBox="1"/>
          <p:nvPr/>
        </p:nvSpPr>
        <p:spPr>
          <a:xfrm>
            <a:off x="5189230" y="1893709"/>
            <a:ext cx="34854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bg1"/>
              </a:buClr>
              <a:buFont typeface="Arial" panose="020B0604020202020204" pitchFamily="34" charset="0"/>
              <a:buChar char="•"/>
            </a:pPr>
            <a:r>
              <a:rPr lang="en-US">
                <a:solidFill>
                  <a:schemeClr val="bg1"/>
                </a:solidFill>
              </a:rPr>
              <a:t>Allow decision maker to focus their efforts on relevant areas</a:t>
            </a:r>
          </a:p>
        </p:txBody>
      </p:sp>
      <p:grpSp>
        <p:nvGrpSpPr>
          <p:cNvPr id="5" name="Group 4">
            <a:extLst>
              <a:ext uri="{FF2B5EF4-FFF2-40B4-BE49-F238E27FC236}">
                <a16:creationId xmlns:a16="http://schemas.microsoft.com/office/drawing/2014/main" id="{12703B87-530B-4A30-839F-2DE7E44D4FD4}"/>
              </a:ext>
            </a:extLst>
          </p:cNvPr>
          <p:cNvGrpSpPr>
            <a:grpSpLocks noChangeAspect="1"/>
          </p:cNvGrpSpPr>
          <p:nvPr/>
        </p:nvGrpSpPr>
        <p:grpSpPr>
          <a:xfrm>
            <a:off x="1723270" y="1596645"/>
            <a:ext cx="2834885" cy="594128"/>
            <a:chOff x="3216748" y="2978273"/>
            <a:chExt cx="8433398" cy="1774303"/>
          </a:xfrm>
        </p:grpSpPr>
        <p:sp>
          <p:nvSpPr>
            <p:cNvPr id="25" name="Freeform: Shape 24">
              <a:extLst>
                <a:ext uri="{FF2B5EF4-FFF2-40B4-BE49-F238E27FC236}">
                  <a16:creationId xmlns:a16="http://schemas.microsoft.com/office/drawing/2014/main" id="{C739F663-5F0C-4D44-A9CF-35D3C981AF4C}"/>
                </a:ext>
              </a:extLst>
            </p:cNvPr>
            <p:cNvSpPr/>
            <p:nvPr/>
          </p:nvSpPr>
          <p:spPr>
            <a:xfrm>
              <a:off x="3216748" y="2978273"/>
              <a:ext cx="8433398" cy="1774303"/>
            </a:xfrm>
            <a:custGeom>
              <a:avLst/>
              <a:gdLst>
                <a:gd name="connsiteX0" fmla="*/ 10061661 w 11244530"/>
                <a:gd name="connsiteY0" fmla="*/ 0 h 2365737"/>
                <a:gd name="connsiteX1" fmla="*/ 10148672 w 11244530"/>
                <a:gd name="connsiteY1" fmla="*/ 36041 h 2365737"/>
                <a:gd name="connsiteX2" fmla="*/ 11208490 w 11244530"/>
                <a:gd name="connsiteY2" fmla="*/ 1095859 h 2365737"/>
                <a:gd name="connsiteX3" fmla="*/ 11208490 w 11244530"/>
                <a:gd name="connsiteY3" fmla="*/ 1269879 h 2365737"/>
                <a:gd name="connsiteX4" fmla="*/ 10148672 w 11244530"/>
                <a:gd name="connsiteY4" fmla="*/ 2329697 h 2365737"/>
                <a:gd name="connsiteX5" fmla="*/ 9974651 w 11244530"/>
                <a:gd name="connsiteY5" fmla="*/ 2329697 h 2365737"/>
                <a:gd name="connsiteX6" fmla="*/ 9073634 w 11244530"/>
                <a:gd name="connsiteY6" fmla="*/ 1428680 h 2365737"/>
                <a:gd name="connsiteX7" fmla="*/ 9197093 w 11244530"/>
                <a:gd name="connsiteY7" fmla="*/ 1305221 h 2365737"/>
                <a:gd name="connsiteX8" fmla="*/ 10040627 w 11244530"/>
                <a:gd name="connsiteY8" fmla="*/ 2148755 h 2365737"/>
                <a:gd name="connsiteX9" fmla="*/ 10084920 w 11244530"/>
                <a:gd name="connsiteY9" fmla="*/ 2148755 h 2365737"/>
                <a:gd name="connsiteX10" fmla="*/ 11027548 w 11244530"/>
                <a:gd name="connsiteY10" fmla="*/ 1206128 h 2365737"/>
                <a:gd name="connsiteX11" fmla="*/ 11027548 w 11244530"/>
                <a:gd name="connsiteY11" fmla="*/ 1161835 h 2365737"/>
                <a:gd name="connsiteX12" fmla="*/ 10084920 w 11244530"/>
                <a:gd name="connsiteY12" fmla="*/ 219207 h 2365737"/>
                <a:gd name="connsiteX13" fmla="*/ 10062774 w 11244530"/>
                <a:gd name="connsiteY13" fmla="*/ 210033 h 2365737"/>
                <a:gd name="connsiteX14" fmla="*/ 10040627 w 11244530"/>
                <a:gd name="connsiteY14" fmla="*/ 219207 h 2365737"/>
                <a:gd name="connsiteX15" fmla="*/ 9452862 w 11244530"/>
                <a:gd name="connsiteY15" fmla="*/ 806972 h 2365737"/>
                <a:gd name="connsiteX16" fmla="*/ 9451755 w 11244530"/>
                <a:gd name="connsiteY16" fmla="*/ 805864 h 2365737"/>
                <a:gd name="connsiteX17" fmla="*/ 8989711 w 11244530"/>
                <a:gd name="connsiteY17" fmla="*/ 1267908 h 2365737"/>
                <a:gd name="connsiteX18" fmla="*/ 8988403 w 11244530"/>
                <a:gd name="connsiteY18" fmla="*/ 1269879 h 2365737"/>
                <a:gd name="connsiteX19" fmla="*/ 7928585 w 11244530"/>
                <a:gd name="connsiteY19" fmla="*/ 2329697 h 2365737"/>
                <a:gd name="connsiteX20" fmla="*/ 7754564 w 11244530"/>
                <a:gd name="connsiteY20" fmla="*/ 2329697 h 2365737"/>
                <a:gd name="connsiteX21" fmla="*/ 6854919 w 11244530"/>
                <a:gd name="connsiteY21" fmla="*/ 1430050 h 2365737"/>
                <a:gd name="connsiteX22" fmla="*/ 6978376 w 11244530"/>
                <a:gd name="connsiteY22" fmla="*/ 1306591 h 2365737"/>
                <a:gd name="connsiteX23" fmla="*/ 7820540 w 11244530"/>
                <a:gd name="connsiteY23" fmla="*/ 2148755 h 2365737"/>
                <a:gd name="connsiteX24" fmla="*/ 7864833 w 11244530"/>
                <a:gd name="connsiteY24" fmla="*/ 2148755 h 2365737"/>
                <a:gd name="connsiteX25" fmla="*/ 8807461 w 11244530"/>
                <a:gd name="connsiteY25" fmla="*/ 1206128 h 2365737"/>
                <a:gd name="connsiteX26" fmla="*/ 8807863 w 11244530"/>
                <a:gd name="connsiteY26" fmla="*/ 1205155 h 2365737"/>
                <a:gd name="connsiteX27" fmla="*/ 8910234 w 11244530"/>
                <a:gd name="connsiteY27" fmla="*/ 1102784 h 2365737"/>
                <a:gd name="connsiteX28" fmla="*/ 8914833 w 11244530"/>
                <a:gd name="connsiteY28" fmla="*/ 1095859 h 2365737"/>
                <a:gd name="connsiteX29" fmla="*/ 9974651 w 11244530"/>
                <a:gd name="connsiteY29" fmla="*/ 36041 h 2365737"/>
                <a:gd name="connsiteX30" fmla="*/ 10061661 w 11244530"/>
                <a:gd name="connsiteY30" fmla="*/ 0 h 2365737"/>
                <a:gd name="connsiteX31" fmla="*/ 7841574 w 11244530"/>
                <a:gd name="connsiteY31" fmla="*/ 0 h 2365737"/>
                <a:gd name="connsiteX32" fmla="*/ 7928585 w 11244530"/>
                <a:gd name="connsiteY32" fmla="*/ 36041 h 2365737"/>
                <a:gd name="connsiteX33" fmla="*/ 8830434 w 11244530"/>
                <a:gd name="connsiteY33" fmla="*/ 937891 h 2365737"/>
                <a:gd name="connsiteX34" fmla="*/ 8706976 w 11244530"/>
                <a:gd name="connsiteY34" fmla="*/ 1061350 h 2365737"/>
                <a:gd name="connsiteX35" fmla="*/ 7864833 w 11244530"/>
                <a:gd name="connsiteY35" fmla="*/ 219207 h 2365737"/>
                <a:gd name="connsiteX36" fmla="*/ 7842688 w 11244530"/>
                <a:gd name="connsiteY36" fmla="*/ 210033 h 2365737"/>
                <a:gd name="connsiteX37" fmla="*/ 7820540 w 11244530"/>
                <a:gd name="connsiteY37" fmla="*/ 219207 h 2365737"/>
                <a:gd name="connsiteX38" fmla="*/ 6877913 w 11244530"/>
                <a:gd name="connsiteY38" fmla="*/ 1161835 h 2365737"/>
                <a:gd name="connsiteX39" fmla="*/ 6877541 w 11244530"/>
                <a:gd name="connsiteY39" fmla="*/ 1162735 h 2365737"/>
                <a:gd name="connsiteX40" fmla="*/ 6732572 w 11244530"/>
                <a:gd name="connsiteY40" fmla="*/ 1307704 h 2365737"/>
                <a:gd name="connsiteX41" fmla="*/ 6732131 w 11244530"/>
                <a:gd name="connsiteY41" fmla="*/ 1307262 h 2365737"/>
                <a:gd name="connsiteX42" fmla="*/ 5709696 w 11244530"/>
                <a:gd name="connsiteY42" fmla="*/ 2329697 h 2365737"/>
                <a:gd name="connsiteX43" fmla="*/ 5535676 w 11244530"/>
                <a:gd name="connsiteY43" fmla="*/ 2329697 h 2365737"/>
                <a:gd name="connsiteX44" fmla="*/ 4634621 w 11244530"/>
                <a:gd name="connsiteY44" fmla="*/ 1428642 h 2365737"/>
                <a:gd name="connsiteX45" fmla="*/ 4758079 w 11244530"/>
                <a:gd name="connsiteY45" fmla="*/ 1305183 h 2365737"/>
                <a:gd name="connsiteX46" fmla="*/ 5601651 w 11244530"/>
                <a:gd name="connsiteY46" fmla="*/ 2148755 h 2365737"/>
                <a:gd name="connsiteX47" fmla="*/ 5645944 w 11244530"/>
                <a:gd name="connsiteY47" fmla="*/ 2148755 h 2365737"/>
                <a:gd name="connsiteX48" fmla="*/ 6214284 w 11244530"/>
                <a:gd name="connsiteY48" fmla="*/ 1580415 h 2365737"/>
                <a:gd name="connsiteX49" fmla="*/ 6214771 w 11244530"/>
                <a:gd name="connsiteY49" fmla="*/ 1580902 h 2365737"/>
                <a:gd name="connsiteX50" fmla="*/ 6684730 w 11244530"/>
                <a:gd name="connsiteY50" fmla="*/ 1110943 h 2365737"/>
                <a:gd name="connsiteX51" fmla="*/ 6694748 w 11244530"/>
                <a:gd name="connsiteY51" fmla="*/ 1095859 h 2365737"/>
                <a:gd name="connsiteX52" fmla="*/ 7754564 w 11244530"/>
                <a:gd name="connsiteY52" fmla="*/ 36041 h 2365737"/>
                <a:gd name="connsiteX53" fmla="*/ 7841574 w 11244530"/>
                <a:gd name="connsiteY53" fmla="*/ 0 h 2365737"/>
                <a:gd name="connsiteX54" fmla="*/ 5622686 w 11244530"/>
                <a:gd name="connsiteY54" fmla="*/ 0 h 2365737"/>
                <a:gd name="connsiteX55" fmla="*/ 5709696 w 11244530"/>
                <a:gd name="connsiteY55" fmla="*/ 36041 h 2365737"/>
                <a:gd name="connsiteX56" fmla="*/ 6612318 w 11244530"/>
                <a:gd name="connsiteY56" fmla="*/ 938662 h 2365737"/>
                <a:gd name="connsiteX57" fmla="*/ 6488860 w 11244530"/>
                <a:gd name="connsiteY57" fmla="*/ 1062121 h 2365737"/>
                <a:gd name="connsiteX58" fmla="*/ 5645945 w 11244530"/>
                <a:gd name="connsiteY58" fmla="*/ 219207 h 2365737"/>
                <a:gd name="connsiteX59" fmla="*/ 5623799 w 11244530"/>
                <a:gd name="connsiteY59" fmla="*/ 210033 h 2365737"/>
                <a:gd name="connsiteX60" fmla="*/ 5601651 w 11244530"/>
                <a:gd name="connsiteY60" fmla="*/ 219207 h 2365737"/>
                <a:gd name="connsiteX61" fmla="*/ 5030920 w 11244530"/>
                <a:gd name="connsiteY61" fmla="*/ 789939 h 2365737"/>
                <a:gd name="connsiteX62" fmla="*/ 5029774 w 11244530"/>
                <a:gd name="connsiteY62" fmla="*/ 788793 h 2365737"/>
                <a:gd name="connsiteX63" fmla="*/ 4512274 w 11244530"/>
                <a:gd name="connsiteY63" fmla="*/ 1306295 h 2365737"/>
                <a:gd name="connsiteX64" fmla="*/ 4512222 w 11244530"/>
                <a:gd name="connsiteY64" fmla="*/ 1306243 h 2365737"/>
                <a:gd name="connsiteX65" fmla="*/ 3488769 w 11244530"/>
                <a:gd name="connsiteY65" fmla="*/ 2329697 h 2365737"/>
                <a:gd name="connsiteX66" fmla="*/ 3314749 w 11244530"/>
                <a:gd name="connsiteY66" fmla="*/ 2329696 h 2365737"/>
                <a:gd name="connsiteX67" fmla="*/ 2414267 w 11244530"/>
                <a:gd name="connsiteY67" fmla="*/ 1429215 h 2365737"/>
                <a:gd name="connsiteX68" fmla="*/ 2537726 w 11244530"/>
                <a:gd name="connsiteY68" fmla="*/ 1305756 h 2365737"/>
                <a:gd name="connsiteX69" fmla="*/ 3380724 w 11244530"/>
                <a:gd name="connsiteY69" fmla="*/ 2148755 h 2365737"/>
                <a:gd name="connsiteX70" fmla="*/ 3425017 w 11244530"/>
                <a:gd name="connsiteY70" fmla="*/ 2148755 h 2365737"/>
                <a:gd name="connsiteX71" fmla="*/ 4031068 w 11244530"/>
                <a:gd name="connsiteY71" fmla="*/ 1542704 h 2365737"/>
                <a:gd name="connsiteX72" fmla="*/ 4031165 w 11244530"/>
                <a:gd name="connsiteY72" fmla="*/ 1542802 h 2365737"/>
                <a:gd name="connsiteX73" fmla="*/ 4471410 w 11244530"/>
                <a:gd name="connsiteY73" fmla="*/ 1102559 h 2365737"/>
                <a:gd name="connsiteX74" fmla="*/ 4475858 w 11244530"/>
                <a:gd name="connsiteY74" fmla="*/ 1095859 h 2365737"/>
                <a:gd name="connsiteX75" fmla="*/ 5535676 w 11244530"/>
                <a:gd name="connsiteY75" fmla="*/ 36041 h 2365737"/>
                <a:gd name="connsiteX76" fmla="*/ 5622686 w 11244530"/>
                <a:gd name="connsiteY76" fmla="*/ 0 h 2365737"/>
                <a:gd name="connsiteX77" fmla="*/ 1182871 w 11244530"/>
                <a:gd name="connsiteY77" fmla="*/ 0 h 2365737"/>
                <a:gd name="connsiteX78" fmla="*/ 1269880 w 11244530"/>
                <a:gd name="connsiteY78" fmla="*/ 36041 h 2365737"/>
                <a:gd name="connsiteX79" fmla="*/ 2171666 w 11244530"/>
                <a:gd name="connsiteY79" fmla="*/ 937827 h 2365737"/>
                <a:gd name="connsiteX80" fmla="*/ 2048207 w 11244530"/>
                <a:gd name="connsiteY80" fmla="*/ 1061285 h 2365737"/>
                <a:gd name="connsiteX81" fmla="*/ 1206129 w 11244530"/>
                <a:gd name="connsiteY81" fmla="*/ 219207 h 2365737"/>
                <a:gd name="connsiteX82" fmla="*/ 1183982 w 11244530"/>
                <a:gd name="connsiteY82" fmla="*/ 210033 h 2365737"/>
                <a:gd name="connsiteX83" fmla="*/ 1161836 w 11244530"/>
                <a:gd name="connsiteY83" fmla="*/ 219207 h 2365737"/>
                <a:gd name="connsiteX84" fmla="*/ 219208 w 11244530"/>
                <a:gd name="connsiteY84" fmla="*/ 1161835 h 2365737"/>
                <a:gd name="connsiteX85" fmla="*/ 219208 w 11244530"/>
                <a:gd name="connsiteY85" fmla="*/ 1206128 h 2365737"/>
                <a:gd name="connsiteX86" fmla="*/ 1161835 w 11244530"/>
                <a:gd name="connsiteY86" fmla="*/ 2148755 h 2365737"/>
                <a:gd name="connsiteX87" fmla="*/ 1206129 w 11244530"/>
                <a:gd name="connsiteY87" fmla="*/ 2148755 h 2365737"/>
                <a:gd name="connsiteX88" fmla="*/ 2148756 w 11244530"/>
                <a:gd name="connsiteY88" fmla="*/ 1206127 h 2365737"/>
                <a:gd name="connsiteX89" fmla="*/ 2149249 w 11244530"/>
                <a:gd name="connsiteY89" fmla="*/ 1204938 h 2365737"/>
                <a:gd name="connsiteX90" fmla="*/ 2248215 w 11244530"/>
                <a:gd name="connsiteY90" fmla="*/ 1105972 h 2365737"/>
                <a:gd name="connsiteX91" fmla="*/ 2254932 w 11244530"/>
                <a:gd name="connsiteY91" fmla="*/ 1095859 h 2365737"/>
                <a:gd name="connsiteX92" fmla="*/ 3314749 w 11244530"/>
                <a:gd name="connsiteY92" fmla="*/ 36041 h 2365737"/>
                <a:gd name="connsiteX93" fmla="*/ 3401759 w 11244530"/>
                <a:gd name="connsiteY93" fmla="*/ 0 h 2365737"/>
                <a:gd name="connsiteX94" fmla="*/ 3488769 w 11244530"/>
                <a:gd name="connsiteY94" fmla="*/ 36041 h 2365737"/>
                <a:gd name="connsiteX95" fmla="*/ 4391002 w 11244530"/>
                <a:gd name="connsiteY95" fmla="*/ 938273 h 2365737"/>
                <a:gd name="connsiteX96" fmla="*/ 4267542 w 11244530"/>
                <a:gd name="connsiteY96" fmla="*/ 1061732 h 2365737"/>
                <a:gd name="connsiteX97" fmla="*/ 3425018 w 11244530"/>
                <a:gd name="connsiteY97" fmla="*/ 219207 h 2365737"/>
                <a:gd name="connsiteX98" fmla="*/ 3402872 w 11244530"/>
                <a:gd name="connsiteY98" fmla="*/ 210033 h 2365737"/>
                <a:gd name="connsiteX99" fmla="*/ 3380724 w 11244530"/>
                <a:gd name="connsiteY99" fmla="*/ 219207 h 2365737"/>
                <a:gd name="connsiteX100" fmla="*/ 2799381 w 11244530"/>
                <a:gd name="connsiteY100" fmla="*/ 800551 h 2365737"/>
                <a:gd name="connsiteX101" fmla="*/ 2798809 w 11244530"/>
                <a:gd name="connsiteY101" fmla="*/ 799979 h 2365737"/>
                <a:gd name="connsiteX102" fmla="*/ 2331260 w 11244530"/>
                <a:gd name="connsiteY102" fmla="*/ 1267528 h 2365737"/>
                <a:gd name="connsiteX103" fmla="*/ 2329698 w 11244530"/>
                <a:gd name="connsiteY103" fmla="*/ 1269879 h 2365737"/>
                <a:gd name="connsiteX104" fmla="*/ 1269881 w 11244530"/>
                <a:gd name="connsiteY104" fmla="*/ 2329696 h 2365737"/>
                <a:gd name="connsiteX105" fmla="*/ 1095860 w 11244530"/>
                <a:gd name="connsiteY105" fmla="*/ 2329697 h 2365737"/>
                <a:gd name="connsiteX106" fmla="*/ 36042 w 11244530"/>
                <a:gd name="connsiteY106" fmla="*/ 1269879 h 2365737"/>
                <a:gd name="connsiteX107" fmla="*/ 36042 w 11244530"/>
                <a:gd name="connsiteY107" fmla="*/ 1095859 h 2365737"/>
                <a:gd name="connsiteX108" fmla="*/ 1095860 w 11244530"/>
                <a:gd name="connsiteY108" fmla="*/ 36041 h 2365737"/>
                <a:gd name="connsiteX109" fmla="*/ 1182871 w 11244530"/>
                <a:gd name="connsiteY109" fmla="*/ 0 h 236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244530" h="2365737">
                  <a:moveTo>
                    <a:pt x="10061661" y="0"/>
                  </a:moveTo>
                  <a:cubicBezTo>
                    <a:pt x="10093153" y="0"/>
                    <a:pt x="10124644" y="12013"/>
                    <a:pt x="10148672" y="36041"/>
                  </a:cubicBezTo>
                  <a:lnTo>
                    <a:pt x="11208490" y="1095859"/>
                  </a:lnTo>
                  <a:cubicBezTo>
                    <a:pt x="11256544" y="1143913"/>
                    <a:pt x="11256544" y="1221825"/>
                    <a:pt x="11208490" y="1269879"/>
                  </a:cubicBezTo>
                  <a:lnTo>
                    <a:pt x="10148672" y="2329697"/>
                  </a:lnTo>
                  <a:cubicBezTo>
                    <a:pt x="10100617" y="2377751"/>
                    <a:pt x="10022706" y="2377751"/>
                    <a:pt x="9974651" y="2329697"/>
                  </a:cubicBezTo>
                  <a:lnTo>
                    <a:pt x="9073634" y="1428680"/>
                  </a:lnTo>
                  <a:lnTo>
                    <a:pt x="9197093" y="1305221"/>
                  </a:lnTo>
                  <a:lnTo>
                    <a:pt x="10040627" y="2148755"/>
                  </a:lnTo>
                  <a:cubicBezTo>
                    <a:pt x="10052858" y="2160986"/>
                    <a:pt x="10072689" y="2160987"/>
                    <a:pt x="10084920" y="2148755"/>
                  </a:cubicBezTo>
                  <a:lnTo>
                    <a:pt x="11027548" y="1206128"/>
                  </a:lnTo>
                  <a:cubicBezTo>
                    <a:pt x="11039779" y="1193895"/>
                    <a:pt x="11039779" y="1174065"/>
                    <a:pt x="11027548" y="1161835"/>
                  </a:cubicBezTo>
                  <a:lnTo>
                    <a:pt x="10084920" y="219207"/>
                  </a:lnTo>
                  <a:cubicBezTo>
                    <a:pt x="10078805" y="213091"/>
                    <a:pt x="10070790" y="210033"/>
                    <a:pt x="10062774" y="210033"/>
                  </a:cubicBezTo>
                  <a:cubicBezTo>
                    <a:pt x="10054758" y="210033"/>
                    <a:pt x="10046743" y="213091"/>
                    <a:pt x="10040627" y="219207"/>
                  </a:cubicBezTo>
                  <a:lnTo>
                    <a:pt x="9452862" y="806972"/>
                  </a:lnTo>
                  <a:lnTo>
                    <a:pt x="9451755" y="805864"/>
                  </a:lnTo>
                  <a:lnTo>
                    <a:pt x="8989711" y="1267908"/>
                  </a:lnTo>
                  <a:lnTo>
                    <a:pt x="8988403" y="1269879"/>
                  </a:lnTo>
                  <a:lnTo>
                    <a:pt x="7928585" y="2329697"/>
                  </a:lnTo>
                  <a:cubicBezTo>
                    <a:pt x="7880530" y="2377751"/>
                    <a:pt x="7802619" y="2377751"/>
                    <a:pt x="7754564" y="2329697"/>
                  </a:cubicBezTo>
                  <a:lnTo>
                    <a:pt x="6854919" y="1430050"/>
                  </a:lnTo>
                  <a:lnTo>
                    <a:pt x="6978376" y="1306591"/>
                  </a:lnTo>
                  <a:lnTo>
                    <a:pt x="7820540" y="2148755"/>
                  </a:lnTo>
                  <a:cubicBezTo>
                    <a:pt x="7832770" y="2160986"/>
                    <a:pt x="7852603" y="2160987"/>
                    <a:pt x="7864833" y="2148755"/>
                  </a:cubicBezTo>
                  <a:lnTo>
                    <a:pt x="8807461" y="1206128"/>
                  </a:lnTo>
                  <a:lnTo>
                    <a:pt x="8807863" y="1205155"/>
                  </a:lnTo>
                  <a:lnTo>
                    <a:pt x="8910234" y="1102784"/>
                  </a:lnTo>
                  <a:lnTo>
                    <a:pt x="8914833" y="1095859"/>
                  </a:lnTo>
                  <a:lnTo>
                    <a:pt x="9974651" y="36041"/>
                  </a:lnTo>
                  <a:cubicBezTo>
                    <a:pt x="9998679" y="12013"/>
                    <a:pt x="10030170" y="0"/>
                    <a:pt x="10061661" y="0"/>
                  </a:cubicBezTo>
                  <a:close/>
                  <a:moveTo>
                    <a:pt x="7841574" y="0"/>
                  </a:moveTo>
                  <a:cubicBezTo>
                    <a:pt x="7873066" y="0"/>
                    <a:pt x="7904559" y="12014"/>
                    <a:pt x="7928585" y="36041"/>
                  </a:cubicBezTo>
                  <a:lnTo>
                    <a:pt x="8830434" y="937891"/>
                  </a:lnTo>
                  <a:lnTo>
                    <a:pt x="8706976" y="1061350"/>
                  </a:lnTo>
                  <a:lnTo>
                    <a:pt x="7864833" y="219207"/>
                  </a:lnTo>
                  <a:cubicBezTo>
                    <a:pt x="7858717" y="213091"/>
                    <a:pt x="7850703" y="210033"/>
                    <a:pt x="7842688" y="210033"/>
                  </a:cubicBezTo>
                  <a:cubicBezTo>
                    <a:pt x="7834671" y="210033"/>
                    <a:pt x="7826656" y="213092"/>
                    <a:pt x="7820540" y="219207"/>
                  </a:cubicBezTo>
                  <a:lnTo>
                    <a:pt x="6877913" y="1161835"/>
                  </a:lnTo>
                  <a:lnTo>
                    <a:pt x="6877541" y="1162735"/>
                  </a:lnTo>
                  <a:lnTo>
                    <a:pt x="6732572" y="1307704"/>
                  </a:lnTo>
                  <a:lnTo>
                    <a:pt x="6732131" y="1307262"/>
                  </a:lnTo>
                  <a:lnTo>
                    <a:pt x="5709696" y="2329697"/>
                  </a:lnTo>
                  <a:cubicBezTo>
                    <a:pt x="5661642" y="2377751"/>
                    <a:pt x="5583730" y="2377751"/>
                    <a:pt x="5535676" y="2329697"/>
                  </a:cubicBezTo>
                  <a:lnTo>
                    <a:pt x="4634621" y="1428642"/>
                  </a:lnTo>
                  <a:lnTo>
                    <a:pt x="4758079" y="1305183"/>
                  </a:lnTo>
                  <a:lnTo>
                    <a:pt x="5601651" y="2148755"/>
                  </a:lnTo>
                  <a:cubicBezTo>
                    <a:pt x="5613883" y="2160987"/>
                    <a:pt x="5633714" y="2160987"/>
                    <a:pt x="5645944" y="2148755"/>
                  </a:cubicBezTo>
                  <a:lnTo>
                    <a:pt x="6214284" y="1580415"/>
                  </a:lnTo>
                  <a:lnTo>
                    <a:pt x="6214771" y="1580902"/>
                  </a:lnTo>
                  <a:lnTo>
                    <a:pt x="6684730" y="1110943"/>
                  </a:lnTo>
                  <a:lnTo>
                    <a:pt x="6694748" y="1095859"/>
                  </a:lnTo>
                  <a:lnTo>
                    <a:pt x="7754564" y="36041"/>
                  </a:lnTo>
                  <a:cubicBezTo>
                    <a:pt x="7778593" y="12013"/>
                    <a:pt x="7810084" y="0"/>
                    <a:pt x="7841574" y="0"/>
                  </a:cubicBezTo>
                  <a:close/>
                  <a:moveTo>
                    <a:pt x="5622686" y="0"/>
                  </a:moveTo>
                  <a:cubicBezTo>
                    <a:pt x="5654178" y="0"/>
                    <a:pt x="5685668" y="12013"/>
                    <a:pt x="5709696" y="36041"/>
                  </a:cubicBezTo>
                  <a:lnTo>
                    <a:pt x="6612318" y="938662"/>
                  </a:lnTo>
                  <a:lnTo>
                    <a:pt x="6488860" y="1062121"/>
                  </a:lnTo>
                  <a:lnTo>
                    <a:pt x="5645945" y="219207"/>
                  </a:lnTo>
                  <a:cubicBezTo>
                    <a:pt x="5639829" y="213091"/>
                    <a:pt x="5631814" y="210033"/>
                    <a:pt x="5623799" y="210033"/>
                  </a:cubicBezTo>
                  <a:cubicBezTo>
                    <a:pt x="5615783" y="210033"/>
                    <a:pt x="5607768" y="213091"/>
                    <a:pt x="5601651" y="219207"/>
                  </a:cubicBezTo>
                  <a:lnTo>
                    <a:pt x="5030920" y="789939"/>
                  </a:lnTo>
                  <a:lnTo>
                    <a:pt x="5029774" y="788793"/>
                  </a:lnTo>
                  <a:lnTo>
                    <a:pt x="4512274" y="1306295"/>
                  </a:lnTo>
                  <a:lnTo>
                    <a:pt x="4512222" y="1306243"/>
                  </a:lnTo>
                  <a:lnTo>
                    <a:pt x="3488769" y="2329697"/>
                  </a:lnTo>
                  <a:cubicBezTo>
                    <a:pt x="3440715" y="2377752"/>
                    <a:pt x="3362803" y="2377751"/>
                    <a:pt x="3314749" y="2329696"/>
                  </a:cubicBezTo>
                  <a:lnTo>
                    <a:pt x="2414267" y="1429215"/>
                  </a:lnTo>
                  <a:lnTo>
                    <a:pt x="2537726" y="1305756"/>
                  </a:lnTo>
                  <a:lnTo>
                    <a:pt x="3380724" y="2148755"/>
                  </a:lnTo>
                  <a:cubicBezTo>
                    <a:pt x="3392956" y="2160987"/>
                    <a:pt x="3412787" y="2160987"/>
                    <a:pt x="3425017" y="2148755"/>
                  </a:cubicBezTo>
                  <a:lnTo>
                    <a:pt x="4031068" y="1542704"/>
                  </a:lnTo>
                  <a:lnTo>
                    <a:pt x="4031165" y="1542802"/>
                  </a:lnTo>
                  <a:lnTo>
                    <a:pt x="4471410" y="1102559"/>
                  </a:lnTo>
                  <a:lnTo>
                    <a:pt x="4475858" y="1095859"/>
                  </a:lnTo>
                  <a:lnTo>
                    <a:pt x="5535676" y="36041"/>
                  </a:lnTo>
                  <a:cubicBezTo>
                    <a:pt x="5559704" y="12013"/>
                    <a:pt x="5591194" y="0"/>
                    <a:pt x="5622686" y="0"/>
                  </a:cubicBezTo>
                  <a:close/>
                  <a:moveTo>
                    <a:pt x="1182871" y="0"/>
                  </a:moveTo>
                  <a:cubicBezTo>
                    <a:pt x="1214362" y="0"/>
                    <a:pt x="1245853" y="12013"/>
                    <a:pt x="1269880" y="36041"/>
                  </a:cubicBezTo>
                  <a:lnTo>
                    <a:pt x="2171666" y="937827"/>
                  </a:lnTo>
                  <a:lnTo>
                    <a:pt x="2048207" y="1061285"/>
                  </a:lnTo>
                  <a:lnTo>
                    <a:pt x="1206129" y="219207"/>
                  </a:lnTo>
                  <a:cubicBezTo>
                    <a:pt x="1200013" y="213091"/>
                    <a:pt x="1191997" y="210033"/>
                    <a:pt x="1183982" y="210033"/>
                  </a:cubicBezTo>
                  <a:cubicBezTo>
                    <a:pt x="1175966" y="210033"/>
                    <a:pt x="1167952" y="213091"/>
                    <a:pt x="1161836" y="219207"/>
                  </a:cubicBezTo>
                  <a:lnTo>
                    <a:pt x="219208" y="1161835"/>
                  </a:lnTo>
                  <a:cubicBezTo>
                    <a:pt x="206976" y="1174066"/>
                    <a:pt x="206976" y="1193896"/>
                    <a:pt x="219208" y="1206128"/>
                  </a:cubicBezTo>
                  <a:lnTo>
                    <a:pt x="1161835" y="2148755"/>
                  </a:lnTo>
                  <a:cubicBezTo>
                    <a:pt x="1174067" y="2160987"/>
                    <a:pt x="1193897" y="2160987"/>
                    <a:pt x="1206129" y="2148755"/>
                  </a:cubicBezTo>
                  <a:lnTo>
                    <a:pt x="2148756" y="1206127"/>
                  </a:lnTo>
                  <a:lnTo>
                    <a:pt x="2149249" y="1204938"/>
                  </a:lnTo>
                  <a:lnTo>
                    <a:pt x="2248215" y="1105972"/>
                  </a:lnTo>
                  <a:lnTo>
                    <a:pt x="2254932" y="1095859"/>
                  </a:lnTo>
                  <a:lnTo>
                    <a:pt x="3314749" y="36041"/>
                  </a:lnTo>
                  <a:cubicBezTo>
                    <a:pt x="3338777" y="12013"/>
                    <a:pt x="3370268" y="0"/>
                    <a:pt x="3401759" y="0"/>
                  </a:cubicBezTo>
                  <a:cubicBezTo>
                    <a:pt x="3433250" y="0"/>
                    <a:pt x="3464741" y="12013"/>
                    <a:pt x="3488769" y="36041"/>
                  </a:cubicBezTo>
                  <a:lnTo>
                    <a:pt x="4391002" y="938273"/>
                  </a:lnTo>
                  <a:lnTo>
                    <a:pt x="4267542" y="1061732"/>
                  </a:lnTo>
                  <a:lnTo>
                    <a:pt x="3425018" y="219207"/>
                  </a:lnTo>
                  <a:cubicBezTo>
                    <a:pt x="3418902" y="213091"/>
                    <a:pt x="3410886" y="210033"/>
                    <a:pt x="3402872" y="210033"/>
                  </a:cubicBezTo>
                  <a:cubicBezTo>
                    <a:pt x="3394856" y="210033"/>
                    <a:pt x="3386841" y="213092"/>
                    <a:pt x="3380724" y="219207"/>
                  </a:cubicBezTo>
                  <a:lnTo>
                    <a:pt x="2799381" y="800551"/>
                  </a:lnTo>
                  <a:lnTo>
                    <a:pt x="2798809" y="799979"/>
                  </a:lnTo>
                  <a:lnTo>
                    <a:pt x="2331260" y="1267528"/>
                  </a:lnTo>
                  <a:lnTo>
                    <a:pt x="2329698" y="1269879"/>
                  </a:lnTo>
                  <a:lnTo>
                    <a:pt x="1269881" y="2329696"/>
                  </a:lnTo>
                  <a:cubicBezTo>
                    <a:pt x="1221826" y="2377751"/>
                    <a:pt x="1143914" y="2377751"/>
                    <a:pt x="1095860" y="2329697"/>
                  </a:cubicBezTo>
                  <a:lnTo>
                    <a:pt x="36042" y="1269879"/>
                  </a:lnTo>
                  <a:cubicBezTo>
                    <a:pt x="-12013" y="1221825"/>
                    <a:pt x="-12013" y="1143913"/>
                    <a:pt x="36042" y="1095859"/>
                  </a:cubicBezTo>
                  <a:lnTo>
                    <a:pt x="1095860" y="36041"/>
                  </a:lnTo>
                  <a:cubicBezTo>
                    <a:pt x="1119887" y="12013"/>
                    <a:pt x="1151378" y="0"/>
                    <a:pt x="1182871" y="0"/>
                  </a:cubicBezTo>
                  <a:close/>
                </a:path>
              </a:pathLst>
            </a:custGeom>
            <a:solidFill>
              <a:srgbClr val="CFA10C"/>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182D243D-AC24-4AAD-B6D2-3CEE5A7A6EFB}"/>
                </a:ext>
              </a:extLst>
            </p:cNvPr>
            <p:cNvGrpSpPr/>
            <p:nvPr/>
          </p:nvGrpSpPr>
          <p:grpSpPr>
            <a:xfrm>
              <a:off x="3646701" y="3381978"/>
              <a:ext cx="914401" cy="914400"/>
              <a:chOff x="3646702" y="3381977"/>
              <a:chExt cx="914400" cy="914400"/>
            </a:xfrm>
          </p:grpSpPr>
          <p:sp>
            <p:nvSpPr>
              <p:cNvPr id="39" name="Rectangle: Rounded Corners 38">
                <a:extLst>
                  <a:ext uri="{FF2B5EF4-FFF2-40B4-BE49-F238E27FC236}">
                    <a16:creationId xmlns:a16="http://schemas.microsoft.com/office/drawing/2014/main" id="{D05664B5-1100-4D22-8201-C39EE95C70FF}"/>
                  </a:ext>
                </a:extLst>
              </p:cNvPr>
              <p:cNvSpPr/>
              <p:nvPr/>
            </p:nvSpPr>
            <p:spPr>
              <a:xfrm rot="2700000">
                <a:off x="3709567" y="3471087"/>
                <a:ext cx="788670" cy="788670"/>
              </a:xfrm>
              <a:prstGeom prst="roundRect">
                <a:avLst>
                  <a:gd name="adj" fmla="val 2244"/>
                </a:avLst>
              </a:prstGeom>
              <a:solidFill>
                <a:srgbClr val="44546A">
                  <a:lumMod val="50000"/>
                  <a:lumOff val="5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0" name="Graphic 39" descr="Airplane">
                <a:extLst>
                  <a:ext uri="{FF2B5EF4-FFF2-40B4-BE49-F238E27FC236}">
                    <a16:creationId xmlns:a16="http://schemas.microsoft.com/office/drawing/2014/main" id="{9D9FEE75-E9E1-429C-B01D-7DEABB78EB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6702" y="3381977"/>
                <a:ext cx="914400" cy="914400"/>
              </a:xfrm>
              <a:prstGeom prst="rect">
                <a:avLst/>
              </a:prstGeom>
            </p:spPr>
          </p:pic>
        </p:grpSp>
        <p:grpSp>
          <p:nvGrpSpPr>
            <p:cNvPr id="27" name="Group 26">
              <a:extLst>
                <a:ext uri="{FF2B5EF4-FFF2-40B4-BE49-F238E27FC236}">
                  <a16:creationId xmlns:a16="http://schemas.microsoft.com/office/drawing/2014/main" id="{6DEDFC15-40F8-4F82-B299-0D250329D883}"/>
                </a:ext>
              </a:extLst>
            </p:cNvPr>
            <p:cNvGrpSpPr/>
            <p:nvPr/>
          </p:nvGrpSpPr>
          <p:grpSpPr>
            <a:xfrm>
              <a:off x="10346398" y="3381978"/>
              <a:ext cx="828967" cy="877781"/>
              <a:chOff x="10346401" y="3381977"/>
              <a:chExt cx="828968" cy="877780"/>
            </a:xfrm>
          </p:grpSpPr>
          <p:sp>
            <p:nvSpPr>
              <p:cNvPr id="37" name="Rectangle: Rounded Corners 36">
                <a:extLst>
                  <a:ext uri="{FF2B5EF4-FFF2-40B4-BE49-F238E27FC236}">
                    <a16:creationId xmlns:a16="http://schemas.microsoft.com/office/drawing/2014/main" id="{D6CF8D28-5363-419D-BA39-9E1316D71AB5}"/>
                  </a:ext>
                </a:extLst>
              </p:cNvPr>
              <p:cNvSpPr/>
              <p:nvPr/>
            </p:nvSpPr>
            <p:spPr>
              <a:xfrm rot="2700000">
                <a:off x="10366550" y="3471087"/>
                <a:ext cx="788670" cy="788670"/>
              </a:xfrm>
              <a:prstGeom prst="roundRect">
                <a:avLst>
                  <a:gd name="adj" fmla="val 2244"/>
                </a:avLst>
              </a:prstGeom>
              <a:solidFill>
                <a:srgbClr val="00B05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 name="Graphic 41" descr="Family with two children">
                <a:extLst>
                  <a:ext uri="{FF2B5EF4-FFF2-40B4-BE49-F238E27FC236}">
                    <a16:creationId xmlns:a16="http://schemas.microsoft.com/office/drawing/2014/main" id="{C3EB51BA-2B16-40DA-A0AB-CC2FA47706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6401" y="3381977"/>
                <a:ext cx="828968" cy="828968"/>
              </a:xfrm>
              <a:prstGeom prst="rect">
                <a:avLst/>
              </a:prstGeom>
            </p:spPr>
          </p:pic>
        </p:grpSp>
        <p:grpSp>
          <p:nvGrpSpPr>
            <p:cNvPr id="28" name="Group 27">
              <a:extLst>
                <a:ext uri="{FF2B5EF4-FFF2-40B4-BE49-F238E27FC236}">
                  <a16:creationId xmlns:a16="http://schemas.microsoft.com/office/drawing/2014/main" id="{6AA46308-A4C8-42FF-B02B-98F87FD65D1B}"/>
                </a:ext>
              </a:extLst>
            </p:cNvPr>
            <p:cNvGrpSpPr/>
            <p:nvPr/>
          </p:nvGrpSpPr>
          <p:grpSpPr>
            <a:xfrm>
              <a:off x="7040638" y="3471090"/>
              <a:ext cx="788669" cy="788671"/>
              <a:chOff x="7040641" y="3471087"/>
              <a:chExt cx="788670" cy="788670"/>
            </a:xfrm>
          </p:grpSpPr>
          <p:sp>
            <p:nvSpPr>
              <p:cNvPr id="35" name="Rectangle: Rounded Corners 34">
                <a:extLst>
                  <a:ext uri="{FF2B5EF4-FFF2-40B4-BE49-F238E27FC236}">
                    <a16:creationId xmlns:a16="http://schemas.microsoft.com/office/drawing/2014/main" id="{66E908A0-84B0-469E-B3E3-DA3492920A1E}"/>
                  </a:ext>
                </a:extLst>
              </p:cNvPr>
              <p:cNvSpPr/>
              <p:nvPr/>
            </p:nvSpPr>
            <p:spPr>
              <a:xfrm rot="2700000">
                <a:off x="7040641" y="3471087"/>
                <a:ext cx="788670" cy="788670"/>
              </a:xfrm>
              <a:prstGeom prst="roundRect">
                <a:avLst>
                  <a:gd name="adj" fmla="val 2244"/>
                </a:avLst>
              </a:prstGeom>
              <a:solidFill>
                <a:schemeClr val="accent4"/>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6" name="Graphic 43" descr="Upward trend">
                <a:extLst>
                  <a:ext uri="{FF2B5EF4-FFF2-40B4-BE49-F238E27FC236}">
                    <a16:creationId xmlns:a16="http://schemas.microsoft.com/office/drawing/2014/main" id="{7F9D0486-D21A-4D0B-A69A-365647D9FD2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9218" y="3493263"/>
                <a:ext cx="668462" cy="668462"/>
              </a:xfrm>
              <a:prstGeom prst="rect">
                <a:avLst/>
              </a:prstGeom>
            </p:spPr>
          </p:pic>
        </p:grpSp>
        <p:grpSp>
          <p:nvGrpSpPr>
            <p:cNvPr id="29" name="Group 28">
              <a:extLst>
                <a:ext uri="{FF2B5EF4-FFF2-40B4-BE49-F238E27FC236}">
                  <a16:creationId xmlns:a16="http://schemas.microsoft.com/office/drawing/2014/main" id="{8AC63398-860C-4953-BD28-B96AB5CD7FFD}"/>
                </a:ext>
              </a:extLst>
            </p:cNvPr>
            <p:cNvGrpSpPr/>
            <p:nvPr/>
          </p:nvGrpSpPr>
          <p:grpSpPr>
            <a:xfrm>
              <a:off x="5372944" y="3471088"/>
              <a:ext cx="788669" cy="788671"/>
              <a:chOff x="5372946" y="3471087"/>
              <a:chExt cx="788670" cy="788670"/>
            </a:xfrm>
          </p:grpSpPr>
          <p:sp>
            <p:nvSpPr>
              <p:cNvPr id="33" name="Rectangle: Rounded Corners 32">
                <a:extLst>
                  <a:ext uri="{FF2B5EF4-FFF2-40B4-BE49-F238E27FC236}">
                    <a16:creationId xmlns:a16="http://schemas.microsoft.com/office/drawing/2014/main" id="{FC5AAA00-F039-4550-BBEB-804EEEF132AE}"/>
                  </a:ext>
                </a:extLst>
              </p:cNvPr>
              <p:cNvSpPr/>
              <p:nvPr/>
            </p:nvSpPr>
            <p:spPr>
              <a:xfrm rot="2700000">
                <a:off x="5372946" y="3471087"/>
                <a:ext cx="788670" cy="788670"/>
              </a:xfrm>
              <a:prstGeom prst="roundRect">
                <a:avLst>
                  <a:gd name="adj" fmla="val 2244"/>
                </a:avLst>
              </a:prstGeom>
              <a:solidFill>
                <a:srgbClr val="5B9BD5"/>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4" name="Graphic 45" descr="Earth Globe Europe-Africa">
                <a:extLst>
                  <a:ext uri="{FF2B5EF4-FFF2-40B4-BE49-F238E27FC236}">
                    <a16:creationId xmlns:a16="http://schemas.microsoft.com/office/drawing/2014/main" id="{465A9F69-809D-46C3-8AB4-17DBD94D7A7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29105" y="3505188"/>
                <a:ext cx="691562" cy="691562"/>
              </a:xfrm>
              <a:prstGeom prst="rect">
                <a:avLst/>
              </a:prstGeom>
            </p:spPr>
          </p:pic>
        </p:grpSp>
        <p:grpSp>
          <p:nvGrpSpPr>
            <p:cNvPr id="30" name="Group 29">
              <a:extLst>
                <a:ext uri="{FF2B5EF4-FFF2-40B4-BE49-F238E27FC236}">
                  <a16:creationId xmlns:a16="http://schemas.microsoft.com/office/drawing/2014/main" id="{96335777-D2B5-4B38-84BF-565404A8D0B5}"/>
                </a:ext>
              </a:extLst>
            </p:cNvPr>
            <p:cNvGrpSpPr/>
            <p:nvPr/>
          </p:nvGrpSpPr>
          <p:grpSpPr>
            <a:xfrm>
              <a:off x="8703595" y="3465125"/>
              <a:ext cx="788669" cy="794631"/>
              <a:chOff x="8703596" y="3465126"/>
              <a:chExt cx="788670" cy="794631"/>
            </a:xfrm>
          </p:grpSpPr>
          <p:sp>
            <p:nvSpPr>
              <p:cNvPr id="31" name="Rectangle: Rounded Corners 30">
                <a:extLst>
                  <a:ext uri="{FF2B5EF4-FFF2-40B4-BE49-F238E27FC236}">
                    <a16:creationId xmlns:a16="http://schemas.microsoft.com/office/drawing/2014/main" id="{F7AF7216-0DAB-42D0-A03A-93D3B1D77EB5}"/>
                  </a:ext>
                </a:extLst>
              </p:cNvPr>
              <p:cNvSpPr/>
              <p:nvPr/>
            </p:nvSpPr>
            <p:spPr>
              <a:xfrm rot="2700000">
                <a:off x="8703596" y="3471087"/>
                <a:ext cx="788670" cy="788670"/>
              </a:xfrm>
              <a:prstGeom prst="roundRect">
                <a:avLst>
                  <a:gd name="adj" fmla="val 2244"/>
                </a:avLst>
              </a:prstGeom>
              <a:solidFill>
                <a:srgbClr val="A5A5A5"/>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2" name="Graphic 47" descr="City">
                <a:extLst>
                  <a:ext uri="{FF2B5EF4-FFF2-40B4-BE49-F238E27FC236}">
                    <a16:creationId xmlns:a16="http://schemas.microsoft.com/office/drawing/2014/main" id="{E1C844DA-59B5-4399-93AE-83277EBE6BD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4197" y="3465126"/>
                <a:ext cx="687468" cy="687468"/>
              </a:xfrm>
              <a:prstGeom prst="rect">
                <a:avLst/>
              </a:prstGeom>
            </p:spPr>
          </p:pic>
        </p:grpSp>
      </p:grpSp>
      <p:sp>
        <p:nvSpPr>
          <p:cNvPr id="51" name="Rounded Rectangle 50">
            <a:extLst>
              <a:ext uri="{FF2B5EF4-FFF2-40B4-BE49-F238E27FC236}">
                <a16:creationId xmlns:a16="http://schemas.microsoft.com/office/drawing/2014/main" id="{0BB03E95-F194-434D-AD34-55291E7A7C04}"/>
              </a:ext>
            </a:extLst>
          </p:cNvPr>
          <p:cNvSpPr/>
          <p:nvPr/>
        </p:nvSpPr>
        <p:spPr>
          <a:xfrm>
            <a:off x="5189230" y="1386899"/>
            <a:ext cx="3326259" cy="5459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Determine the overall sensitivity of an evaluation criteria to a given area </a:t>
            </a:r>
          </a:p>
        </p:txBody>
      </p:sp>
      <p:sp>
        <p:nvSpPr>
          <p:cNvPr id="107" name="Rectangle: Rounded Corners 106">
            <a:extLst>
              <a:ext uri="{FF2B5EF4-FFF2-40B4-BE49-F238E27FC236}">
                <a16:creationId xmlns:a16="http://schemas.microsoft.com/office/drawing/2014/main" id="{9D8EADD8-3BE2-4B92-9AF2-8A8E23B55B3D}"/>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108" name="Rectangle: Rounded Corners 107">
            <a:extLst>
              <a:ext uri="{FF2B5EF4-FFF2-40B4-BE49-F238E27FC236}">
                <a16:creationId xmlns:a16="http://schemas.microsoft.com/office/drawing/2014/main" id="{AAB0471B-5C62-43BC-929C-5E177E604F3B}"/>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109" name="Rectangle: Rounded Corners 108">
            <a:extLst>
              <a:ext uri="{FF2B5EF4-FFF2-40B4-BE49-F238E27FC236}">
                <a16:creationId xmlns:a16="http://schemas.microsoft.com/office/drawing/2014/main" id="{CCF9B1F3-0592-4A34-AFAF-A70E55A1A17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110" name="Rectangle: Rounded Corners 109">
            <a:extLst>
              <a:ext uri="{FF2B5EF4-FFF2-40B4-BE49-F238E27FC236}">
                <a16:creationId xmlns:a16="http://schemas.microsoft.com/office/drawing/2014/main" id="{1991590B-AC6B-4281-81FF-97EFF5DC8281}"/>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111" name="Rectangle: Rounded Corners 110">
            <a:extLst>
              <a:ext uri="{FF2B5EF4-FFF2-40B4-BE49-F238E27FC236}">
                <a16:creationId xmlns:a16="http://schemas.microsoft.com/office/drawing/2014/main" id="{A776E880-DD5D-4AEC-B87D-17FC538FCB00}"/>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112" name="Rectangle: Rounded Corners 111">
            <a:extLst>
              <a:ext uri="{FF2B5EF4-FFF2-40B4-BE49-F238E27FC236}">
                <a16:creationId xmlns:a16="http://schemas.microsoft.com/office/drawing/2014/main" id="{4F470C1D-3A24-437A-B0EE-88764C372BD8}"/>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cxnSp>
        <p:nvCxnSpPr>
          <p:cNvPr id="7" name="Straight Connector 6">
            <a:extLst>
              <a:ext uri="{FF2B5EF4-FFF2-40B4-BE49-F238E27FC236}">
                <a16:creationId xmlns:a16="http://schemas.microsoft.com/office/drawing/2014/main" id="{2FBA69E9-55EA-6949-AB73-B4ABA7DCDEF6}"/>
              </a:ext>
            </a:extLst>
          </p:cNvPr>
          <p:cNvCxnSpPr/>
          <p:nvPr/>
        </p:nvCxnSpPr>
        <p:spPr>
          <a:xfrm>
            <a:off x="1566583" y="2529062"/>
            <a:ext cx="7040880" cy="0"/>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B4AC2FB-40D7-D143-A45E-26ADAA5A04FA}"/>
              </a:ext>
            </a:extLst>
          </p:cNvPr>
          <p:cNvCxnSpPr>
            <a:cxnSpLocks/>
          </p:cNvCxnSpPr>
          <p:nvPr/>
        </p:nvCxnSpPr>
        <p:spPr>
          <a:xfrm>
            <a:off x="3913543" y="2529062"/>
            <a:ext cx="0" cy="191138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A768D57-FEC7-0E40-AC23-102056B8DA15}"/>
              </a:ext>
            </a:extLst>
          </p:cNvPr>
          <p:cNvCxnSpPr>
            <a:cxnSpLocks/>
          </p:cNvCxnSpPr>
          <p:nvPr/>
        </p:nvCxnSpPr>
        <p:spPr>
          <a:xfrm>
            <a:off x="6260503" y="2529062"/>
            <a:ext cx="0" cy="1911386"/>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BABC386-2E79-4CD3-AF53-FBCE78575E7D}"/>
              </a:ext>
            </a:extLst>
          </p:cNvPr>
          <p:cNvGrpSpPr/>
          <p:nvPr/>
        </p:nvGrpSpPr>
        <p:grpSpPr>
          <a:xfrm>
            <a:off x="1550309" y="2541360"/>
            <a:ext cx="2350008" cy="2328918"/>
            <a:chOff x="1550309" y="2544849"/>
            <a:chExt cx="2350008" cy="2328918"/>
          </a:xfrm>
        </p:grpSpPr>
        <p:sp>
          <p:nvSpPr>
            <p:cNvPr id="3" name="TextBox 2">
              <a:extLst>
                <a:ext uri="{FF2B5EF4-FFF2-40B4-BE49-F238E27FC236}">
                  <a16:creationId xmlns:a16="http://schemas.microsoft.com/office/drawing/2014/main" id="{5558722E-AACD-FC40-88E2-7ED3E6470AE4}"/>
                </a:ext>
              </a:extLst>
            </p:cNvPr>
            <p:cNvSpPr txBox="1"/>
            <p:nvPr/>
          </p:nvSpPr>
          <p:spPr>
            <a:xfrm>
              <a:off x="1551952" y="2544849"/>
              <a:ext cx="2346959" cy="276999"/>
            </a:xfrm>
            <a:prstGeom prst="rect">
              <a:avLst/>
            </a:prstGeom>
            <a:noFill/>
          </p:spPr>
          <p:txBody>
            <a:bodyPr wrap="square" rtlCol="0">
              <a:spAutoFit/>
            </a:bodyPr>
            <a:lstStyle/>
            <a:p>
              <a:pPr algn="ctr"/>
              <a:r>
                <a:rPr lang="en-US" sz="1200">
                  <a:solidFill>
                    <a:schemeClr val="bg1"/>
                  </a:solidFill>
                </a:rPr>
                <a:t>$/RPM</a:t>
              </a:r>
            </a:p>
          </p:txBody>
        </p:sp>
        <p:graphicFrame>
          <p:nvGraphicFramePr>
            <p:cNvPr id="41" name="Chart 40">
              <a:extLst>
                <a:ext uri="{FF2B5EF4-FFF2-40B4-BE49-F238E27FC236}">
                  <a16:creationId xmlns:a16="http://schemas.microsoft.com/office/drawing/2014/main" id="{C642A779-249D-4754-8606-330DD3B43279}"/>
                </a:ext>
              </a:extLst>
            </p:cNvPr>
            <p:cNvGraphicFramePr>
              <a:graphicFrameLocks/>
            </p:cNvGraphicFramePr>
            <p:nvPr>
              <p:extLst>
                <p:ext uri="{D42A27DB-BD31-4B8C-83A1-F6EECF244321}">
                  <p14:modId xmlns:p14="http://schemas.microsoft.com/office/powerpoint/2010/main" val="1279546355"/>
                </p:ext>
              </p:extLst>
            </p:nvPr>
          </p:nvGraphicFramePr>
          <p:xfrm>
            <a:off x="1550309" y="2798079"/>
            <a:ext cx="2350008" cy="2075688"/>
          </p:xfrm>
          <a:graphic>
            <a:graphicData uri="http://schemas.openxmlformats.org/drawingml/2006/chart">
              <c:chart xmlns:c="http://schemas.openxmlformats.org/drawingml/2006/chart" xmlns:r="http://schemas.openxmlformats.org/officeDocument/2006/relationships" r:id="rId13"/>
            </a:graphicData>
          </a:graphic>
        </p:graphicFrame>
      </p:grpSp>
      <p:grpSp>
        <p:nvGrpSpPr>
          <p:cNvPr id="2" name="Group 1">
            <a:extLst>
              <a:ext uri="{FF2B5EF4-FFF2-40B4-BE49-F238E27FC236}">
                <a16:creationId xmlns:a16="http://schemas.microsoft.com/office/drawing/2014/main" id="{37C45CE5-A015-497C-887A-91097F3B063A}"/>
              </a:ext>
            </a:extLst>
          </p:cNvPr>
          <p:cNvGrpSpPr/>
          <p:nvPr/>
        </p:nvGrpSpPr>
        <p:grpSpPr>
          <a:xfrm>
            <a:off x="3929662" y="2538316"/>
            <a:ext cx="2350008" cy="2335006"/>
            <a:chOff x="3929662" y="2538761"/>
            <a:chExt cx="2350008" cy="2335006"/>
          </a:xfrm>
        </p:grpSpPr>
        <p:sp>
          <p:nvSpPr>
            <p:cNvPr id="43" name="TextBox 42">
              <a:extLst>
                <a:ext uri="{FF2B5EF4-FFF2-40B4-BE49-F238E27FC236}">
                  <a16:creationId xmlns:a16="http://schemas.microsoft.com/office/drawing/2014/main" id="{6346CA8A-F4D0-2244-9AD0-575CF29F1B9C}"/>
                </a:ext>
              </a:extLst>
            </p:cNvPr>
            <p:cNvSpPr txBox="1"/>
            <p:nvPr/>
          </p:nvSpPr>
          <p:spPr>
            <a:xfrm>
              <a:off x="3931186" y="2538761"/>
              <a:ext cx="2346960" cy="276999"/>
            </a:xfrm>
            <a:prstGeom prst="rect">
              <a:avLst/>
            </a:prstGeom>
            <a:noFill/>
          </p:spPr>
          <p:txBody>
            <a:bodyPr wrap="square" rtlCol="0">
              <a:spAutoFit/>
            </a:bodyPr>
            <a:lstStyle/>
            <a:p>
              <a:pPr algn="ctr"/>
              <a:r>
                <a:rPr lang="en-US" sz="1200">
                  <a:solidFill>
                    <a:schemeClr val="bg1"/>
                  </a:solidFill>
                </a:rPr>
                <a:t>Pop. Cumulative Time Savings</a:t>
              </a:r>
            </a:p>
          </p:txBody>
        </p:sp>
        <p:graphicFrame>
          <p:nvGraphicFramePr>
            <p:cNvPr id="42" name="Chart 41">
              <a:extLst>
                <a:ext uri="{FF2B5EF4-FFF2-40B4-BE49-F238E27FC236}">
                  <a16:creationId xmlns:a16="http://schemas.microsoft.com/office/drawing/2014/main" id="{47CD6AB9-2C32-4077-BFEB-3FB7053C6564}"/>
                </a:ext>
              </a:extLst>
            </p:cNvPr>
            <p:cNvGraphicFramePr>
              <a:graphicFrameLocks/>
            </p:cNvGraphicFramePr>
            <p:nvPr>
              <p:extLst>
                <p:ext uri="{D42A27DB-BD31-4B8C-83A1-F6EECF244321}">
                  <p14:modId xmlns:p14="http://schemas.microsoft.com/office/powerpoint/2010/main" val="1645012847"/>
                </p:ext>
              </p:extLst>
            </p:nvPr>
          </p:nvGraphicFramePr>
          <p:xfrm>
            <a:off x="3929662" y="2798079"/>
            <a:ext cx="2350008" cy="2075688"/>
          </p:xfrm>
          <a:graphic>
            <a:graphicData uri="http://schemas.openxmlformats.org/drawingml/2006/chart">
              <c:chart xmlns:c="http://schemas.openxmlformats.org/drawingml/2006/chart" xmlns:r="http://schemas.openxmlformats.org/officeDocument/2006/relationships" r:id="rId14"/>
            </a:graphicData>
          </a:graphic>
        </p:graphicFrame>
      </p:grpSp>
      <p:grpSp>
        <p:nvGrpSpPr>
          <p:cNvPr id="6" name="Group 5">
            <a:extLst>
              <a:ext uri="{FF2B5EF4-FFF2-40B4-BE49-F238E27FC236}">
                <a16:creationId xmlns:a16="http://schemas.microsoft.com/office/drawing/2014/main" id="{4A2247DE-8976-49B7-8F67-736B683BDA89}"/>
              </a:ext>
            </a:extLst>
          </p:cNvPr>
          <p:cNvGrpSpPr/>
          <p:nvPr/>
        </p:nvGrpSpPr>
        <p:grpSpPr>
          <a:xfrm>
            <a:off x="6276621" y="2537871"/>
            <a:ext cx="2350008" cy="2335896"/>
            <a:chOff x="6276621" y="2537871"/>
            <a:chExt cx="2350008" cy="2335896"/>
          </a:xfrm>
        </p:grpSpPr>
        <p:sp>
          <p:nvSpPr>
            <p:cNvPr id="44" name="TextBox 43">
              <a:extLst>
                <a:ext uri="{FF2B5EF4-FFF2-40B4-BE49-F238E27FC236}">
                  <a16:creationId xmlns:a16="http://schemas.microsoft.com/office/drawing/2014/main" id="{F5D69398-FA7C-B544-AA98-CCCFC6F0A076}"/>
                </a:ext>
              </a:extLst>
            </p:cNvPr>
            <p:cNvSpPr txBox="1"/>
            <p:nvPr/>
          </p:nvSpPr>
          <p:spPr>
            <a:xfrm>
              <a:off x="6278147" y="2537871"/>
              <a:ext cx="2346957" cy="276999"/>
            </a:xfrm>
            <a:prstGeom prst="rect">
              <a:avLst/>
            </a:prstGeom>
            <a:noFill/>
          </p:spPr>
          <p:txBody>
            <a:bodyPr wrap="square" rtlCol="0">
              <a:spAutoFit/>
            </a:bodyPr>
            <a:lstStyle/>
            <a:p>
              <a:pPr algn="ctr"/>
              <a:r>
                <a:rPr lang="en-US" sz="1200">
                  <a:solidFill>
                    <a:schemeClr val="bg1"/>
                  </a:solidFill>
                </a:rPr>
                <a:t>Population Impacted</a:t>
              </a:r>
            </a:p>
          </p:txBody>
        </p:sp>
        <p:graphicFrame>
          <p:nvGraphicFramePr>
            <p:cNvPr id="48" name="Chart 47">
              <a:extLst>
                <a:ext uri="{FF2B5EF4-FFF2-40B4-BE49-F238E27FC236}">
                  <a16:creationId xmlns:a16="http://schemas.microsoft.com/office/drawing/2014/main" id="{AD0D8583-9C52-4D13-9149-101EC9392BAB}"/>
                </a:ext>
              </a:extLst>
            </p:cNvPr>
            <p:cNvGraphicFramePr>
              <a:graphicFrameLocks/>
            </p:cNvGraphicFramePr>
            <p:nvPr>
              <p:extLst>
                <p:ext uri="{D42A27DB-BD31-4B8C-83A1-F6EECF244321}">
                  <p14:modId xmlns:p14="http://schemas.microsoft.com/office/powerpoint/2010/main" val="265995608"/>
                </p:ext>
              </p:extLst>
            </p:nvPr>
          </p:nvGraphicFramePr>
          <p:xfrm>
            <a:off x="6276621" y="2798079"/>
            <a:ext cx="2350008" cy="2075688"/>
          </p:xfrm>
          <a:graphic>
            <a:graphicData uri="http://schemas.openxmlformats.org/drawingml/2006/chart">
              <c:chart xmlns:c="http://schemas.openxmlformats.org/drawingml/2006/chart" xmlns:r="http://schemas.openxmlformats.org/officeDocument/2006/relationships" r:id="rId15"/>
            </a:graphicData>
          </a:graphic>
        </p:graphicFrame>
      </p:grpSp>
    </p:spTree>
    <p:extLst>
      <p:ext uri="{BB962C8B-B14F-4D97-AF65-F5344CB8AC3E}">
        <p14:creationId xmlns:p14="http://schemas.microsoft.com/office/powerpoint/2010/main" val="234146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animEffect transition="in" filter="fade">
                                      <p:cBhvr>
                                        <p:cTn id="33" dur="500"/>
                                        <p:tgtEl>
                                          <p:spTgt spid="114"/>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872C8-08DC-394F-98B9-25A20C00C122}"/>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Dashboard</a:t>
            </a:r>
          </a:p>
        </p:txBody>
      </p:sp>
      <p:sp>
        <p:nvSpPr>
          <p:cNvPr id="4" name="Slide Number Placeholder 3">
            <a:extLst>
              <a:ext uri="{FF2B5EF4-FFF2-40B4-BE49-F238E27FC236}">
                <a16:creationId xmlns:a16="http://schemas.microsoft.com/office/drawing/2014/main" id="{69F98701-0E5F-E64B-BAF8-DE8E7185C6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46</a:t>
            </a:fld>
            <a:endParaRPr lang="fr"/>
          </a:p>
        </p:txBody>
      </p:sp>
      <p:sp>
        <p:nvSpPr>
          <p:cNvPr id="5" name="Rectangle: Rounded Corners 84">
            <a:extLst>
              <a:ext uri="{FF2B5EF4-FFF2-40B4-BE49-F238E27FC236}">
                <a16:creationId xmlns:a16="http://schemas.microsoft.com/office/drawing/2014/main" id="{AB942025-64B4-6045-9B6C-69D6C77B45CC}"/>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6" name="Rectangle: Rounded Corners 85">
            <a:extLst>
              <a:ext uri="{FF2B5EF4-FFF2-40B4-BE49-F238E27FC236}">
                <a16:creationId xmlns:a16="http://schemas.microsoft.com/office/drawing/2014/main" id="{EEDD7B0A-FB6B-D045-B3C8-7749B0B733A4}"/>
              </a:ext>
            </a:extLst>
          </p:cNvPr>
          <p:cNvSpPr/>
          <p:nvPr/>
        </p:nvSpPr>
        <p:spPr>
          <a:xfrm>
            <a:off x="73289" y="2628648"/>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7" name="Rectangle: Rounded Corners 90">
            <a:extLst>
              <a:ext uri="{FF2B5EF4-FFF2-40B4-BE49-F238E27FC236}">
                <a16:creationId xmlns:a16="http://schemas.microsoft.com/office/drawing/2014/main" id="{10261949-E8AF-B04E-997A-885665BF1767}"/>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8" name="Rectangle: Rounded Corners 91">
            <a:extLst>
              <a:ext uri="{FF2B5EF4-FFF2-40B4-BE49-F238E27FC236}">
                <a16:creationId xmlns:a16="http://schemas.microsoft.com/office/drawing/2014/main" id="{D088F139-8991-5F46-8F6D-D2891D2114B6}"/>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9" name="Rectangle: Rounded Corners 92">
            <a:extLst>
              <a:ext uri="{FF2B5EF4-FFF2-40B4-BE49-F238E27FC236}">
                <a16:creationId xmlns:a16="http://schemas.microsoft.com/office/drawing/2014/main" id="{4207A022-921F-6248-9DAD-8B2C76C333A1}"/>
              </a:ext>
            </a:extLst>
          </p:cNvPr>
          <p:cNvSpPr/>
          <p:nvPr/>
        </p:nvSpPr>
        <p:spPr>
          <a:xfrm>
            <a:off x="73289" y="323059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10" name="Rectangle: Rounded Corners 93">
            <a:extLst>
              <a:ext uri="{FF2B5EF4-FFF2-40B4-BE49-F238E27FC236}">
                <a16:creationId xmlns:a16="http://schemas.microsoft.com/office/drawing/2014/main" id="{3B825E2F-48F5-7F4E-8AB7-52A6606E3AD0}"/>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11" name="Rounded Rectangle 10">
            <a:extLst>
              <a:ext uri="{FF2B5EF4-FFF2-40B4-BE49-F238E27FC236}">
                <a16:creationId xmlns:a16="http://schemas.microsoft.com/office/drawing/2014/main" id="{1885BF25-D436-F44E-A6ED-BD3F5A81DB88}"/>
              </a:ext>
            </a:extLst>
          </p:cNvPr>
          <p:cNvSpPr/>
          <p:nvPr/>
        </p:nvSpPr>
        <p:spPr>
          <a:xfrm>
            <a:off x="1723983" y="1122849"/>
            <a:ext cx="6499412" cy="3623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Connected environment to a dashboard for </a:t>
            </a:r>
            <a:r>
              <a:rPr lang="en-US" b="1" u="sng">
                <a:solidFill>
                  <a:schemeClr val="tx1"/>
                </a:solidFill>
              </a:rPr>
              <a:t>decision-making support</a:t>
            </a:r>
          </a:p>
        </p:txBody>
      </p:sp>
      <p:sp>
        <p:nvSpPr>
          <p:cNvPr id="12" name="TextBox 11">
            <a:extLst>
              <a:ext uri="{FF2B5EF4-FFF2-40B4-BE49-F238E27FC236}">
                <a16:creationId xmlns:a16="http://schemas.microsoft.com/office/drawing/2014/main" id="{EBAFBE16-12AB-7443-A9AD-52A428A496CF}"/>
              </a:ext>
            </a:extLst>
          </p:cNvPr>
          <p:cNvSpPr txBox="1"/>
          <p:nvPr/>
        </p:nvSpPr>
        <p:spPr>
          <a:xfrm>
            <a:off x="1723983" y="1790427"/>
            <a:ext cx="1031051" cy="523220"/>
          </a:xfrm>
          <a:prstGeom prst="rect">
            <a:avLst/>
          </a:prstGeom>
          <a:noFill/>
        </p:spPr>
        <p:txBody>
          <a:bodyPr wrap="none" rtlCol="0">
            <a:spAutoFit/>
          </a:bodyPr>
          <a:lstStyle/>
          <a:p>
            <a:pPr algn="ctr"/>
            <a:r>
              <a:rPr lang="en-US">
                <a:solidFill>
                  <a:schemeClr val="bg1"/>
                </a:solidFill>
              </a:rPr>
              <a:t>Vertiport</a:t>
            </a:r>
          </a:p>
          <a:p>
            <a:pPr algn="ctr"/>
            <a:r>
              <a:rPr lang="en-US">
                <a:solidFill>
                  <a:schemeClr val="bg1"/>
                </a:solidFill>
              </a:rPr>
              <a:t>Placement</a:t>
            </a:r>
          </a:p>
        </p:txBody>
      </p:sp>
      <p:sp>
        <p:nvSpPr>
          <p:cNvPr id="13" name="TextBox 12">
            <a:extLst>
              <a:ext uri="{FF2B5EF4-FFF2-40B4-BE49-F238E27FC236}">
                <a16:creationId xmlns:a16="http://schemas.microsoft.com/office/drawing/2014/main" id="{55230EC5-2473-7743-941F-61CB6BD824A8}"/>
              </a:ext>
            </a:extLst>
          </p:cNvPr>
          <p:cNvSpPr txBox="1"/>
          <p:nvPr/>
        </p:nvSpPr>
        <p:spPr>
          <a:xfrm>
            <a:off x="3589517" y="1790427"/>
            <a:ext cx="742511" cy="523220"/>
          </a:xfrm>
          <a:prstGeom prst="rect">
            <a:avLst/>
          </a:prstGeom>
          <a:noFill/>
        </p:spPr>
        <p:txBody>
          <a:bodyPr wrap="none" rtlCol="0">
            <a:spAutoFit/>
          </a:bodyPr>
          <a:lstStyle/>
          <a:p>
            <a:pPr algn="ctr"/>
            <a:r>
              <a:rPr lang="en-US" err="1">
                <a:solidFill>
                  <a:schemeClr val="bg1"/>
                </a:solidFill>
              </a:rPr>
              <a:t>SoS</a:t>
            </a:r>
            <a:endParaRPr lang="en-US">
              <a:solidFill>
                <a:schemeClr val="bg1"/>
              </a:solidFill>
            </a:endParaRPr>
          </a:p>
          <a:p>
            <a:pPr algn="ctr"/>
            <a:r>
              <a:rPr lang="en-US">
                <a:solidFill>
                  <a:schemeClr val="bg1"/>
                </a:solidFill>
              </a:rPr>
              <a:t>Design</a:t>
            </a:r>
          </a:p>
        </p:txBody>
      </p:sp>
      <p:sp>
        <p:nvSpPr>
          <p:cNvPr id="14" name="TextBox 13">
            <a:extLst>
              <a:ext uri="{FF2B5EF4-FFF2-40B4-BE49-F238E27FC236}">
                <a16:creationId xmlns:a16="http://schemas.microsoft.com/office/drawing/2014/main" id="{A3F4BC17-6C98-7749-9EAF-391D81E418FA}"/>
              </a:ext>
            </a:extLst>
          </p:cNvPr>
          <p:cNvSpPr txBox="1"/>
          <p:nvPr/>
        </p:nvSpPr>
        <p:spPr>
          <a:xfrm>
            <a:off x="5166511" y="1790427"/>
            <a:ext cx="1300356" cy="523220"/>
          </a:xfrm>
          <a:prstGeom prst="rect">
            <a:avLst/>
          </a:prstGeom>
          <a:noFill/>
        </p:spPr>
        <p:txBody>
          <a:bodyPr wrap="none" rtlCol="0">
            <a:spAutoFit/>
          </a:bodyPr>
          <a:lstStyle/>
          <a:p>
            <a:pPr algn="ctr"/>
            <a:r>
              <a:rPr lang="en-US">
                <a:solidFill>
                  <a:schemeClr val="bg1"/>
                </a:solidFill>
              </a:rPr>
              <a:t>Design Space</a:t>
            </a:r>
          </a:p>
          <a:p>
            <a:pPr algn="ctr"/>
            <a:r>
              <a:rPr lang="en-US">
                <a:solidFill>
                  <a:schemeClr val="bg1"/>
                </a:solidFill>
              </a:rPr>
              <a:t>Exploration</a:t>
            </a:r>
          </a:p>
        </p:txBody>
      </p:sp>
      <p:sp>
        <p:nvSpPr>
          <p:cNvPr id="15" name="TextBox 14">
            <a:extLst>
              <a:ext uri="{FF2B5EF4-FFF2-40B4-BE49-F238E27FC236}">
                <a16:creationId xmlns:a16="http://schemas.microsoft.com/office/drawing/2014/main" id="{1DD8B51C-0D98-F748-9B13-245908948A5C}"/>
              </a:ext>
            </a:extLst>
          </p:cNvPr>
          <p:cNvSpPr txBox="1"/>
          <p:nvPr/>
        </p:nvSpPr>
        <p:spPr>
          <a:xfrm>
            <a:off x="7301348" y="1790427"/>
            <a:ext cx="922047" cy="523220"/>
          </a:xfrm>
          <a:prstGeom prst="rect">
            <a:avLst/>
          </a:prstGeom>
          <a:noFill/>
        </p:spPr>
        <p:txBody>
          <a:bodyPr wrap="none" rtlCol="0">
            <a:spAutoFit/>
          </a:bodyPr>
          <a:lstStyle/>
          <a:p>
            <a:pPr algn="ctr"/>
            <a:r>
              <a:rPr lang="en-US">
                <a:solidFill>
                  <a:schemeClr val="bg1"/>
                </a:solidFill>
              </a:rPr>
              <a:t>Design</a:t>
            </a:r>
          </a:p>
          <a:p>
            <a:pPr algn="ctr"/>
            <a:r>
              <a:rPr lang="en-US">
                <a:solidFill>
                  <a:schemeClr val="bg1"/>
                </a:solidFill>
              </a:rPr>
              <a:t>Selection</a:t>
            </a:r>
          </a:p>
        </p:txBody>
      </p:sp>
      <p:sp>
        <p:nvSpPr>
          <p:cNvPr id="16" name="Right Arrow 15">
            <a:extLst>
              <a:ext uri="{FF2B5EF4-FFF2-40B4-BE49-F238E27FC236}">
                <a16:creationId xmlns:a16="http://schemas.microsoft.com/office/drawing/2014/main" id="{5D9A2589-8FC5-D14A-8ADE-724236553510}"/>
              </a:ext>
            </a:extLst>
          </p:cNvPr>
          <p:cNvSpPr/>
          <p:nvPr/>
        </p:nvSpPr>
        <p:spPr>
          <a:xfrm>
            <a:off x="2988499" y="1870859"/>
            <a:ext cx="367553" cy="36235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79B07C53-C6C1-144F-9076-90A6133BD91A}"/>
              </a:ext>
            </a:extLst>
          </p:cNvPr>
          <p:cNvSpPr/>
          <p:nvPr/>
        </p:nvSpPr>
        <p:spPr>
          <a:xfrm>
            <a:off x="4565493" y="1870859"/>
            <a:ext cx="367553" cy="36235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3349BDD3-9A0C-AE40-BB26-B391449B18D6}"/>
              </a:ext>
            </a:extLst>
          </p:cNvPr>
          <p:cNvSpPr/>
          <p:nvPr/>
        </p:nvSpPr>
        <p:spPr>
          <a:xfrm>
            <a:off x="6700332" y="1870859"/>
            <a:ext cx="367553" cy="36235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3D60FF2-41D9-114A-987F-8E759A53956B}"/>
              </a:ext>
            </a:extLst>
          </p:cNvPr>
          <p:cNvSpPr txBox="1"/>
          <p:nvPr/>
        </p:nvSpPr>
        <p:spPr>
          <a:xfrm>
            <a:off x="1715509" y="1487494"/>
            <a:ext cx="1685077" cy="307777"/>
          </a:xfrm>
          <a:prstGeom prst="rect">
            <a:avLst/>
          </a:prstGeom>
          <a:noFill/>
        </p:spPr>
        <p:txBody>
          <a:bodyPr wrap="none" rtlCol="0">
            <a:spAutoFit/>
          </a:bodyPr>
          <a:lstStyle/>
          <a:p>
            <a:r>
              <a:rPr lang="en-US">
                <a:solidFill>
                  <a:srgbClr val="FFC000"/>
                </a:solidFill>
              </a:rPr>
              <a:t>4-tabbed Interface:</a:t>
            </a:r>
          </a:p>
        </p:txBody>
      </p:sp>
      <p:cxnSp>
        <p:nvCxnSpPr>
          <p:cNvPr id="21" name="Straight Connector 20">
            <a:extLst>
              <a:ext uri="{FF2B5EF4-FFF2-40B4-BE49-F238E27FC236}">
                <a16:creationId xmlns:a16="http://schemas.microsoft.com/office/drawing/2014/main" id="{2E496EEA-27B2-3541-AB77-12F8FA15D25E}"/>
              </a:ext>
            </a:extLst>
          </p:cNvPr>
          <p:cNvCxnSpPr>
            <a:cxnSpLocks/>
          </p:cNvCxnSpPr>
          <p:nvPr/>
        </p:nvCxnSpPr>
        <p:spPr>
          <a:xfrm>
            <a:off x="1723983" y="2464171"/>
            <a:ext cx="6499412"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F089-E958-0D46-9442-C3C13D286665}"/>
              </a:ext>
            </a:extLst>
          </p:cNvPr>
          <p:cNvSpPr txBox="1"/>
          <p:nvPr/>
        </p:nvSpPr>
        <p:spPr>
          <a:xfrm>
            <a:off x="1715509" y="2474759"/>
            <a:ext cx="2164375" cy="307777"/>
          </a:xfrm>
          <a:prstGeom prst="rect">
            <a:avLst/>
          </a:prstGeom>
          <a:noFill/>
        </p:spPr>
        <p:txBody>
          <a:bodyPr wrap="none" rtlCol="0">
            <a:spAutoFit/>
          </a:bodyPr>
          <a:lstStyle/>
          <a:p>
            <a:r>
              <a:rPr lang="en-US">
                <a:solidFill>
                  <a:srgbClr val="FFC000"/>
                </a:solidFill>
              </a:rPr>
              <a:t>Vertiport Placement Tab:</a:t>
            </a:r>
          </a:p>
        </p:txBody>
      </p:sp>
      <p:pic>
        <p:nvPicPr>
          <p:cNvPr id="27" name="Picture 26" descr="A close up of a map&#10;&#10;Description automatically generated">
            <a:extLst>
              <a:ext uri="{FF2B5EF4-FFF2-40B4-BE49-F238E27FC236}">
                <a16:creationId xmlns:a16="http://schemas.microsoft.com/office/drawing/2014/main" id="{1A159346-0D71-C347-923E-9F46BF49C377}"/>
              </a:ext>
            </a:extLst>
          </p:cNvPr>
          <p:cNvPicPr>
            <a:picLocks noChangeAspect="1"/>
          </p:cNvPicPr>
          <p:nvPr/>
        </p:nvPicPr>
        <p:blipFill>
          <a:blip r:embed="rId3"/>
          <a:stretch>
            <a:fillRect/>
          </a:stretch>
        </p:blipFill>
        <p:spPr>
          <a:xfrm>
            <a:off x="5405425" y="2715542"/>
            <a:ext cx="2822047" cy="1952926"/>
          </a:xfrm>
          <a:prstGeom prst="rect">
            <a:avLst/>
          </a:prstGeom>
        </p:spPr>
      </p:pic>
      <p:grpSp>
        <p:nvGrpSpPr>
          <p:cNvPr id="31" name="Group 30">
            <a:extLst>
              <a:ext uri="{FF2B5EF4-FFF2-40B4-BE49-F238E27FC236}">
                <a16:creationId xmlns:a16="http://schemas.microsoft.com/office/drawing/2014/main" id="{AE14DD11-7A96-2449-BE24-0ABA3D513A89}"/>
              </a:ext>
            </a:extLst>
          </p:cNvPr>
          <p:cNvGrpSpPr/>
          <p:nvPr/>
        </p:nvGrpSpPr>
        <p:grpSpPr>
          <a:xfrm>
            <a:off x="1672846" y="2757866"/>
            <a:ext cx="2164375" cy="1868279"/>
            <a:chOff x="1672846" y="2794723"/>
            <a:chExt cx="2164375" cy="1868279"/>
          </a:xfrm>
        </p:grpSpPr>
        <p:pic>
          <p:nvPicPr>
            <p:cNvPr id="25" name="Picture 24" descr="A screenshot of a cell phone&#10;&#10;Description automatically generated">
              <a:extLst>
                <a:ext uri="{FF2B5EF4-FFF2-40B4-BE49-F238E27FC236}">
                  <a16:creationId xmlns:a16="http://schemas.microsoft.com/office/drawing/2014/main" id="{1B50C37B-6105-2B4A-ACC6-E971A66E0AE1}"/>
                </a:ext>
              </a:extLst>
            </p:cNvPr>
            <p:cNvPicPr>
              <a:picLocks noChangeAspect="1"/>
            </p:cNvPicPr>
            <p:nvPr/>
          </p:nvPicPr>
          <p:blipFill>
            <a:blip r:embed="rId4"/>
            <a:stretch>
              <a:fillRect/>
            </a:stretch>
          </p:blipFill>
          <p:spPr>
            <a:xfrm>
              <a:off x="1672846" y="3378300"/>
              <a:ext cx="2164375" cy="1284702"/>
            </a:xfrm>
            <a:prstGeom prst="rect">
              <a:avLst/>
            </a:prstGeom>
          </p:spPr>
        </p:pic>
        <p:sp>
          <p:nvSpPr>
            <p:cNvPr id="28" name="TextBox 27">
              <a:extLst>
                <a:ext uri="{FF2B5EF4-FFF2-40B4-BE49-F238E27FC236}">
                  <a16:creationId xmlns:a16="http://schemas.microsoft.com/office/drawing/2014/main" id="{0CCDAEEF-EB53-DD4A-B7EE-2980ABF2CC03}"/>
                </a:ext>
              </a:extLst>
            </p:cNvPr>
            <p:cNvSpPr txBox="1"/>
            <p:nvPr/>
          </p:nvSpPr>
          <p:spPr>
            <a:xfrm>
              <a:off x="1672846" y="2794723"/>
              <a:ext cx="2164375" cy="646331"/>
            </a:xfrm>
            <a:prstGeom prst="rect">
              <a:avLst/>
            </a:prstGeom>
            <a:noFill/>
          </p:spPr>
          <p:txBody>
            <a:bodyPr wrap="square" rtlCol="0">
              <a:spAutoFit/>
            </a:bodyPr>
            <a:lstStyle/>
            <a:p>
              <a:r>
                <a:rPr lang="en-US" sz="1200">
                  <a:solidFill>
                    <a:schemeClr val="bg1"/>
                  </a:solidFill>
                </a:rPr>
                <a:t>User places vertiport(s) using Lat/Lon Pairs &amp; default travel time:</a:t>
              </a:r>
            </a:p>
          </p:txBody>
        </p:sp>
      </p:grpSp>
      <p:sp>
        <p:nvSpPr>
          <p:cNvPr id="29" name="Right Arrow 28">
            <a:extLst>
              <a:ext uri="{FF2B5EF4-FFF2-40B4-BE49-F238E27FC236}">
                <a16:creationId xmlns:a16="http://schemas.microsoft.com/office/drawing/2014/main" id="{4858A671-792A-CF46-AEBD-B161FD25EB9A}"/>
              </a:ext>
            </a:extLst>
          </p:cNvPr>
          <p:cNvSpPr/>
          <p:nvPr/>
        </p:nvSpPr>
        <p:spPr>
          <a:xfrm>
            <a:off x="4409406" y="3510827"/>
            <a:ext cx="367553" cy="36235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3048AF8-3CF3-AA4A-AFA7-BC184826C717}"/>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Tree>
    <p:extLst>
      <p:ext uri="{BB962C8B-B14F-4D97-AF65-F5344CB8AC3E}">
        <p14:creationId xmlns:p14="http://schemas.microsoft.com/office/powerpoint/2010/main" val="3659705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0044-8E78-8E49-94B7-9479360CB96E}"/>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Dashboard</a:t>
            </a:r>
          </a:p>
        </p:txBody>
      </p:sp>
      <p:sp>
        <p:nvSpPr>
          <p:cNvPr id="4" name="Slide Number Placeholder 3">
            <a:extLst>
              <a:ext uri="{FF2B5EF4-FFF2-40B4-BE49-F238E27FC236}">
                <a16:creationId xmlns:a16="http://schemas.microsoft.com/office/drawing/2014/main" id="{3BC15490-A889-BD48-8514-B459BE3036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47</a:t>
            </a:fld>
            <a:endParaRPr lang="fr"/>
          </a:p>
        </p:txBody>
      </p:sp>
      <p:sp>
        <p:nvSpPr>
          <p:cNvPr id="5" name="Rectangle: Rounded Corners 84">
            <a:extLst>
              <a:ext uri="{FF2B5EF4-FFF2-40B4-BE49-F238E27FC236}">
                <a16:creationId xmlns:a16="http://schemas.microsoft.com/office/drawing/2014/main" id="{BB6C6FF5-5B07-134C-BAA6-987EDA007E22}"/>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6" name="Rectangle: Rounded Corners 85">
            <a:extLst>
              <a:ext uri="{FF2B5EF4-FFF2-40B4-BE49-F238E27FC236}">
                <a16:creationId xmlns:a16="http://schemas.microsoft.com/office/drawing/2014/main" id="{DEF17698-C12D-B64D-960E-EDC191233656}"/>
              </a:ext>
            </a:extLst>
          </p:cNvPr>
          <p:cNvSpPr/>
          <p:nvPr/>
        </p:nvSpPr>
        <p:spPr>
          <a:xfrm>
            <a:off x="73289" y="2628648"/>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7" name="Rectangle: Rounded Corners 90">
            <a:extLst>
              <a:ext uri="{FF2B5EF4-FFF2-40B4-BE49-F238E27FC236}">
                <a16:creationId xmlns:a16="http://schemas.microsoft.com/office/drawing/2014/main" id="{5AE0FA66-7045-9640-A65F-64DF2BA48E42}"/>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8" name="Rectangle: Rounded Corners 91">
            <a:extLst>
              <a:ext uri="{FF2B5EF4-FFF2-40B4-BE49-F238E27FC236}">
                <a16:creationId xmlns:a16="http://schemas.microsoft.com/office/drawing/2014/main" id="{5D0209C2-B880-A347-AC2E-0D4686247020}"/>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9" name="Rectangle: Rounded Corners 92">
            <a:extLst>
              <a:ext uri="{FF2B5EF4-FFF2-40B4-BE49-F238E27FC236}">
                <a16:creationId xmlns:a16="http://schemas.microsoft.com/office/drawing/2014/main" id="{7A7C4B61-CDE0-1F44-9E86-B08CDF48FFCC}"/>
              </a:ext>
            </a:extLst>
          </p:cNvPr>
          <p:cNvSpPr/>
          <p:nvPr/>
        </p:nvSpPr>
        <p:spPr>
          <a:xfrm>
            <a:off x="73289" y="323059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10" name="Rectangle: Rounded Corners 93">
            <a:extLst>
              <a:ext uri="{FF2B5EF4-FFF2-40B4-BE49-F238E27FC236}">
                <a16:creationId xmlns:a16="http://schemas.microsoft.com/office/drawing/2014/main" id="{670C418C-B9F5-BD4F-861C-8507F6B56B87}"/>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pic>
        <p:nvPicPr>
          <p:cNvPr id="12" name="Picture 11" descr="A screenshot of a cell phone&#10;&#10;Description automatically generated">
            <a:extLst>
              <a:ext uri="{FF2B5EF4-FFF2-40B4-BE49-F238E27FC236}">
                <a16:creationId xmlns:a16="http://schemas.microsoft.com/office/drawing/2014/main" id="{792F92A3-E5AF-9D46-BAE9-3F7B8E1621BC}"/>
              </a:ext>
            </a:extLst>
          </p:cNvPr>
          <p:cNvPicPr>
            <a:picLocks noChangeAspect="1"/>
          </p:cNvPicPr>
          <p:nvPr/>
        </p:nvPicPr>
        <p:blipFill>
          <a:blip r:embed="rId3"/>
          <a:stretch>
            <a:fillRect/>
          </a:stretch>
        </p:blipFill>
        <p:spPr>
          <a:xfrm>
            <a:off x="2026022" y="1554676"/>
            <a:ext cx="5880849" cy="2349817"/>
          </a:xfrm>
          <a:prstGeom prst="rect">
            <a:avLst/>
          </a:prstGeom>
        </p:spPr>
      </p:pic>
      <p:sp>
        <p:nvSpPr>
          <p:cNvPr id="13" name="Rounded Rectangle 12">
            <a:extLst>
              <a:ext uri="{FF2B5EF4-FFF2-40B4-BE49-F238E27FC236}">
                <a16:creationId xmlns:a16="http://schemas.microsoft.com/office/drawing/2014/main" id="{F350CFEA-39FF-9249-8FD8-322F17BD81D8}"/>
              </a:ext>
            </a:extLst>
          </p:cNvPr>
          <p:cNvSpPr/>
          <p:nvPr/>
        </p:nvSpPr>
        <p:spPr>
          <a:xfrm>
            <a:off x="1586750" y="1097631"/>
            <a:ext cx="6751079" cy="3623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 generates </a:t>
            </a:r>
            <a:r>
              <a:rPr lang="en-US" b="1" u="sng" err="1">
                <a:solidFill>
                  <a:schemeClr val="tx1"/>
                </a:solidFill>
              </a:rPr>
              <a:t>SoS</a:t>
            </a:r>
            <a:r>
              <a:rPr lang="en-US" b="1" u="sng">
                <a:solidFill>
                  <a:schemeClr val="tx1"/>
                </a:solidFill>
              </a:rPr>
              <a:t> design alternatives</a:t>
            </a:r>
            <a:r>
              <a:rPr lang="en-US">
                <a:solidFill>
                  <a:schemeClr val="tx1"/>
                </a:solidFill>
              </a:rPr>
              <a:t> using sliders</a:t>
            </a:r>
            <a:endParaRPr lang="en-US" b="1" u="sng">
              <a:solidFill>
                <a:schemeClr val="tx1"/>
              </a:solidFill>
            </a:endParaRPr>
          </a:p>
        </p:txBody>
      </p:sp>
      <p:sp>
        <p:nvSpPr>
          <p:cNvPr id="14" name="Rectangle 13">
            <a:extLst>
              <a:ext uri="{FF2B5EF4-FFF2-40B4-BE49-F238E27FC236}">
                <a16:creationId xmlns:a16="http://schemas.microsoft.com/office/drawing/2014/main" id="{77BF0521-47DB-AD42-81CB-A00F9DD42E4E}"/>
              </a:ext>
            </a:extLst>
          </p:cNvPr>
          <p:cNvSpPr/>
          <p:nvPr/>
        </p:nvSpPr>
        <p:spPr>
          <a:xfrm>
            <a:off x="2088776" y="2734234"/>
            <a:ext cx="1398495" cy="113439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5755AD-3AA3-624F-85B4-BEC7BD18EB8B}"/>
              </a:ext>
            </a:extLst>
          </p:cNvPr>
          <p:cNvSpPr txBox="1"/>
          <p:nvPr/>
        </p:nvSpPr>
        <p:spPr>
          <a:xfrm>
            <a:off x="2339789" y="4054393"/>
            <a:ext cx="2339788" cy="461665"/>
          </a:xfrm>
          <a:prstGeom prst="rect">
            <a:avLst/>
          </a:prstGeom>
          <a:noFill/>
        </p:spPr>
        <p:txBody>
          <a:bodyPr wrap="square" rtlCol="0">
            <a:spAutoFit/>
          </a:bodyPr>
          <a:lstStyle/>
          <a:p>
            <a:r>
              <a:rPr lang="en-US" sz="1200">
                <a:solidFill>
                  <a:schemeClr val="bg1"/>
                </a:solidFill>
              </a:rPr>
              <a:t>Results for selected design shown on 3-axis plot</a:t>
            </a:r>
          </a:p>
        </p:txBody>
      </p:sp>
      <p:cxnSp>
        <p:nvCxnSpPr>
          <p:cNvPr id="17" name="Elbow Connector 16">
            <a:extLst>
              <a:ext uri="{FF2B5EF4-FFF2-40B4-BE49-F238E27FC236}">
                <a16:creationId xmlns:a16="http://schemas.microsoft.com/office/drawing/2014/main" id="{0830F216-3328-0E40-A7F9-61B9756A1A46}"/>
              </a:ext>
            </a:extLst>
          </p:cNvPr>
          <p:cNvCxnSpPr>
            <a:cxnSpLocks/>
            <a:stCxn id="14" idx="1"/>
            <a:endCxn id="15" idx="1"/>
          </p:cNvCxnSpPr>
          <p:nvPr/>
        </p:nvCxnSpPr>
        <p:spPr>
          <a:xfrm rot="10800000" flipH="1" flipV="1">
            <a:off x="2088775" y="3301434"/>
            <a:ext cx="251013" cy="983792"/>
          </a:xfrm>
          <a:prstGeom prst="bentConnector3">
            <a:avLst>
              <a:gd name="adj1" fmla="val -9107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4C6560E-B430-074E-9A8A-9C1B2C7F2E28}"/>
              </a:ext>
            </a:extLst>
          </p:cNvPr>
          <p:cNvSpPr/>
          <p:nvPr/>
        </p:nvSpPr>
        <p:spPr>
          <a:xfrm>
            <a:off x="6409764" y="3352799"/>
            <a:ext cx="609600" cy="22411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D5E71E4-CE1B-1043-9E78-C486CB4C59DA}"/>
              </a:ext>
            </a:extLst>
          </p:cNvPr>
          <p:cNvSpPr txBox="1"/>
          <p:nvPr/>
        </p:nvSpPr>
        <p:spPr>
          <a:xfrm>
            <a:off x="6730923" y="3904493"/>
            <a:ext cx="2339788" cy="461665"/>
          </a:xfrm>
          <a:prstGeom prst="rect">
            <a:avLst/>
          </a:prstGeom>
          <a:noFill/>
        </p:spPr>
        <p:txBody>
          <a:bodyPr wrap="square" rtlCol="0">
            <a:spAutoFit/>
          </a:bodyPr>
          <a:lstStyle/>
          <a:p>
            <a:r>
              <a:rPr lang="en-US" sz="1200">
                <a:solidFill>
                  <a:schemeClr val="bg1"/>
                </a:solidFill>
              </a:rPr>
              <a:t>Possibility to set variables to default values</a:t>
            </a:r>
          </a:p>
        </p:txBody>
      </p:sp>
      <p:cxnSp>
        <p:nvCxnSpPr>
          <p:cNvPr id="25" name="Elbow Connector 24">
            <a:extLst>
              <a:ext uri="{FF2B5EF4-FFF2-40B4-BE49-F238E27FC236}">
                <a16:creationId xmlns:a16="http://schemas.microsoft.com/office/drawing/2014/main" id="{3665EEF4-334D-3E45-9BC6-CC11A1F6AE85}"/>
              </a:ext>
            </a:extLst>
          </p:cNvPr>
          <p:cNvCxnSpPr>
            <a:cxnSpLocks/>
            <a:stCxn id="23" idx="1"/>
            <a:endCxn id="24" idx="1"/>
          </p:cNvCxnSpPr>
          <p:nvPr/>
        </p:nvCxnSpPr>
        <p:spPr>
          <a:xfrm rot="10800000" flipH="1" flipV="1">
            <a:off x="6409763" y="3464858"/>
            <a:ext cx="321159" cy="670468"/>
          </a:xfrm>
          <a:prstGeom prst="bentConnector3">
            <a:avLst>
              <a:gd name="adj1" fmla="val -7118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2126F7-5F07-A843-A5AF-9D0BE7830ADE}"/>
              </a:ext>
            </a:extLst>
          </p:cNvPr>
          <p:cNvSpPr txBox="1"/>
          <p:nvPr/>
        </p:nvSpPr>
        <p:spPr>
          <a:xfrm>
            <a:off x="1586750" y="849053"/>
            <a:ext cx="1539204" cy="307777"/>
          </a:xfrm>
          <a:prstGeom prst="rect">
            <a:avLst/>
          </a:prstGeom>
          <a:noFill/>
        </p:spPr>
        <p:txBody>
          <a:bodyPr wrap="none" rtlCol="0">
            <a:spAutoFit/>
          </a:bodyPr>
          <a:lstStyle/>
          <a:p>
            <a:r>
              <a:rPr lang="en-US" err="1">
                <a:solidFill>
                  <a:srgbClr val="FFC000"/>
                </a:solidFill>
              </a:rPr>
              <a:t>SoS</a:t>
            </a:r>
            <a:r>
              <a:rPr lang="en-US">
                <a:solidFill>
                  <a:srgbClr val="FFC000"/>
                </a:solidFill>
              </a:rPr>
              <a:t> Design Tab:</a:t>
            </a:r>
          </a:p>
        </p:txBody>
      </p:sp>
      <p:sp>
        <p:nvSpPr>
          <p:cNvPr id="31" name="TextBox 30">
            <a:extLst>
              <a:ext uri="{FF2B5EF4-FFF2-40B4-BE49-F238E27FC236}">
                <a16:creationId xmlns:a16="http://schemas.microsoft.com/office/drawing/2014/main" id="{B841492D-3830-F44F-87E8-2262206A9A9A}"/>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Tree>
    <p:extLst>
      <p:ext uri="{BB962C8B-B14F-4D97-AF65-F5344CB8AC3E}">
        <p14:creationId xmlns:p14="http://schemas.microsoft.com/office/powerpoint/2010/main" val="3953549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C7D9-567C-2B4E-AB1E-E8C9B8B2208E}"/>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Dashboard</a:t>
            </a:r>
          </a:p>
        </p:txBody>
      </p:sp>
      <p:sp>
        <p:nvSpPr>
          <p:cNvPr id="4" name="Slide Number Placeholder 3">
            <a:extLst>
              <a:ext uri="{FF2B5EF4-FFF2-40B4-BE49-F238E27FC236}">
                <a16:creationId xmlns:a16="http://schemas.microsoft.com/office/drawing/2014/main" id="{DC8BA28D-7520-3149-85D7-AD1070C62DD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48</a:t>
            </a:fld>
            <a:endParaRPr lang="fr"/>
          </a:p>
        </p:txBody>
      </p:sp>
      <p:sp>
        <p:nvSpPr>
          <p:cNvPr id="5" name="Rounded Rectangle 4">
            <a:extLst>
              <a:ext uri="{FF2B5EF4-FFF2-40B4-BE49-F238E27FC236}">
                <a16:creationId xmlns:a16="http://schemas.microsoft.com/office/drawing/2014/main" id="{B976E4AF-3FC9-8F42-873E-3A8EEE818A73}"/>
              </a:ext>
            </a:extLst>
          </p:cNvPr>
          <p:cNvSpPr/>
          <p:nvPr/>
        </p:nvSpPr>
        <p:spPr>
          <a:xfrm>
            <a:off x="1586750" y="1097631"/>
            <a:ext cx="6751079" cy="3623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 investigates performance of </a:t>
            </a:r>
            <a:r>
              <a:rPr lang="en-US" b="1" u="sng" err="1">
                <a:solidFill>
                  <a:schemeClr val="tx1"/>
                </a:solidFill>
              </a:rPr>
              <a:t>SoS</a:t>
            </a:r>
            <a:r>
              <a:rPr lang="en-US" b="1" u="sng">
                <a:solidFill>
                  <a:schemeClr val="tx1"/>
                </a:solidFill>
              </a:rPr>
              <a:t> design alternatives</a:t>
            </a:r>
          </a:p>
        </p:txBody>
      </p:sp>
      <p:sp>
        <p:nvSpPr>
          <p:cNvPr id="6" name="TextBox 5">
            <a:extLst>
              <a:ext uri="{FF2B5EF4-FFF2-40B4-BE49-F238E27FC236}">
                <a16:creationId xmlns:a16="http://schemas.microsoft.com/office/drawing/2014/main" id="{B94DEF1E-3C24-A24C-896E-CFE597B3B02D}"/>
              </a:ext>
            </a:extLst>
          </p:cNvPr>
          <p:cNvSpPr txBox="1"/>
          <p:nvPr/>
        </p:nvSpPr>
        <p:spPr>
          <a:xfrm>
            <a:off x="1586749" y="849053"/>
            <a:ext cx="2752169" cy="307777"/>
          </a:xfrm>
          <a:prstGeom prst="rect">
            <a:avLst/>
          </a:prstGeom>
          <a:noFill/>
        </p:spPr>
        <p:txBody>
          <a:bodyPr wrap="square" rtlCol="0">
            <a:spAutoFit/>
          </a:bodyPr>
          <a:lstStyle/>
          <a:p>
            <a:r>
              <a:rPr lang="en-US">
                <a:solidFill>
                  <a:srgbClr val="FFC000"/>
                </a:solidFill>
              </a:rPr>
              <a:t>Design Space Exploration Tab:</a:t>
            </a:r>
          </a:p>
        </p:txBody>
      </p:sp>
      <p:sp>
        <p:nvSpPr>
          <p:cNvPr id="7" name="Rectangle: Rounded Corners 84">
            <a:extLst>
              <a:ext uri="{FF2B5EF4-FFF2-40B4-BE49-F238E27FC236}">
                <a16:creationId xmlns:a16="http://schemas.microsoft.com/office/drawing/2014/main" id="{64CAA716-DA68-764F-B90F-351465D37C38}"/>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8" name="Rectangle: Rounded Corners 85">
            <a:extLst>
              <a:ext uri="{FF2B5EF4-FFF2-40B4-BE49-F238E27FC236}">
                <a16:creationId xmlns:a16="http://schemas.microsoft.com/office/drawing/2014/main" id="{6ECAE240-6333-CC40-AE32-9BA65D40D4F6}"/>
              </a:ext>
            </a:extLst>
          </p:cNvPr>
          <p:cNvSpPr/>
          <p:nvPr/>
        </p:nvSpPr>
        <p:spPr>
          <a:xfrm>
            <a:off x="73289" y="2628648"/>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9" name="Rectangle: Rounded Corners 90">
            <a:extLst>
              <a:ext uri="{FF2B5EF4-FFF2-40B4-BE49-F238E27FC236}">
                <a16:creationId xmlns:a16="http://schemas.microsoft.com/office/drawing/2014/main" id="{411231DE-0F7F-0349-BB15-359F55EFCB4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10" name="Rectangle: Rounded Corners 91">
            <a:extLst>
              <a:ext uri="{FF2B5EF4-FFF2-40B4-BE49-F238E27FC236}">
                <a16:creationId xmlns:a16="http://schemas.microsoft.com/office/drawing/2014/main" id="{E50D09DF-C8E4-6F4B-83A1-527A3E6573D6}"/>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11" name="Rectangle: Rounded Corners 92">
            <a:extLst>
              <a:ext uri="{FF2B5EF4-FFF2-40B4-BE49-F238E27FC236}">
                <a16:creationId xmlns:a16="http://schemas.microsoft.com/office/drawing/2014/main" id="{45FD4893-A3A6-B04B-82B1-27F9D1B0323F}"/>
              </a:ext>
            </a:extLst>
          </p:cNvPr>
          <p:cNvSpPr/>
          <p:nvPr/>
        </p:nvSpPr>
        <p:spPr>
          <a:xfrm>
            <a:off x="73289" y="323059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12" name="Rectangle: Rounded Corners 93">
            <a:extLst>
              <a:ext uri="{FF2B5EF4-FFF2-40B4-BE49-F238E27FC236}">
                <a16:creationId xmlns:a16="http://schemas.microsoft.com/office/drawing/2014/main" id="{E67C7A40-545E-4C40-A9B6-E62003EF979C}"/>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13" name="TextBox 12">
            <a:extLst>
              <a:ext uri="{FF2B5EF4-FFF2-40B4-BE49-F238E27FC236}">
                <a16:creationId xmlns:a16="http://schemas.microsoft.com/office/drawing/2014/main" id="{46B4ADFF-5136-6C43-B6A6-9F98EF4E187C}"/>
              </a:ext>
            </a:extLst>
          </p:cNvPr>
          <p:cNvSpPr txBox="1"/>
          <p:nvPr/>
        </p:nvSpPr>
        <p:spPr>
          <a:xfrm>
            <a:off x="1658472" y="1601206"/>
            <a:ext cx="2608728" cy="276999"/>
          </a:xfrm>
          <a:prstGeom prst="rect">
            <a:avLst/>
          </a:prstGeom>
          <a:noFill/>
        </p:spPr>
        <p:txBody>
          <a:bodyPr wrap="square" rtlCol="0">
            <a:spAutoFit/>
          </a:bodyPr>
          <a:lstStyle/>
          <a:p>
            <a:r>
              <a:rPr lang="en-US" sz="1200">
                <a:solidFill>
                  <a:schemeClr val="bg1"/>
                </a:solidFill>
              </a:rPr>
              <a:t>2D and 3D Eval. Criteria Plots:</a:t>
            </a:r>
          </a:p>
        </p:txBody>
      </p:sp>
      <p:sp>
        <p:nvSpPr>
          <p:cNvPr id="14" name="TextBox 13">
            <a:extLst>
              <a:ext uri="{FF2B5EF4-FFF2-40B4-BE49-F238E27FC236}">
                <a16:creationId xmlns:a16="http://schemas.microsoft.com/office/drawing/2014/main" id="{63189B5E-DC3F-064E-9885-F6B8DF70CA9E}"/>
              </a:ext>
            </a:extLst>
          </p:cNvPr>
          <p:cNvSpPr txBox="1"/>
          <p:nvPr/>
        </p:nvSpPr>
        <p:spPr>
          <a:xfrm>
            <a:off x="4572000" y="1792518"/>
            <a:ext cx="4247590" cy="276999"/>
          </a:xfrm>
          <a:prstGeom prst="rect">
            <a:avLst/>
          </a:prstGeom>
          <a:noFill/>
        </p:spPr>
        <p:txBody>
          <a:bodyPr wrap="square" rtlCol="0">
            <a:spAutoFit/>
          </a:bodyPr>
          <a:lstStyle/>
          <a:p>
            <a:r>
              <a:rPr lang="en-US" sz="1200">
                <a:solidFill>
                  <a:schemeClr val="bg1"/>
                </a:solidFill>
              </a:rPr>
              <a:t>Eval. Criteria values &amp; Key Design Variables:</a:t>
            </a:r>
          </a:p>
        </p:txBody>
      </p:sp>
      <p:pic>
        <p:nvPicPr>
          <p:cNvPr id="16" name="Picture 15" descr="A close up of a map&#10;&#10;Description automatically generated">
            <a:extLst>
              <a:ext uri="{FF2B5EF4-FFF2-40B4-BE49-F238E27FC236}">
                <a16:creationId xmlns:a16="http://schemas.microsoft.com/office/drawing/2014/main" id="{1527DAE9-58D7-6D45-B252-68F763C3A54B}"/>
              </a:ext>
            </a:extLst>
          </p:cNvPr>
          <p:cNvPicPr>
            <a:picLocks noChangeAspect="1"/>
          </p:cNvPicPr>
          <p:nvPr/>
        </p:nvPicPr>
        <p:blipFill>
          <a:blip r:embed="rId3"/>
          <a:stretch>
            <a:fillRect/>
          </a:stretch>
        </p:blipFill>
        <p:spPr>
          <a:xfrm>
            <a:off x="1592993" y="1879242"/>
            <a:ext cx="2886450" cy="2279617"/>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EC660BCE-65FC-6045-8F1B-32E1C0BAD394}"/>
              </a:ext>
            </a:extLst>
          </p:cNvPr>
          <p:cNvPicPr>
            <a:picLocks noChangeAspect="1"/>
          </p:cNvPicPr>
          <p:nvPr/>
        </p:nvPicPr>
        <p:blipFill rotWithShape="1">
          <a:blip r:embed="rId4"/>
          <a:srcRect l="9033" b="34883"/>
          <a:stretch/>
        </p:blipFill>
        <p:spPr>
          <a:xfrm>
            <a:off x="4572000" y="2121819"/>
            <a:ext cx="4247590" cy="2047605"/>
          </a:xfrm>
          <a:prstGeom prst="rect">
            <a:avLst/>
          </a:prstGeom>
        </p:spPr>
      </p:pic>
      <p:sp>
        <p:nvSpPr>
          <p:cNvPr id="21" name="TextBox 20">
            <a:extLst>
              <a:ext uri="{FF2B5EF4-FFF2-40B4-BE49-F238E27FC236}">
                <a16:creationId xmlns:a16="http://schemas.microsoft.com/office/drawing/2014/main" id="{5FB8B1F1-1E5C-0444-BE27-C9784BC57F34}"/>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Tree>
    <p:extLst>
      <p:ext uri="{BB962C8B-B14F-4D97-AF65-F5344CB8AC3E}">
        <p14:creationId xmlns:p14="http://schemas.microsoft.com/office/powerpoint/2010/main" val="482022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66DA-545B-B14A-B332-23EE8A4D3BD8}"/>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Dashboard</a:t>
            </a:r>
          </a:p>
        </p:txBody>
      </p:sp>
      <p:sp>
        <p:nvSpPr>
          <p:cNvPr id="4" name="Slide Number Placeholder 3">
            <a:extLst>
              <a:ext uri="{FF2B5EF4-FFF2-40B4-BE49-F238E27FC236}">
                <a16:creationId xmlns:a16="http://schemas.microsoft.com/office/drawing/2014/main" id="{8EAFEADB-7CAE-4F45-AD39-D6F0821CBC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49</a:t>
            </a:fld>
            <a:endParaRPr lang="fr"/>
          </a:p>
        </p:txBody>
      </p:sp>
      <p:sp>
        <p:nvSpPr>
          <p:cNvPr id="5" name="Rounded Rectangle 4">
            <a:extLst>
              <a:ext uri="{FF2B5EF4-FFF2-40B4-BE49-F238E27FC236}">
                <a16:creationId xmlns:a16="http://schemas.microsoft.com/office/drawing/2014/main" id="{ABA43777-51A3-B240-9915-C6A91DFDD986}"/>
              </a:ext>
            </a:extLst>
          </p:cNvPr>
          <p:cNvSpPr/>
          <p:nvPr/>
        </p:nvSpPr>
        <p:spPr>
          <a:xfrm>
            <a:off x="1586750" y="1097630"/>
            <a:ext cx="6751079" cy="3623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a:solidFill>
                  <a:schemeClr val="tx1"/>
                </a:solidFill>
              </a:rPr>
              <a:t>Multi-Attribute Decision Making</a:t>
            </a:r>
            <a:r>
              <a:rPr lang="en-US">
                <a:solidFill>
                  <a:schemeClr val="tx1"/>
                </a:solidFill>
              </a:rPr>
              <a:t> Technique used to recommend a </a:t>
            </a:r>
            <a:r>
              <a:rPr lang="en-US" err="1">
                <a:solidFill>
                  <a:schemeClr val="tx1"/>
                </a:solidFill>
              </a:rPr>
              <a:t>SoS</a:t>
            </a:r>
            <a:r>
              <a:rPr lang="en-US">
                <a:solidFill>
                  <a:schemeClr val="tx1"/>
                </a:solidFill>
              </a:rPr>
              <a:t> Design</a:t>
            </a:r>
            <a:endParaRPr lang="en-US" b="1" u="sng">
              <a:solidFill>
                <a:schemeClr val="tx1"/>
              </a:solidFill>
            </a:endParaRPr>
          </a:p>
        </p:txBody>
      </p:sp>
      <p:sp>
        <p:nvSpPr>
          <p:cNvPr id="6" name="TextBox 5">
            <a:extLst>
              <a:ext uri="{FF2B5EF4-FFF2-40B4-BE49-F238E27FC236}">
                <a16:creationId xmlns:a16="http://schemas.microsoft.com/office/drawing/2014/main" id="{344F3BF8-5653-2F4A-BB2B-3E3503453956}"/>
              </a:ext>
            </a:extLst>
          </p:cNvPr>
          <p:cNvSpPr txBox="1"/>
          <p:nvPr/>
        </p:nvSpPr>
        <p:spPr>
          <a:xfrm>
            <a:off x="1586749" y="849052"/>
            <a:ext cx="2752169" cy="307777"/>
          </a:xfrm>
          <a:prstGeom prst="rect">
            <a:avLst/>
          </a:prstGeom>
          <a:noFill/>
        </p:spPr>
        <p:txBody>
          <a:bodyPr wrap="square" rtlCol="0">
            <a:spAutoFit/>
          </a:bodyPr>
          <a:lstStyle/>
          <a:p>
            <a:r>
              <a:rPr lang="en-US">
                <a:solidFill>
                  <a:srgbClr val="FFC000"/>
                </a:solidFill>
              </a:rPr>
              <a:t>Design Selection Tab:</a:t>
            </a:r>
          </a:p>
        </p:txBody>
      </p:sp>
      <p:sp>
        <p:nvSpPr>
          <p:cNvPr id="7" name="Rectangle: Rounded Corners 84">
            <a:extLst>
              <a:ext uri="{FF2B5EF4-FFF2-40B4-BE49-F238E27FC236}">
                <a16:creationId xmlns:a16="http://schemas.microsoft.com/office/drawing/2014/main" id="{1A0785DE-C2AE-6843-A797-54FA8956C492}"/>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8" name="Rectangle: Rounded Corners 85">
            <a:extLst>
              <a:ext uri="{FF2B5EF4-FFF2-40B4-BE49-F238E27FC236}">
                <a16:creationId xmlns:a16="http://schemas.microsoft.com/office/drawing/2014/main" id="{5ACEB38F-3876-8744-8644-A70864769DAF}"/>
              </a:ext>
            </a:extLst>
          </p:cNvPr>
          <p:cNvSpPr/>
          <p:nvPr/>
        </p:nvSpPr>
        <p:spPr>
          <a:xfrm>
            <a:off x="73289" y="2628648"/>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9" name="Rectangle: Rounded Corners 90">
            <a:extLst>
              <a:ext uri="{FF2B5EF4-FFF2-40B4-BE49-F238E27FC236}">
                <a16:creationId xmlns:a16="http://schemas.microsoft.com/office/drawing/2014/main" id="{DBBDF36C-70ED-A14F-B001-E1B2F2EE621B}"/>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10" name="Rectangle: Rounded Corners 91">
            <a:extLst>
              <a:ext uri="{FF2B5EF4-FFF2-40B4-BE49-F238E27FC236}">
                <a16:creationId xmlns:a16="http://schemas.microsoft.com/office/drawing/2014/main" id="{1E0CF82D-3986-0544-8B33-018272D5DC91}"/>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11" name="Rectangle: Rounded Corners 92">
            <a:extLst>
              <a:ext uri="{FF2B5EF4-FFF2-40B4-BE49-F238E27FC236}">
                <a16:creationId xmlns:a16="http://schemas.microsoft.com/office/drawing/2014/main" id="{44B25C23-6C65-9445-B818-295790E39293}"/>
              </a:ext>
            </a:extLst>
          </p:cNvPr>
          <p:cNvSpPr/>
          <p:nvPr/>
        </p:nvSpPr>
        <p:spPr>
          <a:xfrm>
            <a:off x="73289" y="323059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12" name="Rectangle: Rounded Corners 93">
            <a:extLst>
              <a:ext uri="{FF2B5EF4-FFF2-40B4-BE49-F238E27FC236}">
                <a16:creationId xmlns:a16="http://schemas.microsoft.com/office/drawing/2014/main" id="{BB1A6AEC-106C-4240-B1BD-F1C3EC4CC6B3}"/>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grpSp>
        <p:nvGrpSpPr>
          <p:cNvPr id="23" name="Group 22">
            <a:extLst>
              <a:ext uri="{FF2B5EF4-FFF2-40B4-BE49-F238E27FC236}">
                <a16:creationId xmlns:a16="http://schemas.microsoft.com/office/drawing/2014/main" id="{E72C913C-9D12-9A4C-9A60-B34698BEAC36}"/>
              </a:ext>
            </a:extLst>
          </p:cNvPr>
          <p:cNvGrpSpPr/>
          <p:nvPr/>
        </p:nvGrpSpPr>
        <p:grpSpPr>
          <a:xfrm>
            <a:off x="1586749" y="1848143"/>
            <a:ext cx="3137526" cy="2091222"/>
            <a:chOff x="1586749" y="1684388"/>
            <a:chExt cx="3137526" cy="2091222"/>
          </a:xfrm>
        </p:grpSpPr>
        <p:pic>
          <p:nvPicPr>
            <p:cNvPr id="14" name="Picture 13" descr="A screenshot of a cell phone&#10;&#10;Description automatically generated">
              <a:extLst>
                <a:ext uri="{FF2B5EF4-FFF2-40B4-BE49-F238E27FC236}">
                  <a16:creationId xmlns:a16="http://schemas.microsoft.com/office/drawing/2014/main" id="{555C6677-8CB7-C245-A012-0CB7FEAEC890}"/>
                </a:ext>
              </a:extLst>
            </p:cNvPr>
            <p:cNvPicPr>
              <a:picLocks noChangeAspect="1"/>
            </p:cNvPicPr>
            <p:nvPr/>
          </p:nvPicPr>
          <p:blipFill>
            <a:blip r:embed="rId3"/>
            <a:stretch>
              <a:fillRect/>
            </a:stretch>
          </p:blipFill>
          <p:spPr>
            <a:xfrm>
              <a:off x="1586749" y="1960568"/>
              <a:ext cx="3137526" cy="1815042"/>
            </a:xfrm>
            <a:prstGeom prst="rect">
              <a:avLst/>
            </a:prstGeom>
          </p:spPr>
        </p:pic>
        <p:sp>
          <p:nvSpPr>
            <p:cNvPr id="15" name="TextBox 14">
              <a:extLst>
                <a:ext uri="{FF2B5EF4-FFF2-40B4-BE49-F238E27FC236}">
                  <a16:creationId xmlns:a16="http://schemas.microsoft.com/office/drawing/2014/main" id="{AFFDF741-A28F-4F4A-ACAE-B299D2E48052}"/>
                </a:ext>
              </a:extLst>
            </p:cNvPr>
            <p:cNvSpPr txBox="1"/>
            <p:nvPr/>
          </p:nvSpPr>
          <p:spPr>
            <a:xfrm>
              <a:off x="1586750" y="1684388"/>
              <a:ext cx="2273379" cy="276999"/>
            </a:xfrm>
            <a:prstGeom prst="rect">
              <a:avLst/>
            </a:prstGeom>
            <a:noFill/>
          </p:spPr>
          <p:txBody>
            <a:bodyPr wrap="none" rtlCol="0">
              <a:spAutoFit/>
            </a:bodyPr>
            <a:lstStyle/>
            <a:p>
              <a:r>
                <a:rPr lang="en-US" sz="1200">
                  <a:solidFill>
                    <a:schemeClr val="bg1"/>
                  </a:solidFill>
                </a:rPr>
                <a:t>User inputs weighting scheme:</a:t>
              </a:r>
            </a:p>
          </p:txBody>
        </p:sp>
      </p:grpSp>
      <p:sp>
        <p:nvSpPr>
          <p:cNvPr id="16" name="Right Arrow 15">
            <a:extLst>
              <a:ext uri="{FF2B5EF4-FFF2-40B4-BE49-F238E27FC236}">
                <a16:creationId xmlns:a16="http://schemas.microsoft.com/office/drawing/2014/main" id="{87529B1E-7F41-F34F-8DB7-95C20C220C9A}"/>
              </a:ext>
            </a:extLst>
          </p:cNvPr>
          <p:cNvSpPr/>
          <p:nvPr/>
        </p:nvSpPr>
        <p:spPr>
          <a:xfrm>
            <a:off x="5050227" y="2712576"/>
            <a:ext cx="367553" cy="36235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C897B84-76A1-2946-B93D-D2450887DD6E}"/>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grpSp>
        <p:nvGrpSpPr>
          <p:cNvPr id="22" name="Group 21">
            <a:extLst>
              <a:ext uri="{FF2B5EF4-FFF2-40B4-BE49-F238E27FC236}">
                <a16:creationId xmlns:a16="http://schemas.microsoft.com/office/drawing/2014/main" id="{D87EAF53-5C83-8241-8A2D-0F3D2EC0520A}"/>
              </a:ext>
            </a:extLst>
          </p:cNvPr>
          <p:cNvGrpSpPr/>
          <p:nvPr/>
        </p:nvGrpSpPr>
        <p:grpSpPr>
          <a:xfrm>
            <a:off x="5743733" y="1972561"/>
            <a:ext cx="2827482" cy="1842387"/>
            <a:chOff x="5743733" y="1938003"/>
            <a:chExt cx="2827482" cy="1842387"/>
          </a:xfrm>
        </p:grpSpPr>
        <p:pic>
          <p:nvPicPr>
            <p:cNvPr id="20" name="Picture 19" descr="A screenshot of a cell phone&#10;&#10;Description automatically generated">
              <a:extLst>
                <a:ext uri="{FF2B5EF4-FFF2-40B4-BE49-F238E27FC236}">
                  <a16:creationId xmlns:a16="http://schemas.microsoft.com/office/drawing/2014/main" id="{9CB4A0B3-22CD-354F-B9A0-FD99A719330A}"/>
                </a:ext>
              </a:extLst>
            </p:cNvPr>
            <p:cNvPicPr>
              <a:picLocks noChangeAspect="1"/>
            </p:cNvPicPr>
            <p:nvPr/>
          </p:nvPicPr>
          <p:blipFill rotWithShape="1">
            <a:blip r:embed="rId4"/>
            <a:srcRect t="11093" r="9038" b="16706"/>
            <a:stretch/>
          </p:blipFill>
          <p:spPr>
            <a:xfrm>
              <a:off x="5750994" y="2230630"/>
              <a:ext cx="2820221" cy="1549760"/>
            </a:xfrm>
            <a:prstGeom prst="rect">
              <a:avLst/>
            </a:prstGeom>
          </p:spPr>
        </p:pic>
        <p:sp>
          <p:nvSpPr>
            <p:cNvPr id="21" name="TextBox 20">
              <a:extLst>
                <a:ext uri="{FF2B5EF4-FFF2-40B4-BE49-F238E27FC236}">
                  <a16:creationId xmlns:a16="http://schemas.microsoft.com/office/drawing/2014/main" id="{7E10438D-E186-E24A-9F47-765970521C20}"/>
                </a:ext>
              </a:extLst>
            </p:cNvPr>
            <p:cNvSpPr txBox="1"/>
            <p:nvPr/>
          </p:nvSpPr>
          <p:spPr>
            <a:xfrm>
              <a:off x="5743733" y="1938003"/>
              <a:ext cx="2420856" cy="276999"/>
            </a:xfrm>
            <a:prstGeom prst="rect">
              <a:avLst/>
            </a:prstGeom>
            <a:noFill/>
          </p:spPr>
          <p:txBody>
            <a:bodyPr wrap="none" rtlCol="0">
              <a:spAutoFit/>
            </a:bodyPr>
            <a:lstStyle/>
            <a:p>
              <a:r>
                <a:rPr lang="en-US" sz="1200">
                  <a:solidFill>
                    <a:schemeClr val="bg1"/>
                  </a:solidFill>
                </a:rPr>
                <a:t>Interface recommends a design:</a:t>
              </a:r>
            </a:p>
          </p:txBody>
        </p:sp>
      </p:grpSp>
    </p:spTree>
    <p:extLst>
      <p:ext uri="{BB962C8B-B14F-4D97-AF65-F5344CB8AC3E}">
        <p14:creationId xmlns:p14="http://schemas.microsoft.com/office/powerpoint/2010/main" val="644859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4AA68786-085E-4920-84F8-9945C2C363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5</a:t>
            </a:fld>
            <a:endParaRPr lang="fr"/>
          </a:p>
        </p:txBody>
      </p:sp>
      <p:sp>
        <p:nvSpPr>
          <p:cNvPr id="35" name="Rectangle: Rounded Corners 34">
            <a:extLst>
              <a:ext uri="{FF2B5EF4-FFF2-40B4-BE49-F238E27FC236}">
                <a16:creationId xmlns:a16="http://schemas.microsoft.com/office/drawing/2014/main" id="{0EC9211A-1DB4-40BD-B990-97BF31E75AC6}"/>
              </a:ext>
            </a:extLst>
          </p:cNvPr>
          <p:cNvSpPr/>
          <p:nvPr/>
        </p:nvSpPr>
        <p:spPr>
          <a:xfrm>
            <a:off x="1815355" y="1059212"/>
            <a:ext cx="2588558" cy="635234"/>
          </a:xfrm>
          <a:prstGeom prst="roundRect">
            <a:avLst/>
          </a:prstGeom>
          <a:noFill/>
          <a:ln w="31750">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5B209"/>
                </a:solidFill>
              </a:rPr>
              <a:t>Long time to travel short distances</a:t>
            </a:r>
          </a:p>
        </p:txBody>
      </p:sp>
      <p:sp>
        <p:nvSpPr>
          <p:cNvPr id="36" name="Rectangle: Rounded Corners 35">
            <a:extLst>
              <a:ext uri="{FF2B5EF4-FFF2-40B4-BE49-F238E27FC236}">
                <a16:creationId xmlns:a16="http://schemas.microsoft.com/office/drawing/2014/main" id="{72F911D3-6A63-4C02-A748-E85C63E1D525}"/>
              </a:ext>
            </a:extLst>
          </p:cNvPr>
          <p:cNvSpPr/>
          <p:nvPr/>
        </p:nvSpPr>
        <p:spPr>
          <a:xfrm>
            <a:off x="5657848" y="1081320"/>
            <a:ext cx="2950097" cy="591019"/>
          </a:xfrm>
          <a:prstGeom prst="roundRect">
            <a:avLst/>
          </a:prstGeom>
          <a:solidFill>
            <a:schemeClr val="tx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a:solidFill>
                  <a:schemeClr val="tx1"/>
                </a:solidFill>
              </a:rPr>
              <a:t>Shortcomings</a:t>
            </a:r>
            <a:r>
              <a:rPr lang="en-US" sz="1600">
                <a:solidFill>
                  <a:schemeClr val="accent4"/>
                </a:solidFill>
              </a:rPr>
              <a:t> </a:t>
            </a:r>
            <a:r>
              <a:rPr lang="en-US" sz="1600">
                <a:solidFill>
                  <a:schemeClr val="tx1"/>
                </a:solidFill>
              </a:rPr>
              <a:t>in transportation system</a:t>
            </a:r>
          </a:p>
        </p:txBody>
      </p:sp>
      <p:cxnSp>
        <p:nvCxnSpPr>
          <p:cNvPr id="16" name="Straight Arrow Connector 15">
            <a:extLst>
              <a:ext uri="{FF2B5EF4-FFF2-40B4-BE49-F238E27FC236}">
                <a16:creationId xmlns:a16="http://schemas.microsoft.com/office/drawing/2014/main" id="{6944031A-0936-4734-AB07-201F0749B015}"/>
              </a:ext>
            </a:extLst>
          </p:cNvPr>
          <p:cNvCxnSpPr>
            <a:cxnSpLocks/>
            <a:stCxn id="35" idx="3"/>
            <a:endCxn id="36" idx="1"/>
          </p:cNvCxnSpPr>
          <p:nvPr/>
        </p:nvCxnSpPr>
        <p:spPr>
          <a:xfrm>
            <a:off x="4403913" y="1376829"/>
            <a:ext cx="1253935" cy="1"/>
          </a:xfrm>
          <a:prstGeom prst="straightConnector1">
            <a:avLst/>
          </a:prstGeom>
          <a:ln w="317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8BB4A282-F966-492B-939D-9AB49FD2642F}"/>
              </a:ext>
            </a:extLst>
          </p:cNvPr>
          <p:cNvSpPr/>
          <p:nvPr/>
        </p:nvSpPr>
        <p:spPr>
          <a:xfrm>
            <a:off x="1566583" y="4107668"/>
            <a:ext cx="7046258" cy="412112"/>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A new method is needed for mobility in urban areas</a:t>
            </a:r>
          </a:p>
        </p:txBody>
      </p:sp>
      <p:sp>
        <p:nvSpPr>
          <p:cNvPr id="2" name="Rectangle: Rounded Corners 1">
            <a:extLst>
              <a:ext uri="{FF2B5EF4-FFF2-40B4-BE49-F238E27FC236}">
                <a16:creationId xmlns:a16="http://schemas.microsoft.com/office/drawing/2014/main" id="{56DA5B9A-B451-4ADA-82D7-5A7738B54BE0}"/>
              </a:ext>
            </a:extLst>
          </p:cNvPr>
          <p:cNvSpPr/>
          <p:nvPr/>
        </p:nvSpPr>
        <p:spPr>
          <a:xfrm>
            <a:off x="2948105" y="1918979"/>
            <a:ext cx="3979982" cy="1036310"/>
          </a:xfrm>
          <a:prstGeom prst="round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5B209"/>
                </a:solidFill>
              </a:rPr>
              <a:t>Common problem to many urban areas</a:t>
            </a:r>
          </a:p>
          <a:p>
            <a:pPr marL="228600" lvl="1" indent="-169863">
              <a:buClr>
                <a:schemeClr val="bg1"/>
              </a:buClr>
              <a:buFont typeface="Arial" panose="020B0604020202020204" pitchFamily="34" charset="0"/>
              <a:buChar char="•"/>
            </a:pPr>
            <a:r>
              <a:rPr lang="en-US">
                <a:solidFill>
                  <a:schemeClr val="bg1"/>
                </a:solidFill>
              </a:rPr>
              <a:t>Inadequate or limited public transportation</a:t>
            </a:r>
          </a:p>
          <a:p>
            <a:pPr marL="228600" lvl="1" indent="-169863">
              <a:buClr>
                <a:schemeClr val="bg1"/>
              </a:buClr>
              <a:buFont typeface="Arial" panose="020B0604020202020204" pitchFamily="34" charset="0"/>
              <a:buChar char="•"/>
            </a:pPr>
            <a:r>
              <a:rPr lang="en-US">
                <a:solidFill>
                  <a:schemeClr val="bg1"/>
                </a:solidFill>
              </a:rPr>
              <a:t>Congested roadways</a:t>
            </a:r>
          </a:p>
        </p:txBody>
      </p:sp>
      <p:sp>
        <p:nvSpPr>
          <p:cNvPr id="13" name="Rectangle: Rounded Corners 12">
            <a:extLst>
              <a:ext uri="{FF2B5EF4-FFF2-40B4-BE49-F238E27FC236}">
                <a16:creationId xmlns:a16="http://schemas.microsoft.com/office/drawing/2014/main" id="{B3479AA1-0B6E-4B08-AD53-D81863FCA138}"/>
              </a:ext>
            </a:extLst>
          </p:cNvPr>
          <p:cNvSpPr/>
          <p:nvPr/>
        </p:nvSpPr>
        <p:spPr>
          <a:xfrm>
            <a:off x="1559123" y="3237983"/>
            <a:ext cx="2909803" cy="52130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a:solidFill>
                  <a:schemeClr val="tx1"/>
                </a:solidFill>
              </a:rPr>
              <a:t>Challenging</a:t>
            </a:r>
            <a:r>
              <a:rPr lang="en-US">
                <a:solidFill>
                  <a:schemeClr val="tx1"/>
                </a:solidFill>
              </a:rPr>
              <a:t> to find solution to this given </a:t>
            </a:r>
            <a:r>
              <a:rPr lang="en-US" b="1" u="sng">
                <a:solidFill>
                  <a:schemeClr val="tx1"/>
                </a:solidFill>
              </a:rPr>
              <a:t>existing infrastructure</a:t>
            </a:r>
          </a:p>
        </p:txBody>
      </p:sp>
      <p:sp>
        <p:nvSpPr>
          <p:cNvPr id="15" name="TextBox 14">
            <a:extLst>
              <a:ext uri="{FF2B5EF4-FFF2-40B4-BE49-F238E27FC236}">
                <a16:creationId xmlns:a16="http://schemas.microsoft.com/office/drawing/2014/main" id="{14CFF2CB-494A-4D36-837D-D62BF31E555A}"/>
              </a:ext>
            </a:extLst>
          </p:cNvPr>
          <p:cNvSpPr txBox="1"/>
          <p:nvPr/>
        </p:nvSpPr>
        <p:spPr>
          <a:xfrm>
            <a:off x="5002818" y="3011970"/>
            <a:ext cx="3057762"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Significant project </a:t>
            </a:r>
            <a:r>
              <a:rPr lang="en-US">
                <a:solidFill>
                  <a:srgbClr val="F5B209"/>
                </a:solidFill>
              </a:rPr>
              <a:t>duration</a:t>
            </a:r>
          </a:p>
        </p:txBody>
      </p:sp>
      <p:sp>
        <p:nvSpPr>
          <p:cNvPr id="17" name="TextBox 16">
            <a:extLst>
              <a:ext uri="{FF2B5EF4-FFF2-40B4-BE49-F238E27FC236}">
                <a16:creationId xmlns:a16="http://schemas.microsoft.com/office/drawing/2014/main" id="{1DE160E7-B825-449A-BD09-95A224850CEB}"/>
              </a:ext>
            </a:extLst>
          </p:cNvPr>
          <p:cNvSpPr txBox="1"/>
          <p:nvPr/>
        </p:nvSpPr>
        <p:spPr>
          <a:xfrm>
            <a:off x="5002818" y="3344167"/>
            <a:ext cx="2782101"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Significant capital </a:t>
            </a:r>
            <a:r>
              <a:rPr lang="en-US">
                <a:solidFill>
                  <a:srgbClr val="F5B209"/>
                </a:solidFill>
              </a:rPr>
              <a:t>investment</a:t>
            </a:r>
          </a:p>
        </p:txBody>
      </p:sp>
      <p:sp>
        <p:nvSpPr>
          <p:cNvPr id="18" name="TextBox 17">
            <a:extLst>
              <a:ext uri="{FF2B5EF4-FFF2-40B4-BE49-F238E27FC236}">
                <a16:creationId xmlns:a16="http://schemas.microsoft.com/office/drawing/2014/main" id="{1AE3E003-655C-4E42-83E0-60668904B2D8}"/>
              </a:ext>
            </a:extLst>
          </p:cNvPr>
          <p:cNvSpPr txBox="1"/>
          <p:nvPr/>
        </p:nvSpPr>
        <p:spPr>
          <a:xfrm>
            <a:off x="5002817" y="3676364"/>
            <a:ext cx="4068001"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Significant </a:t>
            </a:r>
            <a:r>
              <a:rPr lang="en-US">
                <a:solidFill>
                  <a:srgbClr val="F5B209"/>
                </a:solidFill>
              </a:rPr>
              <a:t>disruption</a:t>
            </a:r>
            <a:r>
              <a:rPr lang="en-US">
                <a:solidFill>
                  <a:schemeClr val="bg1"/>
                </a:solidFill>
              </a:rPr>
              <a:t> to existing infrastructure</a:t>
            </a:r>
          </a:p>
        </p:txBody>
      </p:sp>
      <p:cxnSp>
        <p:nvCxnSpPr>
          <p:cNvPr id="20" name="Connector: Elbow 19">
            <a:extLst>
              <a:ext uri="{FF2B5EF4-FFF2-40B4-BE49-F238E27FC236}">
                <a16:creationId xmlns:a16="http://schemas.microsoft.com/office/drawing/2014/main" id="{336F52C8-B2F2-4768-8FD9-32A35366071C}"/>
              </a:ext>
            </a:extLst>
          </p:cNvPr>
          <p:cNvCxnSpPr>
            <a:stCxn id="13" idx="3"/>
            <a:endCxn id="15" idx="1"/>
          </p:cNvCxnSpPr>
          <p:nvPr/>
        </p:nvCxnSpPr>
        <p:spPr>
          <a:xfrm flipV="1">
            <a:off x="4468926" y="3165859"/>
            <a:ext cx="533892" cy="332775"/>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75F6D18-F79E-47AD-AAB7-D09C3CBF59D7}"/>
              </a:ext>
            </a:extLst>
          </p:cNvPr>
          <p:cNvCxnSpPr>
            <a:stCxn id="13" idx="3"/>
            <a:endCxn id="17" idx="1"/>
          </p:cNvCxnSpPr>
          <p:nvPr/>
        </p:nvCxnSpPr>
        <p:spPr>
          <a:xfrm flipV="1">
            <a:off x="4468926" y="3498056"/>
            <a:ext cx="533892" cy="578"/>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32672F7-F874-4014-8FBD-3BCF4695EA66}"/>
              </a:ext>
            </a:extLst>
          </p:cNvPr>
          <p:cNvCxnSpPr>
            <a:cxnSpLocks/>
            <a:stCxn id="13" idx="3"/>
            <a:endCxn id="18" idx="1"/>
          </p:cNvCxnSpPr>
          <p:nvPr/>
        </p:nvCxnSpPr>
        <p:spPr>
          <a:xfrm>
            <a:off x="4468926" y="3498634"/>
            <a:ext cx="533891" cy="331619"/>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8BF790C-02D8-44A2-ACEF-C00441AED7F5}"/>
              </a:ext>
            </a:extLst>
          </p:cNvPr>
          <p:cNvCxnSpPr>
            <a:cxnSpLocks/>
            <a:stCxn id="2" idx="1"/>
          </p:cNvCxnSpPr>
          <p:nvPr/>
        </p:nvCxnSpPr>
        <p:spPr>
          <a:xfrm rot="10800000" flipV="1">
            <a:off x="2713679" y="2437133"/>
            <a:ext cx="234426" cy="800849"/>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795204-23D0-48EC-AAFF-5F5770B08E01}"/>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24" name="Title 4">
            <a:extLst>
              <a:ext uri="{FF2B5EF4-FFF2-40B4-BE49-F238E27FC236}">
                <a16:creationId xmlns:a16="http://schemas.microsoft.com/office/drawing/2014/main" id="{6BB5C908-5880-40FB-AF39-8135DA05CEFC}"/>
              </a:ext>
            </a:extLst>
          </p:cNvPr>
          <p:cNvSpPr>
            <a:spLocks noGrp="1"/>
          </p:cNvSpPr>
          <p:nvPr>
            <p:ph type="title"/>
          </p:nvPr>
        </p:nvSpPr>
        <p:spPr>
          <a:xfrm>
            <a:off x="1431889" y="106204"/>
            <a:ext cx="7083600" cy="994200"/>
          </a:xfrm>
        </p:spPr>
        <p:txBody>
          <a:bodyPr/>
          <a:lstStyle/>
          <a:p>
            <a:r>
              <a:rPr lang="en-US" sz="3600">
                <a:latin typeface="+mj-lt"/>
              </a:rPr>
              <a:t>Motivation for Air Mobility</a:t>
            </a:r>
          </a:p>
        </p:txBody>
      </p:sp>
      <p:sp>
        <p:nvSpPr>
          <p:cNvPr id="33" name="Rectangle: Rounded Corners 32">
            <a:extLst>
              <a:ext uri="{FF2B5EF4-FFF2-40B4-BE49-F238E27FC236}">
                <a16:creationId xmlns:a16="http://schemas.microsoft.com/office/drawing/2014/main" id="{94DCE1A5-0F82-471B-872C-93D1B10FA4EE}"/>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4" name="Rectangle: Rounded Corners 33">
            <a:extLst>
              <a:ext uri="{FF2B5EF4-FFF2-40B4-BE49-F238E27FC236}">
                <a16:creationId xmlns:a16="http://schemas.microsoft.com/office/drawing/2014/main" id="{E4DD4148-5316-4FFC-A1B3-FD630C40176A}"/>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7" name="Rectangle: Rounded Corners 36">
            <a:extLst>
              <a:ext uri="{FF2B5EF4-FFF2-40B4-BE49-F238E27FC236}">
                <a16:creationId xmlns:a16="http://schemas.microsoft.com/office/drawing/2014/main" id="{5367E5C4-4DEB-467C-8218-C198AE520A28}"/>
              </a:ext>
            </a:extLst>
          </p:cNvPr>
          <p:cNvSpPr/>
          <p:nvPr/>
        </p:nvSpPr>
        <p:spPr>
          <a:xfrm>
            <a:off x="73289" y="82281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9" name="Rectangle: Rounded Corners 38">
            <a:extLst>
              <a:ext uri="{FF2B5EF4-FFF2-40B4-BE49-F238E27FC236}">
                <a16:creationId xmlns:a16="http://schemas.microsoft.com/office/drawing/2014/main" id="{85369D51-9F2F-44DA-8A51-AB64780E4723}"/>
              </a:ext>
            </a:extLst>
          </p:cNvPr>
          <p:cNvSpPr/>
          <p:nvPr/>
        </p:nvSpPr>
        <p:spPr>
          <a:xfrm>
            <a:off x="73289" y="142475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0" name="Rectangle: Rounded Corners 39">
            <a:extLst>
              <a:ext uri="{FF2B5EF4-FFF2-40B4-BE49-F238E27FC236}">
                <a16:creationId xmlns:a16="http://schemas.microsoft.com/office/drawing/2014/main" id="{BEF6825C-5D48-4807-9415-0588AD1814FF}"/>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1" name="Rectangle: Rounded Corners 40">
            <a:extLst>
              <a:ext uri="{FF2B5EF4-FFF2-40B4-BE49-F238E27FC236}">
                <a16:creationId xmlns:a16="http://schemas.microsoft.com/office/drawing/2014/main" id="{3CDA7C57-03BB-431D-9F26-0C490A4BE7E8}"/>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31441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2" grpId="0" animBg="1"/>
      <p:bldP spid="13" grpId="0" animBg="1"/>
      <p:bldP spid="15" grpId="0"/>
      <p:bldP spid="17"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50</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Closing the Loop</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17" name="Rectangle: Rounded Corners 16">
            <a:extLst>
              <a:ext uri="{FF2B5EF4-FFF2-40B4-BE49-F238E27FC236}">
                <a16:creationId xmlns:a16="http://schemas.microsoft.com/office/drawing/2014/main" id="{33EF0A66-D966-4582-B581-166B7E9704B3}"/>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18" name="Rectangle: Rounded Corners 17">
            <a:extLst>
              <a:ext uri="{FF2B5EF4-FFF2-40B4-BE49-F238E27FC236}">
                <a16:creationId xmlns:a16="http://schemas.microsoft.com/office/drawing/2014/main" id="{BCC19769-A248-4546-A80C-CC15A3D01D9D}"/>
              </a:ext>
            </a:extLst>
          </p:cNvPr>
          <p:cNvSpPr/>
          <p:nvPr/>
        </p:nvSpPr>
        <p:spPr>
          <a:xfrm>
            <a:off x="73289" y="2628648"/>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19" name="Rectangle: Rounded Corners 18">
            <a:extLst>
              <a:ext uri="{FF2B5EF4-FFF2-40B4-BE49-F238E27FC236}">
                <a16:creationId xmlns:a16="http://schemas.microsoft.com/office/drawing/2014/main" id="{B186A0E3-C880-4F87-B203-7504B91AABA5}"/>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20" name="Rectangle: Rounded Corners 19">
            <a:extLst>
              <a:ext uri="{FF2B5EF4-FFF2-40B4-BE49-F238E27FC236}">
                <a16:creationId xmlns:a16="http://schemas.microsoft.com/office/drawing/2014/main" id="{3339D969-093E-42F0-B8C4-CFE778103883}"/>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21" name="Rectangle: Rounded Corners 20">
            <a:extLst>
              <a:ext uri="{FF2B5EF4-FFF2-40B4-BE49-F238E27FC236}">
                <a16:creationId xmlns:a16="http://schemas.microsoft.com/office/drawing/2014/main" id="{4F1293CF-F1A0-4777-B4C0-15EE53CA5BC2}"/>
              </a:ext>
            </a:extLst>
          </p:cNvPr>
          <p:cNvSpPr/>
          <p:nvPr/>
        </p:nvSpPr>
        <p:spPr>
          <a:xfrm>
            <a:off x="73289" y="323059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22" name="Rectangle: Rounded Corners 21">
            <a:extLst>
              <a:ext uri="{FF2B5EF4-FFF2-40B4-BE49-F238E27FC236}">
                <a16:creationId xmlns:a16="http://schemas.microsoft.com/office/drawing/2014/main" id="{D3692703-21C4-4A1F-B6EC-00286D14E359}"/>
              </a:ext>
            </a:extLst>
          </p:cNvPr>
          <p:cNvSpPr/>
          <p:nvPr/>
        </p:nvSpPr>
        <p:spPr>
          <a:xfrm>
            <a:off x="73289" y="3832536"/>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
        <p:nvSpPr>
          <p:cNvPr id="2" name="Rounded Rectangle 1">
            <a:extLst>
              <a:ext uri="{FF2B5EF4-FFF2-40B4-BE49-F238E27FC236}">
                <a16:creationId xmlns:a16="http://schemas.microsoft.com/office/drawing/2014/main" id="{3A6CF839-46CB-7548-A51E-DADC24456360}"/>
              </a:ext>
            </a:extLst>
          </p:cNvPr>
          <p:cNvSpPr/>
          <p:nvPr/>
        </p:nvSpPr>
        <p:spPr>
          <a:xfrm>
            <a:off x="1622033" y="1064074"/>
            <a:ext cx="7347098" cy="64008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Developed a </a:t>
            </a:r>
            <a:r>
              <a:rPr lang="en-US" b="1" u="sng">
                <a:solidFill>
                  <a:schemeClr val="tx1"/>
                </a:solidFill>
              </a:rPr>
              <a:t>methodology</a:t>
            </a:r>
            <a:r>
              <a:rPr lang="en-US">
                <a:solidFill>
                  <a:schemeClr val="tx1"/>
                </a:solidFill>
              </a:rPr>
              <a:t> to make an unmanageable decision-making process more manageable by intelligently restricting the design space of interest</a:t>
            </a:r>
          </a:p>
        </p:txBody>
      </p:sp>
      <p:sp>
        <p:nvSpPr>
          <p:cNvPr id="3" name="Rounded Rectangle 2">
            <a:extLst>
              <a:ext uri="{FF2B5EF4-FFF2-40B4-BE49-F238E27FC236}">
                <a16:creationId xmlns:a16="http://schemas.microsoft.com/office/drawing/2014/main" id="{80312660-A2BF-7F44-B9F3-15C0C96F8E93}"/>
              </a:ext>
            </a:extLst>
          </p:cNvPr>
          <p:cNvSpPr/>
          <p:nvPr/>
        </p:nvSpPr>
        <p:spPr>
          <a:xfrm>
            <a:off x="1622034" y="2176727"/>
            <a:ext cx="7347097" cy="64008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Paired with an </a:t>
            </a:r>
            <a:r>
              <a:rPr lang="en-US" b="1" u="sng">
                <a:solidFill>
                  <a:schemeClr val="tx1"/>
                </a:solidFill>
              </a:rPr>
              <a:t>environment</a:t>
            </a:r>
            <a:r>
              <a:rPr lang="en-US">
                <a:solidFill>
                  <a:schemeClr val="tx1"/>
                </a:solidFill>
              </a:rPr>
              <a:t> and </a:t>
            </a:r>
            <a:r>
              <a:rPr lang="en-US" b="1" u="sng">
                <a:solidFill>
                  <a:schemeClr val="tx1"/>
                </a:solidFill>
              </a:rPr>
              <a:t>user interface</a:t>
            </a:r>
            <a:r>
              <a:rPr lang="en-US">
                <a:solidFill>
                  <a:schemeClr val="tx1"/>
                </a:solidFill>
              </a:rPr>
              <a:t> that allows for comparison of different alternatives or scenarios based on evaluation criteria</a:t>
            </a:r>
          </a:p>
        </p:txBody>
      </p:sp>
      <p:sp>
        <p:nvSpPr>
          <p:cNvPr id="6" name="Plus 5">
            <a:extLst>
              <a:ext uri="{FF2B5EF4-FFF2-40B4-BE49-F238E27FC236}">
                <a16:creationId xmlns:a16="http://schemas.microsoft.com/office/drawing/2014/main" id="{6239D1B9-14B0-A240-AAE4-B9673A0F90D4}"/>
              </a:ext>
            </a:extLst>
          </p:cNvPr>
          <p:cNvSpPr/>
          <p:nvPr/>
        </p:nvSpPr>
        <p:spPr>
          <a:xfrm>
            <a:off x="5125461" y="1754148"/>
            <a:ext cx="340242" cy="372586"/>
          </a:xfrm>
          <a:prstGeom prst="mathPlus">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26F8895-1D3B-5B4A-8D04-6EAF071F9006}"/>
              </a:ext>
            </a:extLst>
          </p:cNvPr>
          <p:cNvSpPr/>
          <p:nvPr/>
        </p:nvSpPr>
        <p:spPr>
          <a:xfrm>
            <a:off x="1520455" y="925030"/>
            <a:ext cx="7550255" cy="2105160"/>
          </a:xfrm>
          <a:prstGeom prst="roundRect">
            <a:avLst/>
          </a:prstGeom>
          <a:no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891069-6E6C-B742-AB48-71C26030508A}"/>
              </a:ext>
            </a:extLst>
          </p:cNvPr>
          <p:cNvSpPr txBox="1"/>
          <p:nvPr/>
        </p:nvSpPr>
        <p:spPr>
          <a:xfrm>
            <a:off x="2068413" y="3570926"/>
            <a:ext cx="2350075" cy="523220"/>
          </a:xfrm>
          <a:prstGeom prst="rect">
            <a:avLst/>
          </a:prstGeom>
          <a:noFill/>
        </p:spPr>
        <p:txBody>
          <a:bodyPr wrap="square" rtlCol="0">
            <a:spAutoFit/>
          </a:bodyPr>
          <a:lstStyle/>
          <a:p>
            <a:pPr algn="ctr"/>
            <a:r>
              <a:rPr lang="en-US">
                <a:solidFill>
                  <a:schemeClr val="bg1"/>
                </a:solidFill>
              </a:rPr>
              <a:t>Make a decision regarding the </a:t>
            </a:r>
            <a:r>
              <a:rPr lang="en-US" err="1">
                <a:solidFill>
                  <a:schemeClr val="bg1"/>
                </a:solidFill>
              </a:rPr>
              <a:t>SoS</a:t>
            </a:r>
            <a:r>
              <a:rPr lang="en-US">
                <a:solidFill>
                  <a:schemeClr val="bg1"/>
                </a:solidFill>
              </a:rPr>
              <a:t> architecture</a:t>
            </a:r>
          </a:p>
        </p:txBody>
      </p:sp>
      <p:cxnSp>
        <p:nvCxnSpPr>
          <p:cNvPr id="9" name="Straight Connector 8">
            <a:extLst>
              <a:ext uri="{FF2B5EF4-FFF2-40B4-BE49-F238E27FC236}">
                <a16:creationId xmlns:a16="http://schemas.microsoft.com/office/drawing/2014/main" id="{B000CD03-FA6F-4183-A9CD-5F4BBC8B494B}"/>
              </a:ext>
            </a:extLst>
          </p:cNvPr>
          <p:cNvCxnSpPr>
            <a:stCxn id="7" idx="2"/>
          </p:cNvCxnSpPr>
          <p:nvPr/>
        </p:nvCxnSpPr>
        <p:spPr>
          <a:xfrm flipH="1">
            <a:off x="5295582" y="3030190"/>
            <a:ext cx="1" cy="167342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FB03C00-11A3-1949-B417-EF8E06F020C9}"/>
              </a:ext>
            </a:extLst>
          </p:cNvPr>
          <p:cNvGrpSpPr>
            <a:grpSpLocks noChangeAspect="1"/>
          </p:cNvGrpSpPr>
          <p:nvPr/>
        </p:nvGrpSpPr>
        <p:grpSpPr>
          <a:xfrm>
            <a:off x="5984077" y="3259225"/>
            <a:ext cx="2398138" cy="502596"/>
            <a:chOff x="3216748" y="2978273"/>
            <a:chExt cx="8433398" cy="1774303"/>
          </a:xfrm>
        </p:grpSpPr>
        <p:sp>
          <p:nvSpPr>
            <p:cNvPr id="24" name="Freeform: Shape 24">
              <a:extLst>
                <a:ext uri="{FF2B5EF4-FFF2-40B4-BE49-F238E27FC236}">
                  <a16:creationId xmlns:a16="http://schemas.microsoft.com/office/drawing/2014/main" id="{F0EC3AA1-58B1-294F-AAAD-FDA20F6FEE03}"/>
                </a:ext>
              </a:extLst>
            </p:cNvPr>
            <p:cNvSpPr/>
            <p:nvPr/>
          </p:nvSpPr>
          <p:spPr>
            <a:xfrm>
              <a:off x="3216748" y="2978273"/>
              <a:ext cx="8433398" cy="1774303"/>
            </a:xfrm>
            <a:custGeom>
              <a:avLst/>
              <a:gdLst>
                <a:gd name="connsiteX0" fmla="*/ 10061661 w 11244530"/>
                <a:gd name="connsiteY0" fmla="*/ 0 h 2365737"/>
                <a:gd name="connsiteX1" fmla="*/ 10148672 w 11244530"/>
                <a:gd name="connsiteY1" fmla="*/ 36041 h 2365737"/>
                <a:gd name="connsiteX2" fmla="*/ 11208490 w 11244530"/>
                <a:gd name="connsiteY2" fmla="*/ 1095859 h 2365737"/>
                <a:gd name="connsiteX3" fmla="*/ 11208490 w 11244530"/>
                <a:gd name="connsiteY3" fmla="*/ 1269879 h 2365737"/>
                <a:gd name="connsiteX4" fmla="*/ 10148672 w 11244530"/>
                <a:gd name="connsiteY4" fmla="*/ 2329697 h 2365737"/>
                <a:gd name="connsiteX5" fmla="*/ 9974651 w 11244530"/>
                <a:gd name="connsiteY5" fmla="*/ 2329697 h 2365737"/>
                <a:gd name="connsiteX6" fmla="*/ 9073634 w 11244530"/>
                <a:gd name="connsiteY6" fmla="*/ 1428680 h 2365737"/>
                <a:gd name="connsiteX7" fmla="*/ 9197093 w 11244530"/>
                <a:gd name="connsiteY7" fmla="*/ 1305221 h 2365737"/>
                <a:gd name="connsiteX8" fmla="*/ 10040627 w 11244530"/>
                <a:gd name="connsiteY8" fmla="*/ 2148755 h 2365737"/>
                <a:gd name="connsiteX9" fmla="*/ 10084920 w 11244530"/>
                <a:gd name="connsiteY9" fmla="*/ 2148755 h 2365737"/>
                <a:gd name="connsiteX10" fmla="*/ 11027548 w 11244530"/>
                <a:gd name="connsiteY10" fmla="*/ 1206128 h 2365737"/>
                <a:gd name="connsiteX11" fmla="*/ 11027548 w 11244530"/>
                <a:gd name="connsiteY11" fmla="*/ 1161835 h 2365737"/>
                <a:gd name="connsiteX12" fmla="*/ 10084920 w 11244530"/>
                <a:gd name="connsiteY12" fmla="*/ 219207 h 2365737"/>
                <a:gd name="connsiteX13" fmla="*/ 10062774 w 11244530"/>
                <a:gd name="connsiteY13" fmla="*/ 210033 h 2365737"/>
                <a:gd name="connsiteX14" fmla="*/ 10040627 w 11244530"/>
                <a:gd name="connsiteY14" fmla="*/ 219207 h 2365737"/>
                <a:gd name="connsiteX15" fmla="*/ 9452862 w 11244530"/>
                <a:gd name="connsiteY15" fmla="*/ 806972 h 2365737"/>
                <a:gd name="connsiteX16" fmla="*/ 9451755 w 11244530"/>
                <a:gd name="connsiteY16" fmla="*/ 805864 h 2365737"/>
                <a:gd name="connsiteX17" fmla="*/ 8989711 w 11244530"/>
                <a:gd name="connsiteY17" fmla="*/ 1267908 h 2365737"/>
                <a:gd name="connsiteX18" fmla="*/ 8988403 w 11244530"/>
                <a:gd name="connsiteY18" fmla="*/ 1269879 h 2365737"/>
                <a:gd name="connsiteX19" fmla="*/ 7928585 w 11244530"/>
                <a:gd name="connsiteY19" fmla="*/ 2329697 h 2365737"/>
                <a:gd name="connsiteX20" fmla="*/ 7754564 w 11244530"/>
                <a:gd name="connsiteY20" fmla="*/ 2329697 h 2365737"/>
                <a:gd name="connsiteX21" fmla="*/ 6854919 w 11244530"/>
                <a:gd name="connsiteY21" fmla="*/ 1430050 h 2365737"/>
                <a:gd name="connsiteX22" fmla="*/ 6978376 w 11244530"/>
                <a:gd name="connsiteY22" fmla="*/ 1306591 h 2365737"/>
                <a:gd name="connsiteX23" fmla="*/ 7820540 w 11244530"/>
                <a:gd name="connsiteY23" fmla="*/ 2148755 h 2365737"/>
                <a:gd name="connsiteX24" fmla="*/ 7864833 w 11244530"/>
                <a:gd name="connsiteY24" fmla="*/ 2148755 h 2365737"/>
                <a:gd name="connsiteX25" fmla="*/ 8807461 w 11244530"/>
                <a:gd name="connsiteY25" fmla="*/ 1206128 h 2365737"/>
                <a:gd name="connsiteX26" fmla="*/ 8807863 w 11244530"/>
                <a:gd name="connsiteY26" fmla="*/ 1205155 h 2365737"/>
                <a:gd name="connsiteX27" fmla="*/ 8910234 w 11244530"/>
                <a:gd name="connsiteY27" fmla="*/ 1102784 h 2365737"/>
                <a:gd name="connsiteX28" fmla="*/ 8914833 w 11244530"/>
                <a:gd name="connsiteY28" fmla="*/ 1095859 h 2365737"/>
                <a:gd name="connsiteX29" fmla="*/ 9974651 w 11244530"/>
                <a:gd name="connsiteY29" fmla="*/ 36041 h 2365737"/>
                <a:gd name="connsiteX30" fmla="*/ 10061661 w 11244530"/>
                <a:gd name="connsiteY30" fmla="*/ 0 h 2365737"/>
                <a:gd name="connsiteX31" fmla="*/ 7841574 w 11244530"/>
                <a:gd name="connsiteY31" fmla="*/ 0 h 2365737"/>
                <a:gd name="connsiteX32" fmla="*/ 7928585 w 11244530"/>
                <a:gd name="connsiteY32" fmla="*/ 36041 h 2365737"/>
                <a:gd name="connsiteX33" fmla="*/ 8830434 w 11244530"/>
                <a:gd name="connsiteY33" fmla="*/ 937891 h 2365737"/>
                <a:gd name="connsiteX34" fmla="*/ 8706976 w 11244530"/>
                <a:gd name="connsiteY34" fmla="*/ 1061350 h 2365737"/>
                <a:gd name="connsiteX35" fmla="*/ 7864833 w 11244530"/>
                <a:gd name="connsiteY35" fmla="*/ 219207 h 2365737"/>
                <a:gd name="connsiteX36" fmla="*/ 7842688 w 11244530"/>
                <a:gd name="connsiteY36" fmla="*/ 210033 h 2365737"/>
                <a:gd name="connsiteX37" fmla="*/ 7820540 w 11244530"/>
                <a:gd name="connsiteY37" fmla="*/ 219207 h 2365737"/>
                <a:gd name="connsiteX38" fmla="*/ 6877913 w 11244530"/>
                <a:gd name="connsiteY38" fmla="*/ 1161835 h 2365737"/>
                <a:gd name="connsiteX39" fmla="*/ 6877541 w 11244530"/>
                <a:gd name="connsiteY39" fmla="*/ 1162735 h 2365737"/>
                <a:gd name="connsiteX40" fmla="*/ 6732572 w 11244530"/>
                <a:gd name="connsiteY40" fmla="*/ 1307704 h 2365737"/>
                <a:gd name="connsiteX41" fmla="*/ 6732131 w 11244530"/>
                <a:gd name="connsiteY41" fmla="*/ 1307262 h 2365737"/>
                <a:gd name="connsiteX42" fmla="*/ 5709696 w 11244530"/>
                <a:gd name="connsiteY42" fmla="*/ 2329697 h 2365737"/>
                <a:gd name="connsiteX43" fmla="*/ 5535676 w 11244530"/>
                <a:gd name="connsiteY43" fmla="*/ 2329697 h 2365737"/>
                <a:gd name="connsiteX44" fmla="*/ 4634621 w 11244530"/>
                <a:gd name="connsiteY44" fmla="*/ 1428642 h 2365737"/>
                <a:gd name="connsiteX45" fmla="*/ 4758079 w 11244530"/>
                <a:gd name="connsiteY45" fmla="*/ 1305183 h 2365737"/>
                <a:gd name="connsiteX46" fmla="*/ 5601651 w 11244530"/>
                <a:gd name="connsiteY46" fmla="*/ 2148755 h 2365737"/>
                <a:gd name="connsiteX47" fmla="*/ 5645944 w 11244530"/>
                <a:gd name="connsiteY47" fmla="*/ 2148755 h 2365737"/>
                <a:gd name="connsiteX48" fmla="*/ 6214284 w 11244530"/>
                <a:gd name="connsiteY48" fmla="*/ 1580415 h 2365737"/>
                <a:gd name="connsiteX49" fmla="*/ 6214771 w 11244530"/>
                <a:gd name="connsiteY49" fmla="*/ 1580902 h 2365737"/>
                <a:gd name="connsiteX50" fmla="*/ 6684730 w 11244530"/>
                <a:gd name="connsiteY50" fmla="*/ 1110943 h 2365737"/>
                <a:gd name="connsiteX51" fmla="*/ 6694748 w 11244530"/>
                <a:gd name="connsiteY51" fmla="*/ 1095859 h 2365737"/>
                <a:gd name="connsiteX52" fmla="*/ 7754564 w 11244530"/>
                <a:gd name="connsiteY52" fmla="*/ 36041 h 2365737"/>
                <a:gd name="connsiteX53" fmla="*/ 7841574 w 11244530"/>
                <a:gd name="connsiteY53" fmla="*/ 0 h 2365737"/>
                <a:gd name="connsiteX54" fmla="*/ 5622686 w 11244530"/>
                <a:gd name="connsiteY54" fmla="*/ 0 h 2365737"/>
                <a:gd name="connsiteX55" fmla="*/ 5709696 w 11244530"/>
                <a:gd name="connsiteY55" fmla="*/ 36041 h 2365737"/>
                <a:gd name="connsiteX56" fmla="*/ 6612318 w 11244530"/>
                <a:gd name="connsiteY56" fmla="*/ 938662 h 2365737"/>
                <a:gd name="connsiteX57" fmla="*/ 6488860 w 11244530"/>
                <a:gd name="connsiteY57" fmla="*/ 1062121 h 2365737"/>
                <a:gd name="connsiteX58" fmla="*/ 5645945 w 11244530"/>
                <a:gd name="connsiteY58" fmla="*/ 219207 h 2365737"/>
                <a:gd name="connsiteX59" fmla="*/ 5623799 w 11244530"/>
                <a:gd name="connsiteY59" fmla="*/ 210033 h 2365737"/>
                <a:gd name="connsiteX60" fmla="*/ 5601651 w 11244530"/>
                <a:gd name="connsiteY60" fmla="*/ 219207 h 2365737"/>
                <a:gd name="connsiteX61" fmla="*/ 5030920 w 11244530"/>
                <a:gd name="connsiteY61" fmla="*/ 789939 h 2365737"/>
                <a:gd name="connsiteX62" fmla="*/ 5029774 w 11244530"/>
                <a:gd name="connsiteY62" fmla="*/ 788793 h 2365737"/>
                <a:gd name="connsiteX63" fmla="*/ 4512274 w 11244530"/>
                <a:gd name="connsiteY63" fmla="*/ 1306295 h 2365737"/>
                <a:gd name="connsiteX64" fmla="*/ 4512222 w 11244530"/>
                <a:gd name="connsiteY64" fmla="*/ 1306243 h 2365737"/>
                <a:gd name="connsiteX65" fmla="*/ 3488769 w 11244530"/>
                <a:gd name="connsiteY65" fmla="*/ 2329697 h 2365737"/>
                <a:gd name="connsiteX66" fmla="*/ 3314749 w 11244530"/>
                <a:gd name="connsiteY66" fmla="*/ 2329696 h 2365737"/>
                <a:gd name="connsiteX67" fmla="*/ 2414267 w 11244530"/>
                <a:gd name="connsiteY67" fmla="*/ 1429215 h 2365737"/>
                <a:gd name="connsiteX68" fmla="*/ 2537726 w 11244530"/>
                <a:gd name="connsiteY68" fmla="*/ 1305756 h 2365737"/>
                <a:gd name="connsiteX69" fmla="*/ 3380724 w 11244530"/>
                <a:gd name="connsiteY69" fmla="*/ 2148755 h 2365737"/>
                <a:gd name="connsiteX70" fmla="*/ 3425017 w 11244530"/>
                <a:gd name="connsiteY70" fmla="*/ 2148755 h 2365737"/>
                <a:gd name="connsiteX71" fmla="*/ 4031068 w 11244530"/>
                <a:gd name="connsiteY71" fmla="*/ 1542704 h 2365737"/>
                <a:gd name="connsiteX72" fmla="*/ 4031165 w 11244530"/>
                <a:gd name="connsiteY72" fmla="*/ 1542802 h 2365737"/>
                <a:gd name="connsiteX73" fmla="*/ 4471410 w 11244530"/>
                <a:gd name="connsiteY73" fmla="*/ 1102559 h 2365737"/>
                <a:gd name="connsiteX74" fmla="*/ 4475858 w 11244530"/>
                <a:gd name="connsiteY74" fmla="*/ 1095859 h 2365737"/>
                <a:gd name="connsiteX75" fmla="*/ 5535676 w 11244530"/>
                <a:gd name="connsiteY75" fmla="*/ 36041 h 2365737"/>
                <a:gd name="connsiteX76" fmla="*/ 5622686 w 11244530"/>
                <a:gd name="connsiteY76" fmla="*/ 0 h 2365737"/>
                <a:gd name="connsiteX77" fmla="*/ 1182871 w 11244530"/>
                <a:gd name="connsiteY77" fmla="*/ 0 h 2365737"/>
                <a:gd name="connsiteX78" fmla="*/ 1269880 w 11244530"/>
                <a:gd name="connsiteY78" fmla="*/ 36041 h 2365737"/>
                <a:gd name="connsiteX79" fmla="*/ 2171666 w 11244530"/>
                <a:gd name="connsiteY79" fmla="*/ 937827 h 2365737"/>
                <a:gd name="connsiteX80" fmla="*/ 2048207 w 11244530"/>
                <a:gd name="connsiteY80" fmla="*/ 1061285 h 2365737"/>
                <a:gd name="connsiteX81" fmla="*/ 1206129 w 11244530"/>
                <a:gd name="connsiteY81" fmla="*/ 219207 h 2365737"/>
                <a:gd name="connsiteX82" fmla="*/ 1183982 w 11244530"/>
                <a:gd name="connsiteY82" fmla="*/ 210033 h 2365737"/>
                <a:gd name="connsiteX83" fmla="*/ 1161836 w 11244530"/>
                <a:gd name="connsiteY83" fmla="*/ 219207 h 2365737"/>
                <a:gd name="connsiteX84" fmla="*/ 219208 w 11244530"/>
                <a:gd name="connsiteY84" fmla="*/ 1161835 h 2365737"/>
                <a:gd name="connsiteX85" fmla="*/ 219208 w 11244530"/>
                <a:gd name="connsiteY85" fmla="*/ 1206128 h 2365737"/>
                <a:gd name="connsiteX86" fmla="*/ 1161835 w 11244530"/>
                <a:gd name="connsiteY86" fmla="*/ 2148755 h 2365737"/>
                <a:gd name="connsiteX87" fmla="*/ 1206129 w 11244530"/>
                <a:gd name="connsiteY87" fmla="*/ 2148755 h 2365737"/>
                <a:gd name="connsiteX88" fmla="*/ 2148756 w 11244530"/>
                <a:gd name="connsiteY88" fmla="*/ 1206127 h 2365737"/>
                <a:gd name="connsiteX89" fmla="*/ 2149249 w 11244530"/>
                <a:gd name="connsiteY89" fmla="*/ 1204938 h 2365737"/>
                <a:gd name="connsiteX90" fmla="*/ 2248215 w 11244530"/>
                <a:gd name="connsiteY90" fmla="*/ 1105972 h 2365737"/>
                <a:gd name="connsiteX91" fmla="*/ 2254932 w 11244530"/>
                <a:gd name="connsiteY91" fmla="*/ 1095859 h 2365737"/>
                <a:gd name="connsiteX92" fmla="*/ 3314749 w 11244530"/>
                <a:gd name="connsiteY92" fmla="*/ 36041 h 2365737"/>
                <a:gd name="connsiteX93" fmla="*/ 3401759 w 11244530"/>
                <a:gd name="connsiteY93" fmla="*/ 0 h 2365737"/>
                <a:gd name="connsiteX94" fmla="*/ 3488769 w 11244530"/>
                <a:gd name="connsiteY94" fmla="*/ 36041 h 2365737"/>
                <a:gd name="connsiteX95" fmla="*/ 4391002 w 11244530"/>
                <a:gd name="connsiteY95" fmla="*/ 938273 h 2365737"/>
                <a:gd name="connsiteX96" fmla="*/ 4267542 w 11244530"/>
                <a:gd name="connsiteY96" fmla="*/ 1061732 h 2365737"/>
                <a:gd name="connsiteX97" fmla="*/ 3425018 w 11244530"/>
                <a:gd name="connsiteY97" fmla="*/ 219207 h 2365737"/>
                <a:gd name="connsiteX98" fmla="*/ 3402872 w 11244530"/>
                <a:gd name="connsiteY98" fmla="*/ 210033 h 2365737"/>
                <a:gd name="connsiteX99" fmla="*/ 3380724 w 11244530"/>
                <a:gd name="connsiteY99" fmla="*/ 219207 h 2365737"/>
                <a:gd name="connsiteX100" fmla="*/ 2799381 w 11244530"/>
                <a:gd name="connsiteY100" fmla="*/ 800551 h 2365737"/>
                <a:gd name="connsiteX101" fmla="*/ 2798809 w 11244530"/>
                <a:gd name="connsiteY101" fmla="*/ 799979 h 2365737"/>
                <a:gd name="connsiteX102" fmla="*/ 2331260 w 11244530"/>
                <a:gd name="connsiteY102" fmla="*/ 1267528 h 2365737"/>
                <a:gd name="connsiteX103" fmla="*/ 2329698 w 11244530"/>
                <a:gd name="connsiteY103" fmla="*/ 1269879 h 2365737"/>
                <a:gd name="connsiteX104" fmla="*/ 1269881 w 11244530"/>
                <a:gd name="connsiteY104" fmla="*/ 2329696 h 2365737"/>
                <a:gd name="connsiteX105" fmla="*/ 1095860 w 11244530"/>
                <a:gd name="connsiteY105" fmla="*/ 2329697 h 2365737"/>
                <a:gd name="connsiteX106" fmla="*/ 36042 w 11244530"/>
                <a:gd name="connsiteY106" fmla="*/ 1269879 h 2365737"/>
                <a:gd name="connsiteX107" fmla="*/ 36042 w 11244530"/>
                <a:gd name="connsiteY107" fmla="*/ 1095859 h 2365737"/>
                <a:gd name="connsiteX108" fmla="*/ 1095860 w 11244530"/>
                <a:gd name="connsiteY108" fmla="*/ 36041 h 2365737"/>
                <a:gd name="connsiteX109" fmla="*/ 1182871 w 11244530"/>
                <a:gd name="connsiteY109" fmla="*/ 0 h 236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244530" h="2365737">
                  <a:moveTo>
                    <a:pt x="10061661" y="0"/>
                  </a:moveTo>
                  <a:cubicBezTo>
                    <a:pt x="10093153" y="0"/>
                    <a:pt x="10124644" y="12013"/>
                    <a:pt x="10148672" y="36041"/>
                  </a:cubicBezTo>
                  <a:lnTo>
                    <a:pt x="11208490" y="1095859"/>
                  </a:lnTo>
                  <a:cubicBezTo>
                    <a:pt x="11256544" y="1143913"/>
                    <a:pt x="11256544" y="1221825"/>
                    <a:pt x="11208490" y="1269879"/>
                  </a:cubicBezTo>
                  <a:lnTo>
                    <a:pt x="10148672" y="2329697"/>
                  </a:lnTo>
                  <a:cubicBezTo>
                    <a:pt x="10100617" y="2377751"/>
                    <a:pt x="10022706" y="2377751"/>
                    <a:pt x="9974651" y="2329697"/>
                  </a:cubicBezTo>
                  <a:lnTo>
                    <a:pt x="9073634" y="1428680"/>
                  </a:lnTo>
                  <a:lnTo>
                    <a:pt x="9197093" y="1305221"/>
                  </a:lnTo>
                  <a:lnTo>
                    <a:pt x="10040627" y="2148755"/>
                  </a:lnTo>
                  <a:cubicBezTo>
                    <a:pt x="10052858" y="2160986"/>
                    <a:pt x="10072689" y="2160987"/>
                    <a:pt x="10084920" y="2148755"/>
                  </a:cubicBezTo>
                  <a:lnTo>
                    <a:pt x="11027548" y="1206128"/>
                  </a:lnTo>
                  <a:cubicBezTo>
                    <a:pt x="11039779" y="1193895"/>
                    <a:pt x="11039779" y="1174065"/>
                    <a:pt x="11027548" y="1161835"/>
                  </a:cubicBezTo>
                  <a:lnTo>
                    <a:pt x="10084920" y="219207"/>
                  </a:lnTo>
                  <a:cubicBezTo>
                    <a:pt x="10078805" y="213091"/>
                    <a:pt x="10070790" y="210033"/>
                    <a:pt x="10062774" y="210033"/>
                  </a:cubicBezTo>
                  <a:cubicBezTo>
                    <a:pt x="10054758" y="210033"/>
                    <a:pt x="10046743" y="213091"/>
                    <a:pt x="10040627" y="219207"/>
                  </a:cubicBezTo>
                  <a:lnTo>
                    <a:pt x="9452862" y="806972"/>
                  </a:lnTo>
                  <a:lnTo>
                    <a:pt x="9451755" y="805864"/>
                  </a:lnTo>
                  <a:lnTo>
                    <a:pt x="8989711" y="1267908"/>
                  </a:lnTo>
                  <a:lnTo>
                    <a:pt x="8988403" y="1269879"/>
                  </a:lnTo>
                  <a:lnTo>
                    <a:pt x="7928585" y="2329697"/>
                  </a:lnTo>
                  <a:cubicBezTo>
                    <a:pt x="7880530" y="2377751"/>
                    <a:pt x="7802619" y="2377751"/>
                    <a:pt x="7754564" y="2329697"/>
                  </a:cubicBezTo>
                  <a:lnTo>
                    <a:pt x="6854919" y="1430050"/>
                  </a:lnTo>
                  <a:lnTo>
                    <a:pt x="6978376" y="1306591"/>
                  </a:lnTo>
                  <a:lnTo>
                    <a:pt x="7820540" y="2148755"/>
                  </a:lnTo>
                  <a:cubicBezTo>
                    <a:pt x="7832770" y="2160986"/>
                    <a:pt x="7852603" y="2160987"/>
                    <a:pt x="7864833" y="2148755"/>
                  </a:cubicBezTo>
                  <a:lnTo>
                    <a:pt x="8807461" y="1206128"/>
                  </a:lnTo>
                  <a:lnTo>
                    <a:pt x="8807863" y="1205155"/>
                  </a:lnTo>
                  <a:lnTo>
                    <a:pt x="8910234" y="1102784"/>
                  </a:lnTo>
                  <a:lnTo>
                    <a:pt x="8914833" y="1095859"/>
                  </a:lnTo>
                  <a:lnTo>
                    <a:pt x="9974651" y="36041"/>
                  </a:lnTo>
                  <a:cubicBezTo>
                    <a:pt x="9998679" y="12013"/>
                    <a:pt x="10030170" y="0"/>
                    <a:pt x="10061661" y="0"/>
                  </a:cubicBezTo>
                  <a:close/>
                  <a:moveTo>
                    <a:pt x="7841574" y="0"/>
                  </a:moveTo>
                  <a:cubicBezTo>
                    <a:pt x="7873066" y="0"/>
                    <a:pt x="7904559" y="12014"/>
                    <a:pt x="7928585" y="36041"/>
                  </a:cubicBezTo>
                  <a:lnTo>
                    <a:pt x="8830434" y="937891"/>
                  </a:lnTo>
                  <a:lnTo>
                    <a:pt x="8706976" y="1061350"/>
                  </a:lnTo>
                  <a:lnTo>
                    <a:pt x="7864833" y="219207"/>
                  </a:lnTo>
                  <a:cubicBezTo>
                    <a:pt x="7858717" y="213091"/>
                    <a:pt x="7850703" y="210033"/>
                    <a:pt x="7842688" y="210033"/>
                  </a:cubicBezTo>
                  <a:cubicBezTo>
                    <a:pt x="7834671" y="210033"/>
                    <a:pt x="7826656" y="213092"/>
                    <a:pt x="7820540" y="219207"/>
                  </a:cubicBezTo>
                  <a:lnTo>
                    <a:pt x="6877913" y="1161835"/>
                  </a:lnTo>
                  <a:lnTo>
                    <a:pt x="6877541" y="1162735"/>
                  </a:lnTo>
                  <a:lnTo>
                    <a:pt x="6732572" y="1307704"/>
                  </a:lnTo>
                  <a:lnTo>
                    <a:pt x="6732131" y="1307262"/>
                  </a:lnTo>
                  <a:lnTo>
                    <a:pt x="5709696" y="2329697"/>
                  </a:lnTo>
                  <a:cubicBezTo>
                    <a:pt x="5661642" y="2377751"/>
                    <a:pt x="5583730" y="2377751"/>
                    <a:pt x="5535676" y="2329697"/>
                  </a:cubicBezTo>
                  <a:lnTo>
                    <a:pt x="4634621" y="1428642"/>
                  </a:lnTo>
                  <a:lnTo>
                    <a:pt x="4758079" y="1305183"/>
                  </a:lnTo>
                  <a:lnTo>
                    <a:pt x="5601651" y="2148755"/>
                  </a:lnTo>
                  <a:cubicBezTo>
                    <a:pt x="5613883" y="2160987"/>
                    <a:pt x="5633714" y="2160987"/>
                    <a:pt x="5645944" y="2148755"/>
                  </a:cubicBezTo>
                  <a:lnTo>
                    <a:pt x="6214284" y="1580415"/>
                  </a:lnTo>
                  <a:lnTo>
                    <a:pt x="6214771" y="1580902"/>
                  </a:lnTo>
                  <a:lnTo>
                    <a:pt x="6684730" y="1110943"/>
                  </a:lnTo>
                  <a:lnTo>
                    <a:pt x="6694748" y="1095859"/>
                  </a:lnTo>
                  <a:lnTo>
                    <a:pt x="7754564" y="36041"/>
                  </a:lnTo>
                  <a:cubicBezTo>
                    <a:pt x="7778593" y="12013"/>
                    <a:pt x="7810084" y="0"/>
                    <a:pt x="7841574" y="0"/>
                  </a:cubicBezTo>
                  <a:close/>
                  <a:moveTo>
                    <a:pt x="5622686" y="0"/>
                  </a:moveTo>
                  <a:cubicBezTo>
                    <a:pt x="5654178" y="0"/>
                    <a:pt x="5685668" y="12013"/>
                    <a:pt x="5709696" y="36041"/>
                  </a:cubicBezTo>
                  <a:lnTo>
                    <a:pt x="6612318" y="938662"/>
                  </a:lnTo>
                  <a:lnTo>
                    <a:pt x="6488860" y="1062121"/>
                  </a:lnTo>
                  <a:lnTo>
                    <a:pt x="5645945" y="219207"/>
                  </a:lnTo>
                  <a:cubicBezTo>
                    <a:pt x="5639829" y="213091"/>
                    <a:pt x="5631814" y="210033"/>
                    <a:pt x="5623799" y="210033"/>
                  </a:cubicBezTo>
                  <a:cubicBezTo>
                    <a:pt x="5615783" y="210033"/>
                    <a:pt x="5607768" y="213091"/>
                    <a:pt x="5601651" y="219207"/>
                  </a:cubicBezTo>
                  <a:lnTo>
                    <a:pt x="5030920" y="789939"/>
                  </a:lnTo>
                  <a:lnTo>
                    <a:pt x="5029774" y="788793"/>
                  </a:lnTo>
                  <a:lnTo>
                    <a:pt x="4512274" y="1306295"/>
                  </a:lnTo>
                  <a:lnTo>
                    <a:pt x="4512222" y="1306243"/>
                  </a:lnTo>
                  <a:lnTo>
                    <a:pt x="3488769" y="2329697"/>
                  </a:lnTo>
                  <a:cubicBezTo>
                    <a:pt x="3440715" y="2377752"/>
                    <a:pt x="3362803" y="2377751"/>
                    <a:pt x="3314749" y="2329696"/>
                  </a:cubicBezTo>
                  <a:lnTo>
                    <a:pt x="2414267" y="1429215"/>
                  </a:lnTo>
                  <a:lnTo>
                    <a:pt x="2537726" y="1305756"/>
                  </a:lnTo>
                  <a:lnTo>
                    <a:pt x="3380724" y="2148755"/>
                  </a:lnTo>
                  <a:cubicBezTo>
                    <a:pt x="3392956" y="2160987"/>
                    <a:pt x="3412787" y="2160987"/>
                    <a:pt x="3425017" y="2148755"/>
                  </a:cubicBezTo>
                  <a:lnTo>
                    <a:pt x="4031068" y="1542704"/>
                  </a:lnTo>
                  <a:lnTo>
                    <a:pt x="4031165" y="1542802"/>
                  </a:lnTo>
                  <a:lnTo>
                    <a:pt x="4471410" y="1102559"/>
                  </a:lnTo>
                  <a:lnTo>
                    <a:pt x="4475858" y="1095859"/>
                  </a:lnTo>
                  <a:lnTo>
                    <a:pt x="5535676" y="36041"/>
                  </a:lnTo>
                  <a:cubicBezTo>
                    <a:pt x="5559704" y="12013"/>
                    <a:pt x="5591194" y="0"/>
                    <a:pt x="5622686" y="0"/>
                  </a:cubicBezTo>
                  <a:close/>
                  <a:moveTo>
                    <a:pt x="1182871" y="0"/>
                  </a:moveTo>
                  <a:cubicBezTo>
                    <a:pt x="1214362" y="0"/>
                    <a:pt x="1245853" y="12013"/>
                    <a:pt x="1269880" y="36041"/>
                  </a:cubicBezTo>
                  <a:lnTo>
                    <a:pt x="2171666" y="937827"/>
                  </a:lnTo>
                  <a:lnTo>
                    <a:pt x="2048207" y="1061285"/>
                  </a:lnTo>
                  <a:lnTo>
                    <a:pt x="1206129" y="219207"/>
                  </a:lnTo>
                  <a:cubicBezTo>
                    <a:pt x="1200013" y="213091"/>
                    <a:pt x="1191997" y="210033"/>
                    <a:pt x="1183982" y="210033"/>
                  </a:cubicBezTo>
                  <a:cubicBezTo>
                    <a:pt x="1175966" y="210033"/>
                    <a:pt x="1167952" y="213091"/>
                    <a:pt x="1161836" y="219207"/>
                  </a:cubicBezTo>
                  <a:lnTo>
                    <a:pt x="219208" y="1161835"/>
                  </a:lnTo>
                  <a:cubicBezTo>
                    <a:pt x="206976" y="1174066"/>
                    <a:pt x="206976" y="1193896"/>
                    <a:pt x="219208" y="1206128"/>
                  </a:cubicBezTo>
                  <a:lnTo>
                    <a:pt x="1161835" y="2148755"/>
                  </a:lnTo>
                  <a:cubicBezTo>
                    <a:pt x="1174067" y="2160987"/>
                    <a:pt x="1193897" y="2160987"/>
                    <a:pt x="1206129" y="2148755"/>
                  </a:cubicBezTo>
                  <a:lnTo>
                    <a:pt x="2148756" y="1206127"/>
                  </a:lnTo>
                  <a:lnTo>
                    <a:pt x="2149249" y="1204938"/>
                  </a:lnTo>
                  <a:lnTo>
                    <a:pt x="2248215" y="1105972"/>
                  </a:lnTo>
                  <a:lnTo>
                    <a:pt x="2254932" y="1095859"/>
                  </a:lnTo>
                  <a:lnTo>
                    <a:pt x="3314749" y="36041"/>
                  </a:lnTo>
                  <a:cubicBezTo>
                    <a:pt x="3338777" y="12013"/>
                    <a:pt x="3370268" y="0"/>
                    <a:pt x="3401759" y="0"/>
                  </a:cubicBezTo>
                  <a:cubicBezTo>
                    <a:pt x="3433250" y="0"/>
                    <a:pt x="3464741" y="12013"/>
                    <a:pt x="3488769" y="36041"/>
                  </a:cubicBezTo>
                  <a:lnTo>
                    <a:pt x="4391002" y="938273"/>
                  </a:lnTo>
                  <a:lnTo>
                    <a:pt x="4267542" y="1061732"/>
                  </a:lnTo>
                  <a:lnTo>
                    <a:pt x="3425018" y="219207"/>
                  </a:lnTo>
                  <a:cubicBezTo>
                    <a:pt x="3418902" y="213091"/>
                    <a:pt x="3410886" y="210033"/>
                    <a:pt x="3402872" y="210033"/>
                  </a:cubicBezTo>
                  <a:cubicBezTo>
                    <a:pt x="3394856" y="210033"/>
                    <a:pt x="3386841" y="213092"/>
                    <a:pt x="3380724" y="219207"/>
                  </a:cubicBezTo>
                  <a:lnTo>
                    <a:pt x="2799381" y="800551"/>
                  </a:lnTo>
                  <a:lnTo>
                    <a:pt x="2798809" y="799979"/>
                  </a:lnTo>
                  <a:lnTo>
                    <a:pt x="2331260" y="1267528"/>
                  </a:lnTo>
                  <a:lnTo>
                    <a:pt x="2329698" y="1269879"/>
                  </a:lnTo>
                  <a:lnTo>
                    <a:pt x="1269881" y="2329696"/>
                  </a:lnTo>
                  <a:cubicBezTo>
                    <a:pt x="1221826" y="2377751"/>
                    <a:pt x="1143914" y="2377751"/>
                    <a:pt x="1095860" y="2329697"/>
                  </a:cubicBezTo>
                  <a:lnTo>
                    <a:pt x="36042" y="1269879"/>
                  </a:lnTo>
                  <a:cubicBezTo>
                    <a:pt x="-12013" y="1221825"/>
                    <a:pt x="-12013" y="1143913"/>
                    <a:pt x="36042" y="1095859"/>
                  </a:cubicBezTo>
                  <a:lnTo>
                    <a:pt x="1095860" y="36041"/>
                  </a:lnTo>
                  <a:cubicBezTo>
                    <a:pt x="1119887" y="12013"/>
                    <a:pt x="1151378" y="0"/>
                    <a:pt x="1182871" y="0"/>
                  </a:cubicBezTo>
                  <a:close/>
                </a:path>
              </a:pathLst>
            </a:custGeom>
            <a:solidFill>
              <a:srgbClr val="CFA10C"/>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2BB5454-0971-9C40-B7D2-A8AF27090DE9}"/>
                </a:ext>
              </a:extLst>
            </p:cNvPr>
            <p:cNvGrpSpPr/>
            <p:nvPr/>
          </p:nvGrpSpPr>
          <p:grpSpPr>
            <a:xfrm>
              <a:off x="3646701" y="3381978"/>
              <a:ext cx="914401" cy="914400"/>
              <a:chOff x="3646702" y="3381977"/>
              <a:chExt cx="914400" cy="914400"/>
            </a:xfrm>
          </p:grpSpPr>
          <p:sp>
            <p:nvSpPr>
              <p:cNvPr id="39" name="Rectangle: Rounded Corners 38">
                <a:extLst>
                  <a:ext uri="{FF2B5EF4-FFF2-40B4-BE49-F238E27FC236}">
                    <a16:creationId xmlns:a16="http://schemas.microsoft.com/office/drawing/2014/main" id="{9A69D1E6-A6C6-FC4A-8517-A176D9CC897B}"/>
                  </a:ext>
                </a:extLst>
              </p:cNvPr>
              <p:cNvSpPr/>
              <p:nvPr/>
            </p:nvSpPr>
            <p:spPr>
              <a:xfrm rot="2700000">
                <a:off x="3709567" y="3471087"/>
                <a:ext cx="788670" cy="788670"/>
              </a:xfrm>
              <a:prstGeom prst="roundRect">
                <a:avLst>
                  <a:gd name="adj" fmla="val 2244"/>
                </a:avLst>
              </a:prstGeom>
              <a:solidFill>
                <a:srgbClr val="44546A">
                  <a:lumMod val="50000"/>
                  <a:lumOff val="5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0" name="Graphic 39" descr="Airplane">
                <a:extLst>
                  <a:ext uri="{FF2B5EF4-FFF2-40B4-BE49-F238E27FC236}">
                    <a16:creationId xmlns:a16="http://schemas.microsoft.com/office/drawing/2014/main" id="{3CFD4DD5-EF8F-D04C-9B74-877843913B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6702" y="3381977"/>
                <a:ext cx="914400" cy="914400"/>
              </a:xfrm>
              <a:prstGeom prst="rect">
                <a:avLst/>
              </a:prstGeom>
            </p:spPr>
          </p:pic>
        </p:grpSp>
        <p:grpSp>
          <p:nvGrpSpPr>
            <p:cNvPr id="27" name="Group 26">
              <a:extLst>
                <a:ext uri="{FF2B5EF4-FFF2-40B4-BE49-F238E27FC236}">
                  <a16:creationId xmlns:a16="http://schemas.microsoft.com/office/drawing/2014/main" id="{FE144DFD-8A29-ED41-9C67-4D65E2A1821F}"/>
                </a:ext>
              </a:extLst>
            </p:cNvPr>
            <p:cNvGrpSpPr/>
            <p:nvPr/>
          </p:nvGrpSpPr>
          <p:grpSpPr>
            <a:xfrm>
              <a:off x="10346398" y="3381978"/>
              <a:ext cx="828967" cy="877781"/>
              <a:chOff x="10346401" y="3381977"/>
              <a:chExt cx="828968" cy="877780"/>
            </a:xfrm>
          </p:grpSpPr>
          <p:sp>
            <p:nvSpPr>
              <p:cNvPr id="37" name="Rectangle: Rounded Corners 36">
                <a:extLst>
                  <a:ext uri="{FF2B5EF4-FFF2-40B4-BE49-F238E27FC236}">
                    <a16:creationId xmlns:a16="http://schemas.microsoft.com/office/drawing/2014/main" id="{1232736C-5EF1-DA47-9E3E-D9CF20169DB1}"/>
                  </a:ext>
                </a:extLst>
              </p:cNvPr>
              <p:cNvSpPr/>
              <p:nvPr/>
            </p:nvSpPr>
            <p:spPr>
              <a:xfrm rot="2700000">
                <a:off x="10366550" y="3471087"/>
                <a:ext cx="788670" cy="788670"/>
              </a:xfrm>
              <a:prstGeom prst="roundRect">
                <a:avLst>
                  <a:gd name="adj" fmla="val 2244"/>
                </a:avLst>
              </a:prstGeom>
              <a:solidFill>
                <a:srgbClr val="00B05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 name="Graphic 41" descr="Family with two children">
                <a:extLst>
                  <a:ext uri="{FF2B5EF4-FFF2-40B4-BE49-F238E27FC236}">
                    <a16:creationId xmlns:a16="http://schemas.microsoft.com/office/drawing/2014/main" id="{392C0FB9-E0F4-A040-8AE8-71FF72D9A0F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6401" y="3381977"/>
                <a:ext cx="828968" cy="828968"/>
              </a:xfrm>
              <a:prstGeom prst="rect">
                <a:avLst/>
              </a:prstGeom>
            </p:spPr>
          </p:pic>
        </p:grpSp>
        <p:grpSp>
          <p:nvGrpSpPr>
            <p:cNvPr id="28" name="Group 27">
              <a:extLst>
                <a:ext uri="{FF2B5EF4-FFF2-40B4-BE49-F238E27FC236}">
                  <a16:creationId xmlns:a16="http://schemas.microsoft.com/office/drawing/2014/main" id="{3A0234F7-4BE7-7841-815A-9964D8264C42}"/>
                </a:ext>
              </a:extLst>
            </p:cNvPr>
            <p:cNvGrpSpPr/>
            <p:nvPr/>
          </p:nvGrpSpPr>
          <p:grpSpPr>
            <a:xfrm>
              <a:off x="7040638" y="3471090"/>
              <a:ext cx="788669" cy="788671"/>
              <a:chOff x="7040641" y="3471087"/>
              <a:chExt cx="788670" cy="788670"/>
            </a:xfrm>
          </p:grpSpPr>
          <p:sp>
            <p:nvSpPr>
              <p:cNvPr id="35" name="Rectangle: Rounded Corners 34">
                <a:extLst>
                  <a:ext uri="{FF2B5EF4-FFF2-40B4-BE49-F238E27FC236}">
                    <a16:creationId xmlns:a16="http://schemas.microsoft.com/office/drawing/2014/main" id="{9A0E017D-E525-9743-899C-CE4F2F1DEDFD}"/>
                  </a:ext>
                </a:extLst>
              </p:cNvPr>
              <p:cNvSpPr/>
              <p:nvPr/>
            </p:nvSpPr>
            <p:spPr>
              <a:xfrm rot="2700000">
                <a:off x="7040641" y="3471087"/>
                <a:ext cx="788670" cy="788670"/>
              </a:xfrm>
              <a:prstGeom prst="roundRect">
                <a:avLst>
                  <a:gd name="adj" fmla="val 2244"/>
                </a:avLst>
              </a:prstGeom>
              <a:solidFill>
                <a:schemeClr val="accent4"/>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6" name="Graphic 43" descr="Upward trend">
                <a:extLst>
                  <a:ext uri="{FF2B5EF4-FFF2-40B4-BE49-F238E27FC236}">
                    <a16:creationId xmlns:a16="http://schemas.microsoft.com/office/drawing/2014/main" id="{F3159F57-3032-2F44-BB16-1BCE63FFF3A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9218" y="3493263"/>
                <a:ext cx="668462" cy="668462"/>
              </a:xfrm>
              <a:prstGeom prst="rect">
                <a:avLst/>
              </a:prstGeom>
            </p:spPr>
          </p:pic>
        </p:grpSp>
        <p:grpSp>
          <p:nvGrpSpPr>
            <p:cNvPr id="29" name="Group 28">
              <a:extLst>
                <a:ext uri="{FF2B5EF4-FFF2-40B4-BE49-F238E27FC236}">
                  <a16:creationId xmlns:a16="http://schemas.microsoft.com/office/drawing/2014/main" id="{DB657797-FA7A-E14B-9E1F-2027469D3506}"/>
                </a:ext>
              </a:extLst>
            </p:cNvPr>
            <p:cNvGrpSpPr/>
            <p:nvPr/>
          </p:nvGrpSpPr>
          <p:grpSpPr>
            <a:xfrm>
              <a:off x="5372944" y="3471088"/>
              <a:ext cx="788669" cy="788671"/>
              <a:chOff x="5372946" y="3471087"/>
              <a:chExt cx="788670" cy="788670"/>
            </a:xfrm>
          </p:grpSpPr>
          <p:sp>
            <p:nvSpPr>
              <p:cNvPr id="33" name="Rectangle: Rounded Corners 32">
                <a:extLst>
                  <a:ext uri="{FF2B5EF4-FFF2-40B4-BE49-F238E27FC236}">
                    <a16:creationId xmlns:a16="http://schemas.microsoft.com/office/drawing/2014/main" id="{EF40B744-1F62-A54A-9497-A9D62C15EE68}"/>
                  </a:ext>
                </a:extLst>
              </p:cNvPr>
              <p:cNvSpPr/>
              <p:nvPr/>
            </p:nvSpPr>
            <p:spPr>
              <a:xfrm rot="2700000">
                <a:off x="5372946" y="3471087"/>
                <a:ext cx="788670" cy="788670"/>
              </a:xfrm>
              <a:prstGeom prst="roundRect">
                <a:avLst>
                  <a:gd name="adj" fmla="val 2244"/>
                </a:avLst>
              </a:prstGeom>
              <a:solidFill>
                <a:srgbClr val="5B9BD5"/>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4" name="Graphic 45" descr="Earth Globe Europe-Africa">
                <a:extLst>
                  <a:ext uri="{FF2B5EF4-FFF2-40B4-BE49-F238E27FC236}">
                    <a16:creationId xmlns:a16="http://schemas.microsoft.com/office/drawing/2014/main" id="{72F068F5-F5F7-AC42-B10A-0756D8F4798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29105" y="3505188"/>
                <a:ext cx="691562" cy="691562"/>
              </a:xfrm>
              <a:prstGeom prst="rect">
                <a:avLst/>
              </a:prstGeom>
            </p:spPr>
          </p:pic>
        </p:grpSp>
        <p:grpSp>
          <p:nvGrpSpPr>
            <p:cNvPr id="30" name="Group 29">
              <a:extLst>
                <a:ext uri="{FF2B5EF4-FFF2-40B4-BE49-F238E27FC236}">
                  <a16:creationId xmlns:a16="http://schemas.microsoft.com/office/drawing/2014/main" id="{E0E03C38-7DC5-E044-AEC7-A91D65CFC22F}"/>
                </a:ext>
              </a:extLst>
            </p:cNvPr>
            <p:cNvGrpSpPr/>
            <p:nvPr/>
          </p:nvGrpSpPr>
          <p:grpSpPr>
            <a:xfrm>
              <a:off x="8703595" y="3465125"/>
              <a:ext cx="788669" cy="794631"/>
              <a:chOff x="8703596" y="3465126"/>
              <a:chExt cx="788670" cy="794631"/>
            </a:xfrm>
          </p:grpSpPr>
          <p:sp>
            <p:nvSpPr>
              <p:cNvPr id="31" name="Rectangle: Rounded Corners 30">
                <a:extLst>
                  <a:ext uri="{FF2B5EF4-FFF2-40B4-BE49-F238E27FC236}">
                    <a16:creationId xmlns:a16="http://schemas.microsoft.com/office/drawing/2014/main" id="{2D8E02E9-E28E-754F-9E25-62F720C3BD5F}"/>
                  </a:ext>
                </a:extLst>
              </p:cNvPr>
              <p:cNvSpPr/>
              <p:nvPr/>
            </p:nvSpPr>
            <p:spPr>
              <a:xfrm rot="2700000">
                <a:off x="8703596" y="3471087"/>
                <a:ext cx="788670" cy="788670"/>
              </a:xfrm>
              <a:prstGeom prst="roundRect">
                <a:avLst>
                  <a:gd name="adj" fmla="val 2244"/>
                </a:avLst>
              </a:prstGeom>
              <a:solidFill>
                <a:srgbClr val="A5A5A5"/>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2" name="Graphic 47" descr="City">
                <a:extLst>
                  <a:ext uri="{FF2B5EF4-FFF2-40B4-BE49-F238E27FC236}">
                    <a16:creationId xmlns:a16="http://schemas.microsoft.com/office/drawing/2014/main" id="{5D6BFC3B-4A11-6E40-897F-61767913B3E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4197" y="3465126"/>
                <a:ext cx="687468" cy="687468"/>
              </a:xfrm>
              <a:prstGeom prst="rect">
                <a:avLst/>
              </a:prstGeom>
            </p:spPr>
          </p:pic>
        </p:grpSp>
      </p:grpSp>
      <p:pic>
        <p:nvPicPr>
          <p:cNvPr id="41" name="Graphic 40" descr="Group of men">
            <a:extLst>
              <a:ext uri="{FF2B5EF4-FFF2-40B4-BE49-F238E27FC236}">
                <a16:creationId xmlns:a16="http://schemas.microsoft.com/office/drawing/2014/main" id="{5F763985-891D-5247-8636-234C6429CF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91668" y="3061148"/>
            <a:ext cx="646761" cy="646761"/>
          </a:xfrm>
          <a:prstGeom prst="rect">
            <a:avLst/>
          </a:prstGeom>
        </p:spPr>
      </p:pic>
      <p:grpSp>
        <p:nvGrpSpPr>
          <p:cNvPr id="46" name="Group 45">
            <a:extLst>
              <a:ext uri="{FF2B5EF4-FFF2-40B4-BE49-F238E27FC236}">
                <a16:creationId xmlns:a16="http://schemas.microsoft.com/office/drawing/2014/main" id="{CBB952B7-317D-2148-B311-7ACCB2ECB350}"/>
              </a:ext>
            </a:extLst>
          </p:cNvPr>
          <p:cNvGrpSpPr>
            <a:grpSpLocks noChangeAspect="1"/>
          </p:cNvGrpSpPr>
          <p:nvPr/>
        </p:nvGrpSpPr>
        <p:grpSpPr>
          <a:xfrm>
            <a:off x="4353316" y="3159471"/>
            <a:ext cx="572642" cy="559843"/>
            <a:chOff x="6271406" y="2194565"/>
            <a:chExt cx="809609" cy="791514"/>
          </a:xfrm>
        </p:grpSpPr>
        <p:pic>
          <p:nvPicPr>
            <p:cNvPr id="47" name="Graphic 46" descr="Maximize">
              <a:extLst>
                <a:ext uri="{FF2B5EF4-FFF2-40B4-BE49-F238E27FC236}">
                  <a16:creationId xmlns:a16="http://schemas.microsoft.com/office/drawing/2014/main" id="{E50E2D4F-74F7-DC44-9CAF-FF4ED4A2E27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71406" y="2194565"/>
              <a:ext cx="645735" cy="645735"/>
            </a:xfrm>
            <a:prstGeom prst="rect">
              <a:avLst/>
            </a:prstGeom>
          </p:spPr>
        </p:pic>
        <p:pic>
          <p:nvPicPr>
            <p:cNvPr id="48" name="Graphic 47" descr="Minimize">
              <a:extLst>
                <a:ext uri="{FF2B5EF4-FFF2-40B4-BE49-F238E27FC236}">
                  <a16:creationId xmlns:a16="http://schemas.microsoft.com/office/drawing/2014/main" id="{79F6F7EA-C826-4648-AA1D-2335A29709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35281" y="2340345"/>
              <a:ext cx="645734" cy="645734"/>
            </a:xfrm>
            <a:prstGeom prst="rect">
              <a:avLst/>
            </a:prstGeom>
          </p:spPr>
        </p:pic>
      </p:grpSp>
      <p:pic>
        <p:nvPicPr>
          <p:cNvPr id="49" name="Graphic 48" descr="Earth globe Africa and Europe">
            <a:extLst>
              <a:ext uri="{FF2B5EF4-FFF2-40B4-BE49-F238E27FC236}">
                <a16:creationId xmlns:a16="http://schemas.microsoft.com/office/drawing/2014/main" id="{F4FA28C4-81E9-7142-9553-552E184041D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16257" y="4075849"/>
            <a:ext cx="646761" cy="646761"/>
          </a:xfrm>
          <a:prstGeom prst="rect">
            <a:avLst/>
          </a:prstGeom>
        </p:spPr>
      </p:pic>
      <p:cxnSp>
        <p:nvCxnSpPr>
          <p:cNvPr id="13" name="Elbow Connector 12">
            <a:extLst>
              <a:ext uri="{FF2B5EF4-FFF2-40B4-BE49-F238E27FC236}">
                <a16:creationId xmlns:a16="http://schemas.microsoft.com/office/drawing/2014/main" id="{319A5BA5-853B-5241-81C9-8E1CCD68D4FA}"/>
              </a:ext>
            </a:extLst>
          </p:cNvPr>
          <p:cNvCxnSpPr>
            <a:stCxn id="49" idx="1"/>
            <a:endCxn id="11" idx="2"/>
          </p:cNvCxnSpPr>
          <p:nvPr/>
        </p:nvCxnSpPr>
        <p:spPr>
          <a:xfrm rot="10800000">
            <a:off x="3243451" y="4094146"/>
            <a:ext cx="1072806" cy="30508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CC28CBB8-F530-6A46-91CF-0309275FEDA1}"/>
              </a:ext>
            </a:extLst>
          </p:cNvPr>
          <p:cNvCxnSpPr>
            <a:stCxn id="41" idx="3"/>
            <a:endCxn id="11" idx="0"/>
          </p:cNvCxnSpPr>
          <p:nvPr/>
        </p:nvCxnSpPr>
        <p:spPr>
          <a:xfrm>
            <a:off x="2138429" y="3384529"/>
            <a:ext cx="1105022" cy="186397"/>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A9B84169-C45A-DD46-B1A4-84C2ADCFCDB3}"/>
              </a:ext>
            </a:extLst>
          </p:cNvPr>
          <p:cNvCxnSpPr>
            <a:stCxn id="47" idx="1"/>
            <a:endCxn id="11" idx="0"/>
          </p:cNvCxnSpPr>
          <p:nvPr/>
        </p:nvCxnSpPr>
        <p:spPr>
          <a:xfrm rot="10800000" flipV="1">
            <a:off x="3243452" y="3387838"/>
            <a:ext cx="1109865" cy="183088"/>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72D30037-8CDC-1D44-BABC-6638E835E2E3}"/>
              </a:ext>
            </a:extLst>
          </p:cNvPr>
          <p:cNvPicPr>
            <a:picLocks noChangeAspect="1"/>
          </p:cNvPicPr>
          <p:nvPr/>
        </p:nvPicPr>
        <p:blipFill>
          <a:blip r:embed="rId21"/>
          <a:stretch>
            <a:fillRect/>
          </a:stretch>
        </p:blipFill>
        <p:spPr>
          <a:xfrm>
            <a:off x="1503898" y="4107129"/>
            <a:ext cx="622300" cy="584200"/>
          </a:xfrm>
          <a:prstGeom prst="rect">
            <a:avLst/>
          </a:prstGeom>
        </p:spPr>
      </p:pic>
      <p:cxnSp>
        <p:nvCxnSpPr>
          <p:cNvPr id="53" name="Elbow Connector 52">
            <a:extLst>
              <a:ext uri="{FF2B5EF4-FFF2-40B4-BE49-F238E27FC236}">
                <a16:creationId xmlns:a16="http://schemas.microsoft.com/office/drawing/2014/main" id="{691B2301-8FEE-F241-B5DD-530B4985ADE4}"/>
              </a:ext>
            </a:extLst>
          </p:cNvPr>
          <p:cNvCxnSpPr>
            <a:stCxn id="51" idx="3"/>
            <a:endCxn id="11" idx="2"/>
          </p:cNvCxnSpPr>
          <p:nvPr/>
        </p:nvCxnSpPr>
        <p:spPr>
          <a:xfrm flipV="1">
            <a:off x="2126198" y="4094146"/>
            <a:ext cx="1117253" cy="30508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62841C-4B2B-C045-B68F-2DBD37AC86DE}"/>
              </a:ext>
            </a:extLst>
          </p:cNvPr>
          <p:cNvSpPr txBox="1"/>
          <p:nvPr/>
        </p:nvSpPr>
        <p:spPr>
          <a:xfrm>
            <a:off x="5978039" y="3852102"/>
            <a:ext cx="2350075" cy="738664"/>
          </a:xfrm>
          <a:prstGeom prst="rect">
            <a:avLst/>
          </a:prstGeom>
          <a:noFill/>
        </p:spPr>
        <p:txBody>
          <a:bodyPr wrap="square" rtlCol="0">
            <a:spAutoFit/>
          </a:bodyPr>
          <a:lstStyle/>
          <a:p>
            <a:pPr algn="ctr"/>
            <a:r>
              <a:rPr lang="en-US">
                <a:solidFill>
                  <a:schemeClr val="bg1"/>
                </a:solidFill>
              </a:rPr>
              <a:t>Provide insight regarding importance of 5 key UAM areas</a:t>
            </a:r>
          </a:p>
        </p:txBody>
      </p:sp>
    </p:spTree>
    <p:extLst>
      <p:ext uri="{BB962C8B-B14F-4D97-AF65-F5344CB8AC3E}">
        <p14:creationId xmlns:p14="http://schemas.microsoft.com/office/powerpoint/2010/main" val="103880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1" grpId="0"/>
      <p:bldP spid="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1ACC-43B1-4196-90CC-F79377A81A53}"/>
              </a:ext>
            </a:extLst>
          </p:cNvPr>
          <p:cNvSpPr>
            <a:spLocks noGrp="1"/>
          </p:cNvSpPr>
          <p:nvPr>
            <p:ph type="title"/>
          </p:nvPr>
        </p:nvSpPr>
        <p:spPr>
          <a:xfrm>
            <a:off x="1431889" y="106204"/>
            <a:ext cx="7083600" cy="994200"/>
          </a:xfrm>
        </p:spPr>
        <p:txBody>
          <a:bodyPr/>
          <a:lstStyle/>
          <a:p>
            <a:r>
              <a:rPr lang="en-US">
                <a:latin typeface="+mj-lt"/>
              </a:rPr>
              <a:t>References </a:t>
            </a:r>
          </a:p>
        </p:txBody>
      </p:sp>
      <p:sp>
        <p:nvSpPr>
          <p:cNvPr id="5" name="Google Shape;173;p26">
            <a:extLst>
              <a:ext uri="{FF2B5EF4-FFF2-40B4-BE49-F238E27FC236}">
                <a16:creationId xmlns:a16="http://schemas.microsoft.com/office/drawing/2014/main" id="{C4B4D3C6-92C3-469B-B0D6-B727C779DE42}"/>
              </a:ext>
            </a:extLst>
          </p:cNvPr>
          <p:cNvSpPr txBox="1">
            <a:spLocks noGrp="1"/>
          </p:cNvSpPr>
          <p:nvPr>
            <p:ph type="body" idx="1"/>
          </p:nvPr>
        </p:nvSpPr>
        <p:spPr>
          <a:xfrm>
            <a:off x="1431889" y="927533"/>
            <a:ext cx="7324882" cy="3704792"/>
          </a:xfrm>
          <a:prstGeom prst="rect">
            <a:avLst/>
          </a:prstGeom>
          <a:noFill/>
          <a:ln>
            <a:noFill/>
          </a:ln>
        </p:spPr>
        <p:txBody>
          <a:bodyPr spcFirstLastPara="1" wrap="square" lIns="91425" tIns="91425" rIns="91425" bIns="91425" anchor="t" anchorCtr="0">
            <a:noAutofit/>
          </a:bodyPr>
          <a:lstStyle/>
          <a:p>
            <a:pPr marL="0" indent="0">
              <a:spcBef>
                <a:spcPts val="0"/>
              </a:spcBef>
              <a:buNone/>
            </a:pPr>
            <a:r>
              <a:rPr lang="en-US" sz="1000">
                <a:solidFill>
                  <a:srgbClr val="FFFFFF"/>
                </a:solidFill>
                <a:latin typeface="+mj-lt"/>
              </a:rPr>
              <a:t>[1] Image Credit: </a:t>
            </a:r>
            <a:r>
              <a:rPr lang="en-US" sz="1000">
                <a:solidFill>
                  <a:schemeClr val="bg1"/>
                </a:solidFill>
                <a:latin typeface="+mj-lt"/>
              </a:rPr>
              <a:t>https://</a:t>
            </a:r>
            <a:r>
              <a:rPr lang="en-US" sz="1000" err="1">
                <a:solidFill>
                  <a:schemeClr val="bg1"/>
                </a:solidFill>
                <a:latin typeface="+mj-lt"/>
              </a:rPr>
              <a:t>www.itsmarta.com</a:t>
            </a:r>
            <a:r>
              <a:rPr lang="en-US" sz="1000">
                <a:solidFill>
                  <a:schemeClr val="bg1"/>
                </a:solidFill>
                <a:latin typeface="+mj-lt"/>
              </a:rPr>
              <a:t>/train-stations-and-</a:t>
            </a:r>
            <a:r>
              <a:rPr lang="en-US" sz="1000" err="1">
                <a:solidFill>
                  <a:schemeClr val="bg1"/>
                </a:solidFill>
                <a:latin typeface="+mj-lt"/>
              </a:rPr>
              <a:t>schedules.aspx</a:t>
            </a:r>
            <a:endParaRPr lang="en-US" sz="1000">
              <a:solidFill>
                <a:srgbClr val="FFFFFF"/>
              </a:solidFill>
              <a:latin typeface="+mj-lt"/>
            </a:endParaRPr>
          </a:p>
          <a:p>
            <a:pPr marL="0" indent="0">
              <a:spcBef>
                <a:spcPts val="0"/>
              </a:spcBef>
              <a:buNone/>
            </a:pPr>
            <a:r>
              <a:rPr lang="en-US" sz="1000">
                <a:solidFill>
                  <a:srgbClr val="FFFFFF"/>
                </a:solidFill>
                <a:latin typeface="+mj-lt"/>
              </a:rPr>
              <a:t>[2] Image Credit: </a:t>
            </a:r>
            <a:r>
              <a:rPr lang="en-US" sz="1000">
                <a:solidFill>
                  <a:schemeClr val="bg1"/>
                </a:solidFill>
                <a:latin typeface="+mj-lt"/>
              </a:rPr>
              <a:t>https://i2.wp.com/</a:t>
            </a:r>
            <a:r>
              <a:rPr lang="en-US" sz="1000" err="1">
                <a:solidFill>
                  <a:schemeClr val="bg1"/>
                </a:solidFill>
                <a:latin typeface="+mj-lt"/>
              </a:rPr>
              <a:t>vintageairliners.com</a:t>
            </a:r>
            <a:r>
              <a:rPr lang="en-US" sz="1000">
                <a:solidFill>
                  <a:schemeClr val="bg1"/>
                </a:solidFill>
                <a:latin typeface="+mj-lt"/>
              </a:rPr>
              <a:t>/wp-content/uploads/2015/06/tumblr_npqg5tRdbQ1skp1rlo1_1280.jpg?ssl=1</a:t>
            </a:r>
          </a:p>
          <a:p>
            <a:pPr marL="0" indent="0">
              <a:spcBef>
                <a:spcPts val="0"/>
              </a:spcBef>
              <a:buNone/>
            </a:pPr>
            <a:r>
              <a:rPr lang="en-US" sz="1000">
                <a:solidFill>
                  <a:schemeClr val="bg1"/>
                </a:solidFill>
                <a:latin typeface="+mj-lt"/>
              </a:rPr>
              <a:t>[3] Image Credit: https://i2.wp.com/</a:t>
            </a:r>
            <a:r>
              <a:rPr lang="en-US" sz="1000" err="1">
                <a:solidFill>
                  <a:schemeClr val="bg1"/>
                </a:solidFill>
                <a:latin typeface="+mj-lt"/>
              </a:rPr>
              <a:t>vintageairliners.com</a:t>
            </a:r>
            <a:r>
              <a:rPr lang="en-US" sz="1000">
                <a:solidFill>
                  <a:schemeClr val="bg1"/>
                </a:solidFill>
                <a:latin typeface="+mj-lt"/>
              </a:rPr>
              <a:t>/wp-content/uploads/2015/06/tumblr_npqg5tRdbQ1skp1rlo4_540.jpg?ssl=1</a:t>
            </a:r>
          </a:p>
          <a:p>
            <a:pPr marL="0" indent="0">
              <a:spcBef>
                <a:spcPts val="0"/>
              </a:spcBef>
              <a:buNone/>
            </a:pPr>
            <a:r>
              <a:rPr lang="en-US" sz="1000">
                <a:solidFill>
                  <a:schemeClr val="bg1"/>
                </a:solidFill>
                <a:latin typeface="+mj-lt"/>
              </a:rPr>
              <a:t>[4] Image Credit: https://</a:t>
            </a:r>
            <a:r>
              <a:rPr lang="en-US" sz="1000" err="1">
                <a:solidFill>
                  <a:schemeClr val="bg1"/>
                </a:solidFill>
                <a:latin typeface="+mj-lt"/>
              </a:rPr>
              <a:t>www.uber.com</a:t>
            </a:r>
            <a:r>
              <a:rPr lang="en-US" sz="1000">
                <a:solidFill>
                  <a:schemeClr val="bg1"/>
                </a:solidFill>
                <a:latin typeface="+mj-lt"/>
              </a:rPr>
              <a:t>/blog/new-</a:t>
            </a:r>
            <a:r>
              <a:rPr lang="en-US" sz="1000" err="1">
                <a:solidFill>
                  <a:schemeClr val="bg1"/>
                </a:solidFill>
                <a:latin typeface="+mj-lt"/>
              </a:rPr>
              <a:t>york</a:t>
            </a:r>
            <a:r>
              <a:rPr lang="en-US" sz="1000">
                <a:solidFill>
                  <a:schemeClr val="bg1"/>
                </a:solidFill>
                <a:latin typeface="+mj-lt"/>
              </a:rPr>
              <a:t>-city/uber-copter/</a:t>
            </a:r>
            <a:endParaRPr lang="en-US" sz="1000">
              <a:solidFill>
                <a:srgbClr val="FFFFFF"/>
              </a:solidFill>
              <a:latin typeface="+mj-lt"/>
            </a:endParaRPr>
          </a:p>
          <a:p>
            <a:pPr marL="0" indent="0">
              <a:spcBef>
                <a:spcPts val="0"/>
              </a:spcBef>
              <a:buNone/>
            </a:pPr>
            <a:r>
              <a:rPr lang="en-US" sz="1000">
                <a:solidFill>
                  <a:srgbClr val="FFFFFF"/>
                </a:solidFill>
                <a:latin typeface="+mj-lt"/>
              </a:rPr>
              <a:t>[5] </a:t>
            </a:r>
            <a:r>
              <a:rPr lang="en-US" sz="1000">
                <a:solidFill>
                  <a:schemeClr val="bg1"/>
                </a:solidFill>
                <a:latin typeface="+mj-lt"/>
              </a:rPr>
              <a:t>https://</a:t>
            </a:r>
            <a:r>
              <a:rPr lang="en-US" sz="1000" err="1">
                <a:solidFill>
                  <a:schemeClr val="bg1"/>
                </a:solidFill>
                <a:latin typeface="+mj-lt"/>
              </a:rPr>
              <a:t>maloney.house.gov</a:t>
            </a:r>
            <a:r>
              <a:rPr lang="en-US" sz="1000">
                <a:solidFill>
                  <a:schemeClr val="bg1"/>
                </a:solidFill>
                <a:latin typeface="+mj-lt"/>
              </a:rPr>
              <a:t>/media-center/press-releases/reps-maloney-nadler-velazquez-introduce-legislation-to-address-nyc-s</a:t>
            </a:r>
            <a:endParaRPr lang="en-US" sz="1000">
              <a:solidFill>
                <a:srgbClr val="FFFFFF"/>
              </a:solidFill>
              <a:latin typeface="+mj-lt"/>
            </a:endParaRPr>
          </a:p>
          <a:p>
            <a:pPr marL="0" lvl="0" indent="0">
              <a:spcBef>
                <a:spcPts val="0"/>
              </a:spcBef>
              <a:buNone/>
            </a:pPr>
            <a:r>
              <a:rPr lang="en-US" sz="1000">
                <a:solidFill>
                  <a:srgbClr val="FFFFFF"/>
                </a:solidFill>
                <a:latin typeface="+mj-lt"/>
              </a:rPr>
              <a:t>[6] VTOL Urban Air Mobility Concept Vehicles for Technology Development</a:t>
            </a:r>
          </a:p>
          <a:p>
            <a:pPr marL="0" lvl="0" indent="0">
              <a:spcBef>
                <a:spcPts val="0"/>
              </a:spcBef>
              <a:buNone/>
            </a:pPr>
            <a:r>
              <a:rPr lang="en-US" sz="1000">
                <a:solidFill>
                  <a:srgbClr val="FFFFFF"/>
                </a:solidFill>
                <a:latin typeface="+mj-lt"/>
              </a:rPr>
              <a:t>[7] Environment Impact on Feasibility of Sub-Urban Air Mobility using STOL Vehicles</a:t>
            </a:r>
          </a:p>
          <a:p>
            <a:pPr marL="0" lvl="0" indent="0">
              <a:spcBef>
                <a:spcPts val="0"/>
              </a:spcBef>
              <a:buNone/>
            </a:pPr>
            <a:r>
              <a:rPr lang="en-US" sz="1000">
                <a:solidFill>
                  <a:srgbClr val="FFFFFF"/>
                </a:solidFill>
                <a:latin typeface="+mj-lt"/>
              </a:rPr>
              <a:t>[8] Door-to-Door Travel Time Comparative Assessment for Conventional Transportation Methods and Short Takeoff and Landing On Demand Mobility Concepts</a:t>
            </a:r>
          </a:p>
          <a:p>
            <a:pPr marL="0" lvl="0" indent="0">
              <a:spcBef>
                <a:spcPts val="0"/>
              </a:spcBef>
              <a:buNone/>
            </a:pPr>
            <a:r>
              <a:rPr lang="en-US" sz="1000">
                <a:solidFill>
                  <a:srgbClr val="FFFFFF"/>
                </a:solidFill>
                <a:latin typeface="+mj-lt"/>
              </a:rPr>
              <a:t>[9] Progress in Vertiport Placement and Estimating Aircraft Range Requirements for </a:t>
            </a:r>
            <a:r>
              <a:rPr lang="en-US" sz="1000" err="1">
                <a:solidFill>
                  <a:srgbClr val="FFFFFF"/>
                </a:solidFill>
                <a:latin typeface="+mj-lt"/>
              </a:rPr>
              <a:t>eVTOL</a:t>
            </a:r>
            <a:r>
              <a:rPr lang="en-US" sz="1000">
                <a:solidFill>
                  <a:srgbClr val="FFFFFF"/>
                </a:solidFill>
                <a:latin typeface="+mj-lt"/>
              </a:rPr>
              <a:t> Daily Commuting</a:t>
            </a:r>
          </a:p>
          <a:p>
            <a:pPr marL="0" indent="0">
              <a:spcBef>
                <a:spcPts val="0"/>
              </a:spcBef>
              <a:buNone/>
            </a:pPr>
            <a:r>
              <a:rPr lang="en-US" sz="1000">
                <a:solidFill>
                  <a:srgbClr val="FFFFFF"/>
                </a:solidFill>
                <a:latin typeface="+mj-lt"/>
              </a:rPr>
              <a:t>[10]</a:t>
            </a:r>
            <a:r>
              <a:rPr lang="en-US" sz="1000">
                <a:solidFill>
                  <a:schemeClr val="bg1"/>
                </a:solidFill>
                <a:latin typeface="+mj-lt"/>
              </a:rPr>
              <a:t> Image Credit: https://</a:t>
            </a:r>
            <a:r>
              <a:rPr lang="en-US" sz="1000" err="1">
                <a:solidFill>
                  <a:schemeClr val="bg1"/>
                </a:solidFill>
                <a:latin typeface="+mj-lt"/>
              </a:rPr>
              <a:t>blade.flyblade.com</a:t>
            </a:r>
            <a:endParaRPr lang="en-US" sz="1000">
              <a:solidFill>
                <a:schemeClr val="bg1"/>
              </a:solidFill>
              <a:latin typeface="+mj-lt"/>
            </a:endParaRPr>
          </a:p>
          <a:p>
            <a:pPr marL="0" indent="0" algn="just">
              <a:lnSpc>
                <a:spcPct val="100000"/>
              </a:lnSpc>
              <a:spcBef>
                <a:spcPts val="0"/>
              </a:spcBef>
              <a:spcAft>
                <a:spcPct val="0"/>
              </a:spcAft>
              <a:buNone/>
            </a:pPr>
            <a:r>
              <a:rPr lang="en-US" sz="1000">
                <a:solidFill>
                  <a:schemeClr val="bg1"/>
                </a:solidFill>
                <a:latin typeface="+mj-lt"/>
              </a:rPr>
              <a:t>[11] Image Credit https://</a:t>
            </a:r>
            <a:r>
              <a:rPr lang="en-US" sz="1000" err="1">
                <a:solidFill>
                  <a:schemeClr val="bg1"/>
                </a:solidFill>
                <a:latin typeface="+mj-lt"/>
              </a:rPr>
              <a:t>www.bellflight.com</a:t>
            </a:r>
            <a:r>
              <a:rPr lang="en-US" sz="1000">
                <a:solidFill>
                  <a:schemeClr val="bg1"/>
                </a:solidFill>
                <a:latin typeface="+mj-lt"/>
              </a:rPr>
              <a:t>/products/bell-nexus</a:t>
            </a:r>
          </a:p>
          <a:p>
            <a:pPr marL="0" indent="0" algn="just">
              <a:lnSpc>
                <a:spcPct val="100000"/>
              </a:lnSpc>
              <a:spcBef>
                <a:spcPts val="0"/>
              </a:spcBef>
              <a:spcAft>
                <a:spcPct val="0"/>
              </a:spcAft>
              <a:buNone/>
            </a:pPr>
            <a:r>
              <a:rPr lang="en-US" sz="1000">
                <a:solidFill>
                  <a:schemeClr val="bg1"/>
                </a:solidFill>
                <a:latin typeface="+mj-lt"/>
              </a:rPr>
              <a:t>[12] Image Credit https://</a:t>
            </a:r>
            <a:r>
              <a:rPr lang="en-US" sz="1000" err="1">
                <a:solidFill>
                  <a:schemeClr val="bg1"/>
                </a:solidFill>
                <a:latin typeface="+mj-lt"/>
              </a:rPr>
              <a:t>www.volocopter.com</a:t>
            </a:r>
            <a:r>
              <a:rPr lang="en-US" sz="1000">
                <a:solidFill>
                  <a:schemeClr val="bg1"/>
                </a:solidFill>
                <a:latin typeface="+mj-lt"/>
              </a:rPr>
              <a:t>/</a:t>
            </a:r>
            <a:r>
              <a:rPr lang="en-US" sz="1000" err="1">
                <a:solidFill>
                  <a:schemeClr val="bg1"/>
                </a:solidFill>
                <a:latin typeface="+mj-lt"/>
              </a:rPr>
              <a:t>en</a:t>
            </a:r>
            <a:r>
              <a:rPr lang="en-US" sz="1000">
                <a:solidFill>
                  <a:schemeClr val="bg1"/>
                </a:solidFill>
                <a:latin typeface="+mj-lt"/>
              </a:rPr>
              <a:t>/</a:t>
            </a:r>
          </a:p>
          <a:p>
            <a:pPr marL="0" indent="0" algn="just">
              <a:lnSpc>
                <a:spcPct val="100000"/>
              </a:lnSpc>
              <a:spcBef>
                <a:spcPts val="0"/>
              </a:spcBef>
              <a:spcAft>
                <a:spcPct val="0"/>
              </a:spcAft>
              <a:buNone/>
            </a:pPr>
            <a:r>
              <a:rPr lang="en-US" sz="1000">
                <a:solidFill>
                  <a:schemeClr val="bg1"/>
                </a:solidFill>
                <a:latin typeface="+mj-lt"/>
              </a:rPr>
              <a:t>[13] Image Credit https://</a:t>
            </a:r>
            <a:r>
              <a:rPr lang="en-US" sz="1000" err="1">
                <a:solidFill>
                  <a:schemeClr val="bg1"/>
                </a:solidFill>
                <a:latin typeface="+mj-lt"/>
              </a:rPr>
              <a:t>lilium.com</a:t>
            </a:r>
            <a:r>
              <a:rPr lang="en-US" sz="1000">
                <a:solidFill>
                  <a:schemeClr val="bg1"/>
                </a:solidFill>
                <a:latin typeface="+mj-lt"/>
              </a:rPr>
              <a:t>/</a:t>
            </a:r>
          </a:p>
          <a:p>
            <a:pPr marL="0" indent="0">
              <a:spcBef>
                <a:spcPts val="0"/>
              </a:spcBef>
              <a:buNone/>
            </a:pPr>
            <a:r>
              <a:rPr lang="en-US" sz="1000">
                <a:solidFill>
                  <a:srgbClr val="FFFFFF"/>
                </a:solidFill>
                <a:latin typeface="+mj-lt"/>
              </a:rPr>
              <a:t>[14] </a:t>
            </a:r>
            <a:r>
              <a:rPr lang="en-US" sz="1000">
                <a:solidFill>
                  <a:schemeClr val="bg1"/>
                </a:solidFill>
                <a:latin typeface="+mj-lt"/>
              </a:rPr>
              <a:t>Briceno, Simon. "Urban Air Mobility: </a:t>
            </a:r>
            <a:r>
              <a:rPr lang="en-US" sz="1000" i="1">
                <a:solidFill>
                  <a:schemeClr val="bg1"/>
                </a:solidFill>
                <a:latin typeface="+mj-lt"/>
              </a:rPr>
              <a:t>What is it and how soon?" </a:t>
            </a:r>
            <a:r>
              <a:rPr lang="en-US" sz="1000">
                <a:solidFill>
                  <a:schemeClr val="bg1"/>
                </a:solidFill>
                <a:latin typeface="+mj-lt"/>
              </a:rPr>
              <a:t>Georgia Airports Association Annual Conference and Exposition, September 2019, Jekyll Island Convention Center, Jekyll Island, GA. </a:t>
            </a:r>
            <a:endParaRPr lang="en-US" sz="1000">
              <a:solidFill>
                <a:srgbClr val="FFFFFF"/>
              </a:solidFill>
              <a:latin typeface="+mj-lt"/>
            </a:endParaRPr>
          </a:p>
          <a:p>
            <a:pPr marL="0" indent="0">
              <a:spcBef>
                <a:spcPts val="0"/>
              </a:spcBef>
              <a:buNone/>
            </a:pPr>
            <a:r>
              <a:rPr lang="en-US" sz="1000">
                <a:solidFill>
                  <a:srgbClr val="FFFFFF"/>
                </a:solidFill>
                <a:latin typeface="+mj-lt"/>
              </a:rPr>
              <a:t>[15] </a:t>
            </a:r>
            <a:r>
              <a:rPr lang="en-US" sz="1000">
                <a:latin typeface="+mj-lt"/>
              </a:rPr>
              <a:t>https://</a:t>
            </a:r>
            <a:r>
              <a:rPr lang="en-US" sz="1000" err="1">
                <a:latin typeface="+mj-lt"/>
              </a:rPr>
              <a:t>www.asdl.gatech.edu</a:t>
            </a:r>
            <a:r>
              <a:rPr lang="en-US" sz="1000">
                <a:latin typeface="+mj-lt"/>
              </a:rPr>
              <a:t>/</a:t>
            </a:r>
            <a:r>
              <a:rPr lang="en-US" sz="1000" err="1">
                <a:latin typeface="+mj-lt"/>
              </a:rPr>
              <a:t>ARCHITECT.html</a:t>
            </a:r>
            <a:endParaRPr lang="en-US" sz="1000">
              <a:solidFill>
                <a:srgbClr val="FFFFFF"/>
              </a:solidFill>
              <a:latin typeface="+mj-lt"/>
            </a:endParaRPr>
          </a:p>
          <a:p>
            <a:pPr marL="0" lvl="0" indent="0">
              <a:spcBef>
                <a:spcPts val="0"/>
              </a:spcBef>
              <a:buNone/>
            </a:pPr>
            <a:r>
              <a:rPr lang="en-US" sz="1000">
                <a:solidFill>
                  <a:srgbClr val="FFFFFF"/>
                </a:solidFill>
                <a:latin typeface="+mj-lt"/>
              </a:rPr>
              <a:t>[16] </a:t>
            </a:r>
            <a:r>
              <a:rPr lang="en-US" sz="1000">
                <a:solidFill>
                  <a:schemeClr val="tx2"/>
                </a:solidFill>
                <a:latin typeface="+mj-lt"/>
              </a:rPr>
              <a:t>https://</a:t>
            </a:r>
            <a:r>
              <a:rPr lang="en-US" sz="1000" err="1">
                <a:solidFill>
                  <a:schemeClr val="tx2"/>
                </a:solidFill>
                <a:latin typeface="+mj-lt"/>
              </a:rPr>
              <a:t>www.airbus.com</a:t>
            </a:r>
            <a:r>
              <a:rPr lang="en-US" sz="1000">
                <a:solidFill>
                  <a:schemeClr val="tx2"/>
                </a:solidFill>
                <a:latin typeface="+mj-lt"/>
              </a:rPr>
              <a:t>/careers/working-for-airbus/innovations-of-</a:t>
            </a:r>
            <a:r>
              <a:rPr lang="en-US" sz="1000" err="1">
                <a:solidFill>
                  <a:schemeClr val="tx2"/>
                </a:solidFill>
                <a:latin typeface="+mj-lt"/>
              </a:rPr>
              <a:t>tomorrow.html</a:t>
            </a:r>
            <a:endParaRPr lang="en-US" sz="1000">
              <a:solidFill>
                <a:schemeClr val="tx2"/>
              </a:solidFill>
              <a:latin typeface="+mj-lt"/>
            </a:endParaRPr>
          </a:p>
          <a:p>
            <a:pPr marL="0" indent="0">
              <a:spcBef>
                <a:spcPts val="0"/>
              </a:spcBef>
              <a:buNone/>
            </a:pPr>
            <a:r>
              <a:rPr lang="en-US" sz="1000">
                <a:solidFill>
                  <a:schemeClr val="tx2"/>
                </a:solidFill>
                <a:latin typeface="+mj-lt"/>
              </a:rPr>
              <a:t>[17] </a:t>
            </a:r>
            <a:r>
              <a:rPr lang="en-US" sz="1000" i="1" err="1">
                <a:solidFill>
                  <a:schemeClr val="bg1"/>
                </a:solidFill>
                <a:latin typeface="+mj-lt"/>
              </a:rPr>
              <a:t>VertiportPlacementForeVTOLCommuting.pdf</a:t>
            </a:r>
            <a:endParaRPr lang="en-US" sz="1000" i="1">
              <a:solidFill>
                <a:schemeClr val="bg1"/>
              </a:solidFill>
              <a:latin typeface="+mj-lt"/>
            </a:endParaRPr>
          </a:p>
          <a:p>
            <a:pPr marL="0" indent="0">
              <a:spcBef>
                <a:spcPts val="0"/>
              </a:spcBef>
              <a:buNone/>
            </a:pPr>
            <a:r>
              <a:rPr lang="en-US" sz="1000">
                <a:solidFill>
                  <a:schemeClr val="bg1"/>
                </a:solidFill>
                <a:latin typeface="+mj-lt"/>
              </a:rPr>
              <a:t>[18] A Vehicle Demand and Optimization Model for On-Demand Aviation (Brown and Harris)</a:t>
            </a:r>
            <a:endParaRPr lang="en-US" sz="1000">
              <a:solidFill>
                <a:schemeClr val="tx2"/>
              </a:solidFill>
            </a:endParaRPr>
          </a:p>
          <a:p>
            <a:pPr marL="0" indent="0">
              <a:spcBef>
                <a:spcPts val="0"/>
              </a:spcBef>
              <a:buNone/>
            </a:pPr>
            <a:endParaRPr lang="en-US" sz="1000">
              <a:solidFill>
                <a:srgbClr val="FFFFFF"/>
              </a:solidFill>
            </a:endParaRPr>
          </a:p>
        </p:txBody>
      </p:sp>
      <p:sp>
        <p:nvSpPr>
          <p:cNvPr id="3" name="Slide Number Placeholder 2">
            <a:extLst>
              <a:ext uri="{FF2B5EF4-FFF2-40B4-BE49-F238E27FC236}">
                <a16:creationId xmlns:a16="http://schemas.microsoft.com/office/drawing/2014/main" id="{C4C16D75-576E-4406-8A49-D8D13DD90C8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51</a:t>
            </a:fld>
            <a:endParaRPr lang="fr"/>
          </a:p>
        </p:txBody>
      </p:sp>
    </p:spTree>
    <p:extLst>
      <p:ext uri="{BB962C8B-B14F-4D97-AF65-F5344CB8AC3E}">
        <p14:creationId xmlns:p14="http://schemas.microsoft.com/office/powerpoint/2010/main" val="918377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ctrTitle"/>
          </p:nvPr>
        </p:nvSpPr>
        <p:spPr>
          <a:xfrm>
            <a:off x="880800" y="861004"/>
            <a:ext cx="7382400" cy="2138471"/>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dk1"/>
              </a:buClr>
              <a:buSzPts val="800"/>
              <a:buFont typeface="Arial"/>
              <a:buNone/>
            </a:pPr>
            <a:r>
              <a:rPr lang="en-US" sz="4400">
                <a:solidFill>
                  <a:srgbClr val="FFFFFF"/>
                </a:solidFill>
                <a:latin typeface="Arial" panose="020B0604020202020204" pitchFamily="34" charset="0"/>
                <a:cs typeface="Arial" panose="020B0604020202020204" pitchFamily="34" charset="0"/>
              </a:rPr>
              <a:t>Backup</a:t>
            </a:r>
            <a:endParaRPr sz="6000">
              <a:solidFill>
                <a:srgbClr val="FFFFFF"/>
              </a:solidFill>
              <a:latin typeface="Arial" panose="020B0604020202020204" pitchFamily="34" charset="0"/>
              <a:cs typeface="Arial" panose="020B0604020202020204" pitchFamily="34" charset="0"/>
            </a:endParaRPr>
          </a:p>
        </p:txBody>
      </p:sp>
      <p:pic>
        <p:nvPicPr>
          <p:cNvPr id="165" name="Google Shape;165;p25"/>
          <p:cNvPicPr preferRelativeResize="0"/>
          <p:nvPr/>
        </p:nvPicPr>
        <p:blipFill>
          <a:blip r:embed="rId3">
            <a:alphaModFix/>
          </a:blip>
          <a:stretch>
            <a:fillRect/>
          </a:stretch>
        </p:blipFill>
        <p:spPr>
          <a:xfrm>
            <a:off x="7933026" y="32472"/>
            <a:ext cx="1155825" cy="1155825"/>
          </a:xfrm>
          <a:prstGeom prst="rect">
            <a:avLst/>
          </a:prstGeom>
          <a:noFill/>
          <a:ln>
            <a:noFill/>
          </a:ln>
        </p:spPr>
      </p:pic>
    </p:spTree>
    <p:extLst>
      <p:ext uri="{BB962C8B-B14F-4D97-AF65-F5344CB8AC3E}">
        <p14:creationId xmlns:p14="http://schemas.microsoft.com/office/powerpoint/2010/main" val="7634338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96E3-FE25-4290-A201-A104F97D1177}"/>
              </a:ext>
            </a:extLst>
          </p:cNvPr>
          <p:cNvSpPr>
            <a:spLocks noGrp="1"/>
          </p:cNvSpPr>
          <p:nvPr>
            <p:ph type="title"/>
          </p:nvPr>
        </p:nvSpPr>
        <p:spPr>
          <a:xfrm>
            <a:off x="1431889" y="106204"/>
            <a:ext cx="7083600" cy="994200"/>
          </a:xfrm>
        </p:spPr>
        <p:txBody>
          <a:bodyPr/>
          <a:lstStyle/>
          <a:p>
            <a:r>
              <a:rPr lang="en-US" sz="2800">
                <a:latin typeface="+mj-lt"/>
              </a:rPr>
              <a:t>Common Inputs to Evaluation Criteria</a:t>
            </a:r>
          </a:p>
        </p:txBody>
      </p:sp>
      <p:sp>
        <p:nvSpPr>
          <p:cNvPr id="4" name="Slide Number Placeholder 3">
            <a:extLst>
              <a:ext uri="{FF2B5EF4-FFF2-40B4-BE49-F238E27FC236}">
                <a16:creationId xmlns:a16="http://schemas.microsoft.com/office/drawing/2014/main" id="{1D489B00-3D5E-4D14-88BE-6C485CFD5D67}"/>
              </a:ext>
            </a:extLst>
          </p:cNvPr>
          <p:cNvSpPr>
            <a:spLocks noGrp="1"/>
          </p:cNvSpPr>
          <p:nvPr>
            <p:ph type="sldNum" idx="12"/>
          </p:nvPr>
        </p:nvSpPr>
        <p:spPr>
          <a:xfrm>
            <a:off x="8756771" y="1217"/>
            <a:ext cx="380700" cy="336900"/>
          </a:xfrm>
        </p:spPr>
        <p:txBody>
          <a:bodyPr/>
          <a:lstStyle/>
          <a:p>
            <a:pPr marL="0" lvl="0" indent="0" algn="ctr" rtl="0">
              <a:spcBef>
                <a:spcPts val="0"/>
              </a:spcBef>
              <a:spcAft>
                <a:spcPts val="0"/>
              </a:spcAft>
              <a:buNone/>
            </a:pPr>
            <a:fld id="{00000000-1234-1234-1234-123412341234}" type="slidenum">
              <a:rPr lang="fr" smtClean="0"/>
              <a:t>53</a:t>
            </a:fld>
            <a:endParaRPr lang="fr"/>
          </a:p>
        </p:txBody>
      </p:sp>
      <p:sp>
        <p:nvSpPr>
          <p:cNvPr id="32" name="Rectangle 31">
            <a:extLst>
              <a:ext uri="{FF2B5EF4-FFF2-40B4-BE49-F238E27FC236}">
                <a16:creationId xmlns:a16="http://schemas.microsoft.com/office/drawing/2014/main" id="{38884140-994A-4AF5-9F4B-38FB5F604F5C}"/>
              </a:ext>
            </a:extLst>
          </p:cNvPr>
          <p:cNvSpPr/>
          <p:nvPr/>
        </p:nvSpPr>
        <p:spPr>
          <a:xfrm>
            <a:off x="5052845" y="1664772"/>
            <a:ext cx="2831295" cy="49210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Region</a:t>
            </a:r>
          </a:p>
          <a:p>
            <a:pPr algn="ctr"/>
            <a:r>
              <a:rPr lang="en-US" sz="1200" i="1">
                <a:solidFill>
                  <a:schemeClr val="tx1"/>
                </a:solidFill>
              </a:rPr>
              <a:t>(Urban area of interest)</a:t>
            </a:r>
          </a:p>
        </p:txBody>
      </p:sp>
      <p:sp>
        <p:nvSpPr>
          <p:cNvPr id="33" name="Rectangle 32">
            <a:extLst>
              <a:ext uri="{FF2B5EF4-FFF2-40B4-BE49-F238E27FC236}">
                <a16:creationId xmlns:a16="http://schemas.microsoft.com/office/drawing/2014/main" id="{B70C65FE-D39C-4D08-9A14-FAEFCE7DB0E2}"/>
              </a:ext>
            </a:extLst>
          </p:cNvPr>
          <p:cNvSpPr/>
          <p:nvPr/>
        </p:nvSpPr>
        <p:spPr>
          <a:xfrm>
            <a:off x="2131358" y="1670988"/>
            <a:ext cx="2831295" cy="49210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Origin / Destination</a:t>
            </a:r>
          </a:p>
          <a:p>
            <a:pPr algn="ctr"/>
            <a:r>
              <a:rPr lang="en-US" sz="1200" i="1">
                <a:solidFill>
                  <a:schemeClr val="tx1"/>
                </a:solidFill>
              </a:rPr>
              <a:t>( Latitude – Longitude pairs)</a:t>
            </a:r>
          </a:p>
        </p:txBody>
      </p:sp>
      <p:sp>
        <p:nvSpPr>
          <p:cNvPr id="34" name="Rectangle 33">
            <a:extLst>
              <a:ext uri="{FF2B5EF4-FFF2-40B4-BE49-F238E27FC236}">
                <a16:creationId xmlns:a16="http://schemas.microsoft.com/office/drawing/2014/main" id="{CE838486-1EA5-42A0-A294-5C2703E1FC0D}"/>
              </a:ext>
            </a:extLst>
          </p:cNvPr>
          <p:cNvSpPr/>
          <p:nvPr/>
        </p:nvSpPr>
        <p:spPr>
          <a:xfrm>
            <a:off x="2131358" y="3330161"/>
            <a:ext cx="2831295" cy="49210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Default Method of Transportation</a:t>
            </a:r>
          </a:p>
          <a:p>
            <a:pPr algn="ctr"/>
            <a:r>
              <a:rPr lang="en-US" sz="1200" i="1">
                <a:solidFill>
                  <a:schemeClr val="tx1"/>
                </a:solidFill>
              </a:rPr>
              <a:t>(comparison with train, automobile, …)</a:t>
            </a:r>
          </a:p>
        </p:txBody>
      </p:sp>
      <p:sp>
        <p:nvSpPr>
          <p:cNvPr id="35" name="Rectangle 34">
            <a:extLst>
              <a:ext uri="{FF2B5EF4-FFF2-40B4-BE49-F238E27FC236}">
                <a16:creationId xmlns:a16="http://schemas.microsoft.com/office/drawing/2014/main" id="{F842C396-67C1-4779-9FB1-D41B01D77133}"/>
              </a:ext>
            </a:extLst>
          </p:cNvPr>
          <p:cNvSpPr/>
          <p:nvPr/>
        </p:nvSpPr>
        <p:spPr>
          <a:xfrm>
            <a:off x="2131358" y="2777104"/>
            <a:ext cx="2831295" cy="49210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Mission Profile / Operations</a:t>
            </a:r>
          </a:p>
          <a:p>
            <a:pPr algn="ctr"/>
            <a:r>
              <a:rPr lang="en-US" sz="1200" i="1">
                <a:solidFill>
                  <a:schemeClr val="tx1"/>
                </a:solidFill>
              </a:rPr>
              <a:t>(Sortie Rate, Turnaround Time…)</a:t>
            </a:r>
          </a:p>
        </p:txBody>
      </p:sp>
      <p:sp>
        <p:nvSpPr>
          <p:cNvPr id="36" name="Rectangle 35">
            <a:extLst>
              <a:ext uri="{FF2B5EF4-FFF2-40B4-BE49-F238E27FC236}">
                <a16:creationId xmlns:a16="http://schemas.microsoft.com/office/drawing/2014/main" id="{33FE093E-95FB-45A7-9296-4361899D0AD0}"/>
              </a:ext>
            </a:extLst>
          </p:cNvPr>
          <p:cNvSpPr/>
          <p:nvPr/>
        </p:nvSpPr>
        <p:spPr>
          <a:xfrm>
            <a:off x="5052845" y="3336337"/>
            <a:ext cx="2831295" cy="49210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Route Type</a:t>
            </a:r>
          </a:p>
          <a:p>
            <a:pPr algn="ctr"/>
            <a:r>
              <a:rPr lang="en-US" sz="1200" i="1">
                <a:solidFill>
                  <a:schemeClr val="tx1"/>
                </a:solidFill>
              </a:rPr>
              <a:t>(Airport Shuttle, Air Taxi, </a:t>
            </a:r>
            <a:r>
              <a:rPr lang="en-US" sz="1200" i="1" err="1">
                <a:solidFill>
                  <a:schemeClr val="tx1"/>
                </a:solidFill>
              </a:rPr>
              <a:t>etc</a:t>
            </a:r>
            <a:r>
              <a:rPr lang="en-US" sz="1200" i="1">
                <a:solidFill>
                  <a:schemeClr val="tx1"/>
                </a:solidFill>
              </a:rPr>
              <a:t>)</a:t>
            </a:r>
          </a:p>
        </p:txBody>
      </p:sp>
      <p:sp>
        <p:nvSpPr>
          <p:cNvPr id="37" name="Rectangle 36">
            <a:extLst>
              <a:ext uri="{FF2B5EF4-FFF2-40B4-BE49-F238E27FC236}">
                <a16:creationId xmlns:a16="http://schemas.microsoft.com/office/drawing/2014/main" id="{AE932F8F-AB8D-420C-9A4D-834B99D18464}"/>
              </a:ext>
            </a:extLst>
          </p:cNvPr>
          <p:cNvSpPr/>
          <p:nvPr/>
        </p:nvSpPr>
        <p:spPr>
          <a:xfrm>
            <a:off x="5052845" y="2779148"/>
            <a:ext cx="2831295" cy="49210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Affordability</a:t>
            </a:r>
          </a:p>
          <a:p>
            <a:pPr algn="ctr"/>
            <a:r>
              <a:rPr lang="en-US" sz="1200" i="1">
                <a:solidFill>
                  <a:schemeClr val="tx1"/>
                </a:solidFill>
              </a:rPr>
              <a:t>(Income level of target population)</a:t>
            </a:r>
          </a:p>
        </p:txBody>
      </p:sp>
      <p:sp>
        <p:nvSpPr>
          <p:cNvPr id="38" name="Rectangle 37">
            <a:extLst>
              <a:ext uri="{FF2B5EF4-FFF2-40B4-BE49-F238E27FC236}">
                <a16:creationId xmlns:a16="http://schemas.microsoft.com/office/drawing/2014/main" id="{117B648B-4E01-4A00-B15A-5C2A7F5FD2F9}"/>
              </a:ext>
            </a:extLst>
          </p:cNvPr>
          <p:cNvSpPr/>
          <p:nvPr/>
        </p:nvSpPr>
        <p:spPr>
          <a:xfrm>
            <a:off x="2131358" y="2224046"/>
            <a:ext cx="2831295" cy="49210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Vehicle Characteristics</a:t>
            </a:r>
          </a:p>
          <a:p>
            <a:pPr algn="ctr"/>
            <a:r>
              <a:rPr lang="en-US" sz="1200" i="1">
                <a:solidFill>
                  <a:schemeClr val="tx1"/>
                </a:solidFill>
              </a:rPr>
              <a:t>(Cruise Speed, Range, Capacity…)</a:t>
            </a:r>
          </a:p>
        </p:txBody>
      </p:sp>
      <p:sp>
        <p:nvSpPr>
          <p:cNvPr id="39" name="Rectangle 38">
            <a:extLst>
              <a:ext uri="{FF2B5EF4-FFF2-40B4-BE49-F238E27FC236}">
                <a16:creationId xmlns:a16="http://schemas.microsoft.com/office/drawing/2014/main" id="{298E7AA5-C9D0-4845-ADEF-3C6C80988264}"/>
              </a:ext>
            </a:extLst>
          </p:cNvPr>
          <p:cNvSpPr/>
          <p:nvPr/>
        </p:nvSpPr>
        <p:spPr>
          <a:xfrm>
            <a:off x="5052845" y="2221960"/>
            <a:ext cx="2831295" cy="49210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rPr>
              <a:t>Accessibility</a:t>
            </a:r>
          </a:p>
          <a:p>
            <a:pPr algn="ctr"/>
            <a:r>
              <a:rPr lang="en-US" sz="1200" i="1">
                <a:solidFill>
                  <a:schemeClr val="tx1"/>
                </a:solidFill>
              </a:rPr>
              <a:t>(Acceptable distance around vertiports)</a:t>
            </a:r>
          </a:p>
        </p:txBody>
      </p:sp>
      <p:sp>
        <p:nvSpPr>
          <p:cNvPr id="41" name="Rectangle: Rounded Corners 40">
            <a:extLst>
              <a:ext uri="{FF2B5EF4-FFF2-40B4-BE49-F238E27FC236}">
                <a16:creationId xmlns:a16="http://schemas.microsoft.com/office/drawing/2014/main" id="{C2EF0423-136E-48A3-922A-BC354B692202}"/>
              </a:ext>
            </a:extLst>
          </p:cNvPr>
          <p:cNvSpPr/>
          <p:nvPr/>
        </p:nvSpPr>
        <p:spPr>
          <a:xfrm>
            <a:off x="1745379" y="996902"/>
            <a:ext cx="6545179" cy="506911"/>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Decomposition of evaluation criteria yielded common inputs</a:t>
            </a:r>
          </a:p>
        </p:txBody>
      </p:sp>
      <p:sp>
        <p:nvSpPr>
          <p:cNvPr id="43" name="Rectangle: Rounded Corners 42">
            <a:extLst>
              <a:ext uri="{FF2B5EF4-FFF2-40B4-BE49-F238E27FC236}">
                <a16:creationId xmlns:a16="http://schemas.microsoft.com/office/drawing/2014/main" id="{FEEAB31E-E071-481A-9EC1-CCB41C1EA4FF}"/>
              </a:ext>
            </a:extLst>
          </p:cNvPr>
          <p:cNvSpPr/>
          <p:nvPr/>
        </p:nvSpPr>
        <p:spPr>
          <a:xfrm>
            <a:off x="1745379" y="4053771"/>
            <a:ext cx="6545179" cy="506911"/>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Need to determine values/methods to generate values for these common inputs</a:t>
            </a:r>
          </a:p>
        </p:txBody>
      </p:sp>
      <p:sp>
        <p:nvSpPr>
          <p:cNvPr id="20" name="TextBox 19">
            <a:extLst>
              <a:ext uri="{FF2B5EF4-FFF2-40B4-BE49-F238E27FC236}">
                <a16:creationId xmlns:a16="http://schemas.microsoft.com/office/drawing/2014/main" id="{4F336ABB-DED9-47C0-8D47-BDC12EE7C524}"/>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40" name="Rectangle: Rounded Corners 39">
            <a:extLst>
              <a:ext uri="{FF2B5EF4-FFF2-40B4-BE49-F238E27FC236}">
                <a16:creationId xmlns:a16="http://schemas.microsoft.com/office/drawing/2014/main" id="{8DD6F317-366C-4488-B21C-D5F024A55880}"/>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2" name="Rectangle: Rounded Corners 41">
            <a:extLst>
              <a:ext uri="{FF2B5EF4-FFF2-40B4-BE49-F238E27FC236}">
                <a16:creationId xmlns:a16="http://schemas.microsoft.com/office/drawing/2014/main" id="{91C69E04-FA42-4876-B26D-31B061B9FE63}"/>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4" name="Rectangle: Rounded Corners 43">
            <a:extLst>
              <a:ext uri="{FF2B5EF4-FFF2-40B4-BE49-F238E27FC236}">
                <a16:creationId xmlns:a16="http://schemas.microsoft.com/office/drawing/2014/main" id="{74E9F4D1-86C4-48B3-819E-F58ADCD5DAD7}"/>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5" name="Rectangle: Rounded Corners 44">
            <a:extLst>
              <a:ext uri="{FF2B5EF4-FFF2-40B4-BE49-F238E27FC236}">
                <a16:creationId xmlns:a16="http://schemas.microsoft.com/office/drawing/2014/main" id="{74DBCA98-DB19-4D27-838C-DEB1327BF4CA}"/>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6" name="Rectangle: Rounded Corners 45">
            <a:extLst>
              <a:ext uri="{FF2B5EF4-FFF2-40B4-BE49-F238E27FC236}">
                <a16:creationId xmlns:a16="http://schemas.microsoft.com/office/drawing/2014/main" id="{977146A0-AC78-4066-9F32-AA0C89586A47}"/>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7" name="Rectangle: Rounded Corners 46">
            <a:extLst>
              <a:ext uri="{FF2B5EF4-FFF2-40B4-BE49-F238E27FC236}">
                <a16:creationId xmlns:a16="http://schemas.microsoft.com/office/drawing/2014/main" id="{E54CB75E-B84F-458E-A73A-B8F25100A61B}"/>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1579989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96E3-FE25-4290-A201-A104F97D1177}"/>
              </a:ext>
            </a:extLst>
          </p:cNvPr>
          <p:cNvSpPr>
            <a:spLocks noGrp="1"/>
          </p:cNvSpPr>
          <p:nvPr>
            <p:ph type="title"/>
          </p:nvPr>
        </p:nvSpPr>
        <p:spPr/>
        <p:txBody>
          <a:bodyPr/>
          <a:lstStyle/>
          <a:p>
            <a:r>
              <a:rPr lang="en-US" sz="3200">
                <a:latin typeface="+mj-lt"/>
              </a:rPr>
              <a:t>Input Data Sources – Demand </a:t>
            </a:r>
          </a:p>
        </p:txBody>
      </p:sp>
      <p:sp>
        <p:nvSpPr>
          <p:cNvPr id="4" name="Slide Number Placeholder 3">
            <a:extLst>
              <a:ext uri="{FF2B5EF4-FFF2-40B4-BE49-F238E27FC236}">
                <a16:creationId xmlns:a16="http://schemas.microsoft.com/office/drawing/2014/main" id="{1D489B00-3D5E-4D14-88BE-6C485CFD5D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54</a:t>
            </a:fld>
            <a:endParaRPr lang="fr"/>
          </a:p>
        </p:txBody>
      </p:sp>
      <p:graphicFrame>
        <p:nvGraphicFramePr>
          <p:cNvPr id="20" name="Table 19">
            <a:extLst>
              <a:ext uri="{FF2B5EF4-FFF2-40B4-BE49-F238E27FC236}">
                <a16:creationId xmlns:a16="http://schemas.microsoft.com/office/drawing/2014/main" id="{44A9B497-7C06-479E-A9E0-298B8D4E9C5E}"/>
              </a:ext>
            </a:extLst>
          </p:cNvPr>
          <p:cNvGraphicFramePr>
            <a:graphicFrameLocks noGrp="1"/>
          </p:cNvGraphicFramePr>
          <p:nvPr/>
        </p:nvGraphicFramePr>
        <p:xfrm>
          <a:off x="3275164" y="1707672"/>
          <a:ext cx="2139578" cy="2393526"/>
        </p:xfrm>
        <a:graphic>
          <a:graphicData uri="http://schemas.openxmlformats.org/drawingml/2006/table">
            <a:tbl>
              <a:tblPr firstRow="1" bandRow="1">
                <a:tableStyleId>{073A0DAA-6AF3-43AB-8588-CEC1D06C72B9}</a:tableStyleId>
              </a:tblPr>
              <a:tblGrid>
                <a:gridCol w="970796">
                  <a:extLst>
                    <a:ext uri="{9D8B030D-6E8A-4147-A177-3AD203B41FA5}">
                      <a16:colId xmlns:a16="http://schemas.microsoft.com/office/drawing/2014/main" val="3084715559"/>
                    </a:ext>
                  </a:extLst>
                </a:gridCol>
                <a:gridCol w="1168782">
                  <a:extLst>
                    <a:ext uri="{9D8B030D-6E8A-4147-A177-3AD203B41FA5}">
                      <a16:colId xmlns:a16="http://schemas.microsoft.com/office/drawing/2014/main" val="3205195510"/>
                    </a:ext>
                  </a:extLst>
                </a:gridCol>
              </a:tblGrid>
              <a:tr h="652310">
                <a:tc>
                  <a:txBody>
                    <a:bodyPr/>
                    <a:lstStyle/>
                    <a:p>
                      <a:r>
                        <a:rPr lang="en-US" sz="1050"/>
                        <a:t>Household Income level (x1000)</a:t>
                      </a:r>
                    </a:p>
                  </a:txBody>
                  <a:tcPr/>
                </a:tc>
                <a:tc>
                  <a:txBody>
                    <a:bodyPr/>
                    <a:lstStyle/>
                    <a:p>
                      <a:r>
                        <a:rPr lang="en-US" sz="1050"/>
                        <a:t>Average Flights per year (2017)</a:t>
                      </a:r>
                    </a:p>
                  </a:txBody>
                  <a:tcPr/>
                </a:tc>
                <a:extLst>
                  <a:ext uri="{0D108BD9-81ED-4DB2-BD59-A6C34878D82A}">
                    <a16:rowId xmlns:a16="http://schemas.microsoft.com/office/drawing/2014/main" val="2417368835"/>
                  </a:ext>
                </a:extLst>
              </a:tr>
              <a:tr h="277001">
                <a:tc>
                  <a:txBody>
                    <a:bodyPr/>
                    <a:lstStyle/>
                    <a:p>
                      <a:r>
                        <a:rPr lang="en-US" sz="1050"/>
                        <a:t>&lt;25</a:t>
                      </a:r>
                    </a:p>
                  </a:txBody>
                  <a:tcPr/>
                </a:tc>
                <a:tc>
                  <a:txBody>
                    <a:bodyPr/>
                    <a:lstStyle/>
                    <a:p>
                      <a:r>
                        <a:rPr lang="en-US" sz="1050"/>
                        <a:t>1.0</a:t>
                      </a:r>
                    </a:p>
                  </a:txBody>
                  <a:tcPr/>
                </a:tc>
                <a:extLst>
                  <a:ext uri="{0D108BD9-81ED-4DB2-BD59-A6C34878D82A}">
                    <a16:rowId xmlns:a16="http://schemas.microsoft.com/office/drawing/2014/main" val="386540978"/>
                  </a:ext>
                </a:extLst>
              </a:tr>
              <a:tr h="277001">
                <a:tc>
                  <a:txBody>
                    <a:bodyPr/>
                    <a:lstStyle/>
                    <a:p>
                      <a:r>
                        <a:rPr lang="en-US" sz="1050"/>
                        <a:t>25-49</a:t>
                      </a:r>
                    </a:p>
                  </a:txBody>
                  <a:tcPr/>
                </a:tc>
                <a:tc>
                  <a:txBody>
                    <a:bodyPr/>
                    <a:lstStyle/>
                    <a:p>
                      <a:r>
                        <a:rPr lang="en-US" sz="1050"/>
                        <a:t>0.9</a:t>
                      </a:r>
                    </a:p>
                  </a:txBody>
                  <a:tcPr/>
                </a:tc>
                <a:extLst>
                  <a:ext uri="{0D108BD9-81ED-4DB2-BD59-A6C34878D82A}">
                    <a16:rowId xmlns:a16="http://schemas.microsoft.com/office/drawing/2014/main" val="304974981"/>
                  </a:ext>
                </a:extLst>
              </a:tr>
              <a:tr h="277001">
                <a:tc>
                  <a:txBody>
                    <a:bodyPr/>
                    <a:lstStyle/>
                    <a:p>
                      <a:r>
                        <a:rPr lang="en-US" sz="1050"/>
                        <a:t>50-74</a:t>
                      </a:r>
                    </a:p>
                  </a:txBody>
                  <a:tcPr/>
                </a:tc>
                <a:tc>
                  <a:txBody>
                    <a:bodyPr/>
                    <a:lstStyle/>
                    <a:p>
                      <a:r>
                        <a:rPr lang="en-US" sz="1050"/>
                        <a:t>1.7</a:t>
                      </a:r>
                    </a:p>
                  </a:txBody>
                  <a:tcPr/>
                </a:tc>
                <a:extLst>
                  <a:ext uri="{0D108BD9-81ED-4DB2-BD59-A6C34878D82A}">
                    <a16:rowId xmlns:a16="http://schemas.microsoft.com/office/drawing/2014/main" val="78068931"/>
                  </a:ext>
                </a:extLst>
              </a:tr>
              <a:tr h="277001">
                <a:tc>
                  <a:txBody>
                    <a:bodyPr/>
                    <a:lstStyle/>
                    <a:p>
                      <a:r>
                        <a:rPr lang="en-US" sz="1050"/>
                        <a:t>75-99</a:t>
                      </a:r>
                    </a:p>
                  </a:txBody>
                  <a:tcPr/>
                </a:tc>
                <a:tc>
                  <a:txBody>
                    <a:bodyPr/>
                    <a:lstStyle/>
                    <a:p>
                      <a:r>
                        <a:rPr lang="en-US" sz="1050"/>
                        <a:t>5.1</a:t>
                      </a:r>
                    </a:p>
                  </a:txBody>
                  <a:tcPr/>
                </a:tc>
                <a:extLst>
                  <a:ext uri="{0D108BD9-81ED-4DB2-BD59-A6C34878D82A}">
                    <a16:rowId xmlns:a16="http://schemas.microsoft.com/office/drawing/2014/main" val="2811197659"/>
                  </a:ext>
                </a:extLst>
              </a:tr>
              <a:tr h="277001">
                <a:tc>
                  <a:txBody>
                    <a:bodyPr/>
                    <a:lstStyle/>
                    <a:p>
                      <a:r>
                        <a:rPr lang="en-US" sz="1050"/>
                        <a:t>100-149</a:t>
                      </a:r>
                    </a:p>
                  </a:txBody>
                  <a:tcPr/>
                </a:tc>
                <a:tc>
                  <a:txBody>
                    <a:bodyPr/>
                    <a:lstStyle/>
                    <a:p>
                      <a:r>
                        <a:rPr lang="en-US" sz="1050"/>
                        <a:t>3.2</a:t>
                      </a:r>
                    </a:p>
                  </a:txBody>
                  <a:tcPr/>
                </a:tc>
                <a:extLst>
                  <a:ext uri="{0D108BD9-81ED-4DB2-BD59-A6C34878D82A}">
                    <a16:rowId xmlns:a16="http://schemas.microsoft.com/office/drawing/2014/main" val="240733497"/>
                  </a:ext>
                </a:extLst>
              </a:tr>
              <a:tr h="277001">
                <a:tc>
                  <a:txBody>
                    <a:bodyPr/>
                    <a:lstStyle/>
                    <a:p>
                      <a:r>
                        <a:rPr lang="en-US" sz="1050"/>
                        <a:t>&gt;150</a:t>
                      </a:r>
                    </a:p>
                  </a:txBody>
                  <a:tcPr/>
                </a:tc>
                <a:tc>
                  <a:txBody>
                    <a:bodyPr/>
                    <a:lstStyle/>
                    <a:p>
                      <a:r>
                        <a:rPr lang="en-US" sz="1050"/>
                        <a:t>5.4</a:t>
                      </a:r>
                    </a:p>
                  </a:txBody>
                  <a:tcPr/>
                </a:tc>
                <a:extLst>
                  <a:ext uri="{0D108BD9-81ED-4DB2-BD59-A6C34878D82A}">
                    <a16:rowId xmlns:a16="http://schemas.microsoft.com/office/drawing/2014/main" val="2482208805"/>
                  </a:ext>
                </a:extLst>
              </a:tr>
            </a:tbl>
          </a:graphicData>
        </a:graphic>
      </p:graphicFrame>
      <p:pic>
        <p:nvPicPr>
          <p:cNvPr id="21" name="Picture 20">
            <a:extLst>
              <a:ext uri="{FF2B5EF4-FFF2-40B4-BE49-F238E27FC236}">
                <a16:creationId xmlns:a16="http://schemas.microsoft.com/office/drawing/2014/main" id="{D1DCA758-F8A5-43B7-8D8C-CBA950965A76}"/>
              </a:ext>
            </a:extLst>
          </p:cNvPr>
          <p:cNvPicPr>
            <a:picLocks noChangeAspect="1"/>
          </p:cNvPicPr>
          <p:nvPr/>
        </p:nvPicPr>
        <p:blipFill rotWithShape="1">
          <a:blip r:embed="rId3"/>
          <a:srcRect l="4463" t="21190" r="4196" b="4238"/>
          <a:stretch/>
        </p:blipFill>
        <p:spPr>
          <a:xfrm>
            <a:off x="5801679" y="1803696"/>
            <a:ext cx="2873968" cy="2112553"/>
          </a:xfrm>
          <a:prstGeom prst="rect">
            <a:avLst/>
          </a:prstGeom>
        </p:spPr>
      </p:pic>
      <p:sp>
        <p:nvSpPr>
          <p:cNvPr id="3" name="Rectangle: Rounded Corners 2">
            <a:extLst>
              <a:ext uri="{FF2B5EF4-FFF2-40B4-BE49-F238E27FC236}">
                <a16:creationId xmlns:a16="http://schemas.microsoft.com/office/drawing/2014/main" id="{FCCAD049-C849-4EC8-A817-560400B2BDB8}"/>
              </a:ext>
            </a:extLst>
          </p:cNvPr>
          <p:cNvSpPr/>
          <p:nvPr/>
        </p:nvSpPr>
        <p:spPr>
          <a:xfrm>
            <a:off x="1732547" y="996902"/>
            <a:ext cx="6545179" cy="506911"/>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Demand modelling incorporates census and economic data</a:t>
            </a:r>
          </a:p>
        </p:txBody>
      </p:sp>
      <p:pic>
        <p:nvPicPr>
          <p:cNvPr id="13" name="Graphic 12" descr="Document">
            <a:extLst>
              <a:ext uri="{FF2B5EF4-FFF2-40B4-BE49-F238E27FC236}">
                <a16:creationId xmlns:a16="http://schemas.microsoft.com/office/drawing/2014/main" id="{6E21365C-518E-4DF1-B603-7907D0561F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2906" y="2258453"/>
            <a:ext cx="1203040" cy="1203040"/>
          </a:xfrm>
          <a:prstGeom prst="rect">
            <a:avLst/>
          </a:prstGeom>
        </p:spPr>
      </p:pic>
      <p:sp>
        <p:nvSpPr>
          <p:cNvPr id="16" name="Rounded Rectangle 2">
            <a:extLst>
              <a:ext uri="{FF2B5EF4-FFF2-40B4-BE49-F238E27FC236}">
                <a16:creationId xmlns:a16="http://schemas.microsoft.com/office/drawing/2014/main" id="{7829D014-5D56-447C-8287-DFAC3C422256}"/>
              </a:ext>
            </a:extLst>
          </p:cNvPr>
          <p:cNvSpPr/>
          <p:nvPr/>
        </p:nvSpPr>
        <p:spPr>
          <a:xfrm>
            <a:off x="1520922" y="1622544"/>
            <a:ext cx="1467008" cy="301133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
            <a:extLst>
              <a:ext uri="{FF2B5EF4-FFF2-40B4-BE49-F238E27FC236}">
                <a16:creationId xmlns:a16="http://schemas.microsoft.com/office/drawing/2014/main" id="{EC1EFE77-CCCF-4AE3-83AD-0BD0E2EB28B2}"/>
              </a:ext>
            </a:extLst>
          </p:cNvPr>
          <p:cNvSpPr/>
          <p:nvPr/>
        </p:nvSpPr>
        <p:spPr>
          <a:xfrm>
            <a:off x="3162881" y="1630314"/>
            <a:ext cx="2364145" cy="3011333"/>
          </a:xfrm>
          <a:prstGeom prst="roundRect">
            <a:avLst>
              <a:gd name="adj" fmla="val 84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
            <a:extLst>
              <a:ext uri="{FF2B5EF4-FFF2-40B4-BE49-F238E27FC236}">
                <a16:creationId xmlns:a16="http://schemas.microsoft.com/office/drawing/2014/main" id="{927AB892-A6E9-40A7-B453-794044F43312}"/>
              </a:ext>
            </a:extLst>
          </p:cNvPr>
          <p:cNvSpPr/>
          <p:nvPr/>
        </p:nvSpPr>
        <p:spPr>
          <a:xfrm>
            <a:off x="5637368" y="1630314"/>
            <a:ext cx="3202590" cy="3003563"/>
          </a:xfrm>
          <a:prstGeom prst="roundRect">
            <a:avLst>
              <a:gd name="adj" fmla="val 728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080CF07-46DF-4807-BC68-104D8CD0385A}"/>
              </a:ext>
            </a:extLst>
          </p:cNvPr>
          <p:cNvSpPr/>
          <p:nvPr/>
        </p:nvSpPr>
        <p:spPr>
          <a:xfrm>
            <a:off x="1566907" y="4190857"/>
            <a:ext cx="1375038" cy="409010"/>
          </a:xfrm>
          <a:prstGeom prst="roundRect">
            <a:avLst>
              <a:gd name="adj" fmla="val 393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a:solidFill>
                  <a:schemeClr val="tx1"/>
                </a:solidFill>
              </a:rPr>
              <a:t>Census Data </a:t>
            </a:r>
          </a:p>
        </p:txBody>
      </p:sp>
      <p:sp>
        <p:nvSpPr>
          <p:cNvPr id="23" name="Rectangle: Rounded Corners 22">
            <a:extLst>
              <a:ext uri="{FF2B5EF4-FFF2-40B4-BE49-F238E27FC236}">
                <a16:creationId xmlns:a16="http://schemas.microsoft.com/office/drawing/2014/main" id="{1B650D50-F1C2-43FA-BFBB-F2C2D47FB8B1}"/>
              </a:ext>
            </a:extLst>
          </p:cNvPr>
          <p:cNvSpPr/>
          <p:nvPr/>
        </p:nvSpPr>
        <p:spPr>
          <a:xfrm>
            <a:off x="3231632" y="4190857"/>
            <a:ext cx="2241021" cy="409010"/>
          </a:xfrm>
          <a:prstGeom prst="roundRect">
            <a:avLst>
              <a:gd name="adj" fmla="val 393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a:solidFill>
                  <a:schemeClr val="tx1"/>
                </a:solidFill>
              </a:rPr>
              <a:t>Economic Surveys</a:t>
            </a:r>
          </a:p>
        </p:txBody>
      </p:sp>
      <p:sp>
        <p:nvSpPr>
          <p:cNvPr id="24" name="Rectangle: Rounded Corners 23">
            <a:extLst>
              <a:ext uri="{FF2B5EF4-FFF2-40B4-BE49-F238E27FC236}">
                <a16:creationId xmlns:a16="http://schemas.microsoft.com/office/drawing/2014/main" id="{67EE8DB0-FFC3-409A-8167-558944E14AC8}"/>
              </a:ext>
            </a:extLst>
          </p:cNvPr>
          <p:cNvSpPr/>
          <p:nvPr/>
        </p:nvSpPr>
        <p:spPr>
          <a:xfrm>
            <a:off x="5692367" y="4190857"/>
            <a:ext cx="3094127" cy="409010"/>
          </a:xfrm>
          <a:prstGeom prst="roundRect">
            <a:avLst>
              <a:gd name="adj" fmla="val 393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a:solidFill>
                  <a:schemeClr val="tx1"/>
                </a:solidFill>
              </a:rPr>
              <a:t>Demand mapped to geographic area</a:t>
            </a:r>
          </a:p>
        </p:txBody>
      </p:sp>
      <p:sp>
        <p:nvSpPr>
          <p:cNvPr id="14" name="Rectangle: Rounded Corners 13">
            <a:extLst>
              <a:ext uri="{FF2B5EF4-FFF2-40B4-BE49-F238E27FC236}">
                <a16:creationId xmlns:a16="http://schemas.microsoft.com/office/drawing/2014/main" id="{D4E537B7-DCBC-43A1-BC72-328D6C8B7341}"/>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15" name="Rectangle: Rounded Corners 14">
            <a:extLst>
              <a:ext uri="{FF2B5EF4-FFF2-40B4-BE49-F238E27FC236}">
                <a16:creationId xmlns:a16="http://schemas.microsoft.com/office/drawing/2014/main" id="{5CD70C78-88E5-4214-8CDB-1D325EE0D227}"/>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22" name="Rectangle: Rounded Corners 21">
            <a:extLst>
              <a:ext uri="{FF2B5EF4-FFF2-40B4-BE49-F238E27FC236}">
                <a16:creationId xmlns:a16="http://schemas.microsoft.com/office/drawing/2014/main" id="{786B0CAE-6A53-4D84-9742-229C38335295}"/>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25" name="Rectangle: Rounded Corners 24">
            <a:extLst>
              <a:ext uri="{FF2B5EF4-FFF2-40B4-BE49-F238E27FC236}">
                <a16:creationId xmlns:a16="http://schemas.microsoft.com/office/drawing/2014/main" id="{B8FDD471-4FF7-4EB5-AB6D-DD5853D0DAE3}"/>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26" name="Rectangle: Rounded Corners 25">
            <a:extLst>
              <a:ext uri="{FF2B5EF4-FFF2-40B4-BE49-F238E27FC236}">
                <a16:creationId xmlns:a16="http://schemas.microsoft.com/office/drawing/2014/main" id="{541718C6-9A84-4648-86E7-D92D4A81D8E5}"/>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27" name="Rectangle: Rounded Corners 26">
            <a:extLst>
              <a:ext uri="{FF2B5EF4-FFF2-40B4-BE49-F238E27FC236}">
                <a16:creationId xmlns:a16="http://schemas.microsoft.com/office/drawing/2014/main" id="{EBAF4D1F-054E-4864-97FF-0F01E62675CB}"/>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325956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96E3-FE25-4290-A201-A104F97D1177}"/>
              </a:ext>
            </a:extLst>
          </p:cNvPr>
          <p:cNvSpPr>
            <a:spLocks noGrp="1"/>
          </p:cNvSpPr>
          <p:nvPr>
            <p:ph type="title"/>
          </p:nvPr>
        </p:nvSpPr>
        <p:spPr/>
        <p:txBody>
          <a:bodyPr/>
          <a:lstStyle/>
          <a:p>
            <a:r>
              <a:rPr lang="en-US" sz="3200">
                <a:latin typeface="+mj-lt"/>
              </a:rPr>
              <a:t>Input Data Sources – Performance</a:t>
            </a:r>
          </a:p>
        </p:txBody>
      </p:sp>
      <p:sp>
        <p:nvSpPr>
          <p:cNvPr id="4" name="Slide Number Placeholder 3">
            <a:extLst>
              <a:ext uri="{FF2B5EF4-FFF2-40B4-BE49-F238E27FC236}">
                <a16:creationId xmlns:a16="http://schemas.microsoft.com/office/drawing/2014/main" id="{1D489B00-3D5E-4D14-88BE-6C485CFD5D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55</a:t>
            </a:fld>
            <a:endParaRPr lang="fr"/>
          </a:p>
        </p:txBody>
      </p:sp>
      <p:graphicFrame>
        <p:nvGraphicFramePr>
          <p:cNvPr id="3" name="Table 2">
            <a:extLst>
              <a:ext uri="{FF2B5EF4-FFF2-40B4-BE49-F238E27FC236}">
                <a16:creationId xmlns:a16="http://schemas.microsoft.com/office/drawing/2014/main" id="{35F6BF1D-94D8-4808-94D7-4631B1AA2D73}"/>
              </a:ext>
            </a:extLst>
          </p:cNvPr>
          <p:cNvGraphicFramePr>
            <a:graphicFrameLocks noGrp="1"/>
          </p:cNvGraphicFramePr>
          <p:nvPr/>
        </p:nvGraphicFramePr>
        <p:xfrm>
          <a:off x="1601918" y="1590180"/>
          <a:ext cx="5156392" cy="2977716"/>
        </p:xfrm>
        <a:graphic>
          <a:graphicData uri="http://schemas.openxmlformats.org/drawingml/2006/table">
            <a:tbl>
              <a:tblPr firstRow="1" bandRow="1">
                <a:tableStyleId>{073A0DAA-6AF3-43AB-8588-CEC1D06C72B9}</a:tableStyleId>
              </a:tblPr>
              <a:tblGrid>
                <a:gridCol w="1255374">
                  <a:extLst>
                    <a:ext uri="{9D8B030D-6E8A-4147-A177-3AD203B41FA5}">
                      <a16:colId xmlns:a16="http://schemas.microsoft.com/office/drawing/2014/main" val="743803886"/>
                    </a:ext>
                  </a:extLst>
                </a:gridCol>
                <a:gridCol w="830732">
                  <a:extLst>
                    <a:ext uri="{9D8B030D-6E8A-4147-A177-3AD203B41FA5}">
                      <a16:colId xmlns:a16="http://schemas.microsoft.com/office/drawing/2014/main" val="894695612"/>
                    </a:ext>
                  </a:extLst>
                </a:gridCol>
                <a:gridCol w="1007726">
                  <a:extLst>
                    <a:ext uri="{9D8B030D-6E8A-4147-A177-3AD203B41FA5}">
                      <a16:colId xmlns:a16="http://schemas.microsoft.com/office/drawing/2014/main" val="1090824164"/>
                    </a:ext>
                  </a:extLst>
                </a:gridCol>
                <a:gridCol w="1031280">
                  <a:extLst>
                    <a:ext uri="{9D8B030D-6E8A-4147-A177-3AD203B41FA5}">
                      <a16:colId xmlns:a16="http://schemas.microsoft.com/office/drawing/2014/main" val="239065125"/>
                    </a:ext>
                  </a:extLst>
                </a:gridCol>
                <a:gridCol w="1031280">
                  <a:extLst>
                    <a:ext uri="{9D8B030D-6E8A-4147-A177-3AD203B41FA5}">
                      <a16:colId xmlns:a16="http://schemas.microsoft.com/office/drawing/2014/main" val="1740554098"/>
                    </a:ext>
                  </a:extLst>
                </a:gridCol>
              </a:tblGrid>
              <a:tr h="331590">
                <a:tc>
                  <a:txBody>
                    <a:bodyPr/>
                    <a:lstStyle/>
                    <a:p>
                      <a:pPr algn="ctr"/>
                      <a:r>
                        <a:rPr lang="en-US" sz="1000"/>
                        <a:t>Vehicle</a:t>
                      </a:r>
                    </a:p>
                  </a:txBody>
                  <a:tcPr anchor="ctr"/>
                </a:tc>
                <a:tc>
                  <a:txBody>
                    <a:bodyPr/>
                    <a:lstStyle/>
                    <a:p>
                      <a:pPr algn="ctr"/>
                      <a:r>
                        <a:rPr lang="en-US" sz="1000"/>
                        <a:t>Max Range</a:t>
                      </a:r>
                    </a:p>
                  </a:txBody>
                  <a:tcPr anchor="ctr"/>
                </a:tc>
                <a:tc>
                  <a:txBody>
                    <a:bodyPr/>
                    <a:lstStyle/>
                    <a:p>
                      <a:pPr algn="ctr"/>
                      <a:r>
                        <a:rPr lang="en-US" sz="1000"/>
                        <a:t>Speed</a:t>
                      </a:r>
                    </a:p>
                  </a:txBody>
                  <a:tcPr anchor="ctr"/>
                </a:tc>
                <a:tc>
                  <a:txBody>
                    <a:bodyPr/>
                    <a:lstStyle/>
                    <a:p>
                      <a:pPr algn="ctr"/>
                      <a:r>
                        <a:rPr lang="en-US" sz="1000"/>
                        <a:t>Capacity</a:t>
                      </a:r>
                    </a:p>
                  </a:txBody>
                  <a:tcPr anchor="ctr"/>
                </a:tc>
                <a:tc>
                  <a:txBody>
                    <a:bodyPr/>
                    <a:lstStyle/>
                    <a:p>
                      <a:pPr algn="ctr"/>
                      <a:r>
                        <a:rPr lang="en-US" sz="1000"/>
                        <a:t>Energy Source</a:t>
                      </a:r>
                    </a:p>
                  </a:txBody>
                  <a:tcPr anchor="ctr"/>
                </a:tc>
                <a:extLst>
                  <a:ext uri="{0D108BD9-81ED-4DB2-BD59-A6C34878D82A}">
                    <a16:rowId xmlns:a16="http://schemas.microsoft.com/office/drawing/2014/main" val="4034161596"/>
                  </a:ext>
                </a:extLst>
              </a:tr>
              <a:tr h="331590">
                <a:tc>
                  <a:txBody>
                    <a:bodyPr/>
                    <a:lstStyle/>
                    <a:p>
                      <a:pPr algn="ctr"/>
                      <a:r>
                        <a:rPr lang="en-US" sz="1000"/>
                        <a:t>Bell Nexus</a:t>
                      </a:r>
                    </a:p>
                  </a:txBody>
                  <a:tcPr anchor="ctr"/>
                </a:tc>
                <a:tc>
                  <a:txBody>
                    <a:bodyPr/>
                    <a:lstStyle/>
                    <a:p>
                      <a:pPr algn="ctr"/>
                      <a:r>
                        <a:rPr lang="en-US" sz="1000"/>
                        <a:t>130 nm</a:t>
                      </a:r>
                    </a:p>
                  </a:txBody>
                  <a:tcPr anchor="ctr"/>
                </a:tc>
                <a:tc>
                  <a:txBody>
                    <a:bodyPr/>
                    <a:lstStyle/>
                    <a:p>
                      <a:pPr algn="ctr"/>
                      <a:r>
                        <a:rPr lang="en-US" sz="1000"/>
                        <a:t>155 kts</a:t>
                      </a:r>
                    </a:p>
                  </a:txBody>
                  <a:tcPr anchor="ctr"/>
                </a:tc>
                <a:tc>
                  <a:txBody>
                    <a:bodyPr/>
                    <a:lstStyle/>
                    <a:p>
                      <a:pPr algn="ctr"/>
                      <a:r>
                        <a:rPr lang="en-US" sz="1000"/>
                        <a:t>4+1</a:t>
                      </a:r>
                    </a:p>
                  </a:txBody>
                  <a:tcPr anchor="ctr"/>
                </a:tc>
                <a:tc>
                  <a:txBody>
                    <a:bodyPr/>
                    <a:lstStyle/>
                    <a:p>
                      <a:pPr algn="ctr"/>
                      <a:r>
                        <a:rPr lang="en-US" sz="1000"/>
                        <a:t>Hybrid Electric</a:t>
                      </a:r>
                    </a:p>
                  </a:txBody>
                  <a:tcPr anchor="ctr"/>
                </a:tc>
                <a:extLst>
                  <a:ext uri="{0D108BD9-81ED-4DB2-BD59-A6C34878D82A}">
                    <a16:rowId xmlns:a16="http://schemas.microsoft.com/office/drawing/2014/main" val="2783395684"/>
                  </a:ext>
                </a:extLst>
              </a:tr>
              <a:tr h="289554">
                <a:tc>
                  <a:txBody>
                    <a:bodyPr/>
                    <a:lstStyle/>
                    <a:p>
                      <a:pPr algn="ctr"/>
                      <a:r>
                        <a:rPr lang="en-US" sz="1000" err="1"/>
                        <a:t>Volocopter</a:t>
                      </a:r>
                      <a:r>
                        <a:rPr lang="en-US" sz="1000"/>
                        <a:t> X2</a:t>
                      </a:r>
                    </a:p>
                  </a:txBody>
                  <a:tcPr anchor="ctr"/>
                </a:tc>
                <a:tc>
                  <a:txBody>
                    <a:bodyPr/>
                    <a:lstStyle/>
                    <a:p>
                      <a:pPr algn="ctr"/>
                      <a:r>
                        <a:rPr lang="en-US" sz="1000"/>
                        <a:t>14.5 nm</a:t>
                      </a:r>
                    </a:p>
                  </a:txBody>
                  <a:tcPr anchor="ctr"/>
                </a:tc>
                <a:tc>
                  <a:txBody>
                    <a:bodyPr/>
                    <a:lstStyle/>
                    <a:p>
                      <a:pPr algn="ctr"/>
                      <a:r>
                        <a:rPr lang="en-US" sz="1000"/>
                        <a:t>55 kts</a:t>
                      </a:r>
                    </a:p>
                  </a:txBody>
                  <a:tcPr anchor="ctr"/>
                </a:tc>
                <a:tc>
                  <a:txBody>
                    <a:bodyPr/>
                    <a:lstStyle/>
                    <a:p>
                      <a:pPr algn="ctr"/>
                      <a:r>
                        <a:rPr lang="en-US" sz="1000"/>
                        <a:t>2+0</a:t>
                      </a:r>
                    </a:p>
                  </a:txBody>
                  <a:tcPr anchor="ctr"/>
                </a:tc>
                <a:tc>
                  <a:txBody>
                    <a:bodyPr/>
                    <a:lstStyle/>
                    <a:p>
                      <a:pPr algn="ctr"/>
                      <a:r>
                        <a:rPr lang="en-US" sz="1000"/>
                        <a:t>Electric</a:t>
                      </a:r>
                    </a:p>
                  </a:txBody>
                  <a:tcPr anchor="ctr"/>
                </a:tc>
                <a:extLst>
                  <a:ext uri="{0D108BD9-81ED-4DB2-BD59-A6C34878D82A}">
                    <a16:rowId xmlns:a16="http://schemas.microsoft.com/office/drawing/2014/main" val="1244760369"/>
                  </a:ext>
                </a:extLst>
              </a:tr>
              <a:tr h="289554">
                <a:tc>
                  <a:txBody>
                    <a:bodyPr/>
                    <a:lstStyle/>
                    <a:p>
                      <a:pPr algn="ctr"/>
                      <a:r>
                        <a:rPr lang="en-US" sz="1000"/>
                        <a:t>A</a:t>
                      </a:r>
                      <a:r>
                        <a:rPr lang="en-US" sz="1000" baseline="30000"/>
                        <a:t>3</a:t>
                      </a:r>
                      <a:r>
                        <a:rPr lang="en-US" sz="1000"/>
                        <a:t> Vahana</a:t>
                      </a:r>
                    </a:p>
                  </a:txBody>
                  <a:tcPr anchor="ctr"/>
                </a:tc>
                <a:tc>
                  <a:txBody>
                    <a:bodyPr/>
                    <a:lstStyle/>
                    <a:p>
                      <a:pPr algn="ctr"/>
                      <a:r>
                        <a:rPr lang="en-US" sz="1000"/>
                        <a:t>54 nm</a:t>
                      </a:r>
                    </a:p>
                  </a:txBody>
                  <a:tcPr anchor="ctr"/>
                </a:tc>
                <a:tc>
                  <a:txBody>
                    <a:bodyPr/>
                    <a:lstStyle/>
                    <a:p>
                      <a:pPr algn="ctr"/>
                      <a:r>
                        <a:rPr lang="en-US" sz="1000"/>
                        <a:t>125 kts</a:t>
                      </a:r>
                    </a:p>
                  </a:txBody>
                  <a:tcPr anchor="ctr"/>
                </a:tc>
                <a:tc>
                  <a:txBody>
                    <a:bodyPr/>
                    <a:lstStyle/>
                    <a:p>
                      <a:pPr algn="ctr"/>
                      <a:r>
                        <a:rPr lang="en-US" sz="1000"/>
                        <a:t>2+0</a:t>
                      </a:r>
                    </a:p>
                  </a:txBody>
                  <a:tcPr anchor="ctr"/>
                </a:tc>
                <a:tc>
                  <a:txBody>
                    <a:bodyPr/>
                    <a:lstStyle/>
                    <a:p>
                      <a:pPr algn="ctr"/>
                      <a:r>
                        <a:rPr lang="en-US" sz="1000"/>
                        <a:t>Electric </a:t>
                      </a:r>
                    </a:p>
                  </a:txBody>
                  <a:tcPr anchor="ctr"/>
                </a:tc>
                <a:extLst>
                  <a:ext uri="{0D108BD9-81ED-4DB2-BD59-A6C34878D82A}">
                    <a16:rowId xmlns:a16="http://schemas.microsoft.com/office/drawing/2014/main" val="2345594950"/>
                  </a:ext>
                </a:extLst>
              </a:tr>
              <a:tr h="470526">
                <a:tc>
                  <a:txBody>
                    <a:bodyPr/>
                    <a:lstStyle/>
                    <a:p>
                      <a:pPr algn="ctr"/>
                      <a:r>
                        <a:rPr lang="en-US" sz="1000"/>
                        <a:t>Aurora Flight Sciences PAV</a:t>
                      </a:r>
                    </a:p>
                  </a:txBody>
                  <a:tcPr anchor="ctr"/>
                </a:tc>
                <a:tc>
                  <a:txBody>
                    <a:bodyPr/>
                    <a:lstStyle/>
                    <a:p>
                      <a:pPr algn="ctr"/>
                      <a:r>
                        <a:rPr lang="en-US" sz="1000"/>
                        <a:t>43 nm</a:t>
                      </a:r>
                    </a:p>
                  </a:txBody>
                  <a:tcPr anchor="ctr"/>
                </a:tc>
                <a:tc>
                  <a:txBody>
                    <a:bodyPr/>
                    <a:lstStyle/>
                    <a:p>
                      <a:pPr algn="ctr"/>
                      <a:r>
                        <a:rPr lang="en-US" sz="1000"/>
                        <a:t>97 kts</a:t>
                      </a:r>
                    </a:p>
                  </a:txBody>
                  <a:tcPr anchor="ctr"/>
                </a:tc>
                <a:tc>
                  <a:txBody>
                    <a:bodyPr/>
                    <a:lstStyle/>
                    <a:p>
                      <a:pPr algn="ctr"/>
                      <a:r>
                        <a:rPr lang="en-US" sz="1000"/>
                        <a:t>2+0</a:t>
                      </a:r>
                    </a:p>
                  </a:txBody>
                  <a:tcPr anchor="ctr"/>
                </a:tc>
                <a:tc>
                  <a:txBody>
                    <a:bodyPr/>
                    <a:lstStyle/>
                    <a:p>
                      <a:pPr algn="ctr"/>
                      <a:r>
                        <a:rPr lang="en-US" sz="1000"/>
                        <a:t>Electric</a:t>
                      </a:r>
                    </a:p>
                  </a:txBody>
                  <a:tcPr anchor="ctr"/>
                </a:tc>
                <a:extLst>
                  <a:ext uri="{0D108BD9-81ED-4DB2-BD59-A6C34878D82A}">
                    <a16:rowId xmlns:a16="http://schemas.microsoft.com/office/drawing/2014/main" val="870670995"/>
                  </a:ext>
                </a:extLst>
              </a:tr>
              <a:tr h="289554">
                <a:tc>
                  <a:txBody>
                    <a:bodyPr/>
                    <a:lstStyle/>
                    <a:p>
                      <a:pPr algn="ctr"/>
                      <a:r>
                        <a:rPr lang="en-US" sz="1000" err="1"/>
                        <a:t>Pipistrel</a:t>
                      </a:r>
                      <a:r>
                        <a:rPr lang="en-US" sz="1000"/>
                        <a:t> 801</a:t>
                      </a:r>
                    </a:p>
                  </a:txBody>
                  <a:tcPr anchor="ctr"/>
                </a:tc>
                <a:tc>
                  <a:txBody>
                    <a:bodyPr/>
                    <a:lstStyle/>
                    <a:p>
                      <a:pPr algn="ctr"/>
                      <a:r>
                        <a:rPr lang="en-US" sz="1000"/>
                        <a:t>52 nm</a:t>
                      </a:r>
                    </a:p>
                  </a:txBody>
                  <a:tcPr anchor="ctr"/>
                </a:tc>
                <a:tc>
                  <a:txBody>
                    <a:bodyPr/>
                    <a:lstStyle/>
                    <a:p>
                      <a:pPr algn="ctr"/>
                      <a:r>
                        <a:rPr lang="en-US" sz="1000"/>
                        <a:t>152 kts</a:t>
                      </a:r>
                    </a:p>
                  </a:txBody>
                  <a:tcPr anchor="ctr"/>
                </a:tc>
                <a:tc>
                  <a:txBody>
                    <a:bodyPr/>
                    <a:lstStyle/>
                    <a:p>
                      <a:pPr algn="ctr"/>
                      <a:r>
                        <a:rPr lang="en-US" sz="1000"/>
                        <a:t>4+1</a:t>
                      </a:r>
                    </a:p>
                  </a:txBody>
                  <a:tcPr anchor="ctr"/>
                </a:tc>
                <a:tc>
                  <a:txBody>
                    <a:bodyPr/>
                    <a:lstStyle/>
                    <a:p>
                      <a:pPr algn="ctr"/>
                      <a:r>
                        <a:rPr lang="en-US" sz="1000"/>
                        <a:t>Electric</a:t>
                      </a:r>
                    </a:p>
                  </a:txBody>
                  <a:tcPr anchor="ctr"/>
                </a:tc>
                <a:extLst>
                  <a:ext uri="{0D108BD9-81ED-4DB2-BD59-A6C34878D82A}">
                    <a16:rowId xmlns:a16="http://schemas.microsoft.com/office/drawing/2014/main" val="3432640976"/>
                  </a:ext>
                </a:extLst>
              </a:tr>
              <a:tr h="289554">
                <a:tc>
                  <a:txBody>
                    <a:bodyPr/>
                    <a:lstStyle/>
                    <a:p>
                      <a:pPr algn="ctr"/>
                      <a:r>
                        <a:rPr lang="en-US" sz="1000" err="1"/>
                        <a:t>Karem</a:t>
                      </a:r>
                      <a:r>
                        <a:rPr lang="en-US" sz="1000"/>
                        <a:t> Butterfly</a:t>
                      </a:r>
                    </a:p>
                  </a:txBody>
                  <a:tcPr anchor="ctr"/>
                </a:tc>
                <a:tc>
                  <a:txBody>
                    <a:bodyPr/>
                    <a:lstStyle/>
                    <a:p>
                      <a:pPr algn="ctr"/>
                      <a:r>
                        <a:rPr lang="en-US" sz="1000"/>
                        <a:t>73 nm</a:t>
                      </a:r>
                    </a:p>
                  </a:txBody>
                  <a:tcPr anchor="ctr"/>
                </a:tc>
                <a:tc>
                  <a:txBody>
                    <a:bodyPr/>
                    <a:lstStyle/>
                    <a:p>
                      <a:pPr algn="ctr"/>
                      <a:r>
                        <a:rPr lang="en-US" sz="1000"/>
                        <a:t>130-175 kts</a:t>
                      </a:r>
                    </a:p>
                  </a:txBody>
                  <a:tcPr anchor="ctr"/>
                </a:tc>
                <a:tc>
                  <a:txBody>
                    <a:bodyPr/>
                    <a:lstStyle/>
                    <a:p>
                      <a:pPr algn="ctr"/>
                      <a:r>
                        <a:rPr lang="en-US" sz="1000"/>
                        <a:t>4+1</a:t>
                      </a:r>
                    </a:p>
                  </a:txBody>
                  <a:tcPr anchor="ctr"/>
                </a:tc>
                <a:tc>
                  <a:txBody>
                    <a:bodyPr/>
                    <a:lstStyle/>
                    <a:p>
                      <a:pPr algn="ctr"/>
                      <a:r>
                        <a:rPr lang="en-US" sz="1000"/>
                        <a:t>Electric</a:t>
                      </a:r>
                    </a:p>
                  </a:txBody>
                  <a:tcPr anchor="ctr"/>
                </a:tc>
                <a:extLst>
                  <a:ext uri="{0D108BD9-81ED-4DB2-BD59-A6C34878D82A}">
                    <a16:rowId xmlns:a16="http://schemas.microsoft.com/office/drawing/2014/main" val="2356668931"/>
                  </a:ext>
                </a:extLst>
              </a:tr>
              <a:tr h="289554">
                <a:tc>
                  <a:txBody>
                    <a:bodyPr/>
                    <a:lstStyle/>
                    <a:p>
                      <a:pPr algn="ctr"/>
                      <a:r>
                        <a:rPr lang="en-US" sz="1000" err="1"/>
                        <a:t>Joby</a:t>
                      </a:r>
                      <a:r>
                        <a:rPr lang="en-US" sz="1000"/>
                        <a:t> S4</a:t>
                      </a:r>
                    </a:p>
                  </a:txBody>
                  <a:tcPr anchor="ctr"/>
                </a:tc>
                <a:tc>
                  <a:txBody>
                    <a:bodyPr/>
                    <a:lstStyle/>
                    <a:p>
                      <a:pPr algn="ctr"/>
                      <a:r>
                        <a:rPr lang="en-US" sz="1000"/>
                        <a:t>130 nm</a:t>
                      </a:r>
                    </a:p>
                  </a:txBody>
                  <a:tcPr anchor="ctr"/>
                </a:tc>
                <a:tc>
                  <a:txBody>
                    <a:bodyPr/>
                    <a:lstStyle/>
                    <a:p>
                      <a:pPr algn="ctr"/>
                      <a:r>
                        <a:rPr lang="en-US" sz="1000"/>
                        <a:t>120 kts</a:t>
                      </a:r>
                    </a:p>
                  </a:txBody>
                  <a:tcPr anchor="ctr"/>
                </a:tc>
                <a:tc>
                  <a:txBody>
                    <a:bodyPr/>
                    <a:lstStyle/>
                    <a:p>
                      <a:pPr algn="ctr"/>
                      <a:r>
                        <a:rPr lang="en-US" sz="1000"/>
                        <a:t>4</a:t>
                      </a:r>
                    </a:p>
                  </a:txBody>
                  <a:tcPr anchor="ctr"/>
                </a:tc>
                <a:tc>
                  <a:txBody>
                    <a:bodyPr/>
                    <a:lstStyle/>
                    <a:p>
                      <a:pPr algn="ctr"/>
                      <a:r>
                        <a:rPr lang="en-US" sz="1000"/>
                        <a:t>Electric</a:t>
                      </a:r>
                    </a:p>
                  </a:txBody>
                  <a:tcPr anchor="ctr"/>
                </a:tc>
                <a:extLst>
                  <a:ext uri="{0D108BD9-81ED-4DB2-BD59-A6C34878D82A}">
                    <a16:rowId xmlns:a16="http://schemas.microsoft.com/office/drawing/2014/main" val="353780682"/>
                  </a:ext>
                </a:extLst>
              </a:tr>
              <a:tr h="331590">
                <a:tc>
                  <a:txBody>
                    <a:bodyPr/>
                    <a:lstStyle/>
                    <a:p>
                      <a:pPr algn="ctr"/>
                      <a:r>
                        <a:rPr lang="en-US" sz="1000"/>
                        <a:t>Airbus </a:t>
                      </a:r>
                      <a:r>
                        <a:rPr lang="en-US" sz="1000" err="1"/>
                        <a:t>CityAirbus</a:t>
                      </a:r>
                      <a:endParaRPr lang="en-US" sz="1000"/>
                    </a:p>
                  </a:txBody>
                  <a:tcPr anchor="ctr"/>
                </a:tc>
                <a:tc>
                  <a:txBody>
                    <a:bodyPr/>
                    <a:lstStyle/>
                    <a:p>
                      <a:pPr algn="ctr"/>
                      <a:r>
                        <a:rPr lang="en-US" sz="1000"/>
                        <a:t>16 nm</a:t>
                      </a:r>
                    </a:p>
                  </a:txBody>
                  <a:tcPr anchor="ctr"/>
                </a:tc>
                <a:tc>
                  <a:txBody>
                    <a:bodyPr/>
                    <a:lstStyle/>
                    <a:p>
                      <a:pPr algn="ctr"/>
                      <a:r>
                        <a:rPr lang="en-US" sz="1000"/>
                        <a:t>65 kts</a:t>
                      </a:r>
                    </a:p>
                  </a:txBody>
                  <a:tcPr anchor="ctr"/>
                </a:tc>
                <a:tc>
                  <a:txBody>
                    <a:bodyPr/>
                    <a:lstStyle/>
                    <a:p>
                      <a:pPr algn="ctr"/>
                      <a:r>
                        <a:rPr lang="en-US" sz="1000"/>
                        <a:t>4</a:t>
                      </a:r>
                    </a:p>
                  </a:txBody>
                  <a:tcPr anchor="ctr"/>
                </a:tc>
                <a:tc>
                  <a:txBody>
                    <a:bodyPr/>
                    <a:lstStyle/>
                    <a:p>
                      <a:pPr algn="ctr"/>
                      <a:r>
                        <a:rPr lang="en-US" sz="1000"/>
                        <a:t>Electric</a:t>
                      </a:r>
                    </a:p>
                  </a:txBody>
                  <a:tcPr anchor="ctr"/>
                </a:tc>
                <a:extLst>
                  <a:ext uri="{0D108BD9-81ED-4DB2-BD59-A6C34878D82A}">
                    <a16:rowId xmlns:a16="http://schemas.microsoft.com/office/drawing/2014/main" val="200510397"/>
                  </a:ext>
                </a:extLst>
              </a:tr>
            </a:tbl>
          </a:graphicData>
        </a:graphic>
      </p:graphicFrame>
      <p:sp>
        <p:nvSpPr>
          <p:cNvPr id="11" name="Rectangle: Rounded Corners 10">
            <a:extLst>
              <a:ext uri="{FF2B5EF4-FFF2-40B4-BE49-F238E27FC236}">
                <a16:creationId xmlns:a16="http://schemas.microsoft.com/office/drawing/2014/main" id="{177FAA8F-EA51-4D72-88B7-C638CF065DBA}"/>
              </a:ext>
            </a:extLst>
          </p:cNvPr>
          <p:cNvSpPr/>
          <p:nvPr/>
        </p:nvSpPr>
        <p:spPr>
          <a:xfrm>
            <a:off x="1732547" y="996902"/>
            <a:ext cx="6545179" cy="506911"/>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Performance modelling uses existing/upcoming vehicles to estimate values</a:t>
            </a:r>
          </a:p>
        </p:txBody>
      </p:sp>
      <p:sp>
        <p:nvSpPr>
          <p:cNvPr id="14" name="Rectangle: Rounded Corners 13">
            <a:extLst>
              <a:ext uri="{FF2B5EF4-FFF2-40B4-BE49-F238E27FC236}">
                <a16:creationId xmlns:a16="http://schemas.microsoft.com/office/drawing/2014/main" id="{FBFE0C99-9423-44D5-82D5-57AE353BFFC8}"/>
              </a:ext>
            </a:extLst>
          </p:cNvPr>
          <p:cNvSpPr/>
          <p:nvPr/>
        </p:nvSpPr>
        <p:spPr>
          <a:xfrm>
            <a:off x="7090820" y="2157763"/>
            <a:ext cx="1856301" cy="1842549"/>
          </a:xfrm>
          <a:prstGeom prst="roundRect">
            <a:avLst>
              <a:gd name="adj" fmla="val 9588"/>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Input ranges for performance parameters bounded by realistic values</a:t>
            </a:r>
          </a:p>
        </p:txBody>
      </p:sp>
      <p:sp>
        <p:nvSpPr>
          <p:cNvPr id="13" name="TextBox 12">
            <a:extLst>
              <a:ext uri="{FF2B5EF4-FFF2-40B4-BE49-F238E27FC236}">
                <a16:creationId xmlns:a16="http://schemas.microsoft.com/office/drawing/2014/main" id="{810C59C8-4F90-4768-808A-BE44A759FC4A}"/>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15" name="Rectangle: Rounded Corners 14">
            <a:extLst>
              <a:ext uri="{FF2B5EF4-FFF2-40B4-BE49-F238E27FC236}">
                <a16:creationId xmlns:a16="http://schemas.microsoft.com/office/drawing/2014/main" id="{2DD087EC-4B41-4942-B462-324EBAC23A68}"/>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16" name="Rectangle: Rounded Corners 15">
            <a:extLst>
              <a:ext uri="{FF2B5EF4-FFF2-40B4-BE49-F238E27FC236}">
                <a16:creationId xmlns:a16="http://schemas.microsoft.com/office/drawing/2014/main" id="{947D4167-40BF-444F-A061-5F6C50AA12C7}"/>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17" name="Rectangle: Rounded Corners 16">
            <a:extLst>
              <a:ext uri="{FF2B5EF4-FFF2-40B4-BE49-F238E27FC236}">
                <a16:creationId xmlns:a16="http://schemas.microsoft.com/office/drawing/2014/main" id="{87119A56-A778-496D-88DE-C9675E71890C}"/>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18" name="Rectangle: Rounded Corners 17">
            <a:extLst>
              <a:ext uri="{FF2B5EF4-FFF2-40B4-BE49-F238E27FC236}">
                <a16:creationId xmlns:a16="http://schemas.microsoft.com/office/drawing/2014/main" id="{26775E89-6584-4073-ABFB-B683873F3A8C}"/>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19" name="Rectangle: Rounded Corners 18">
            <a:extLst>
              <a:ext uri="{FF2B5EF4-FFF2-40B4-BE49-F238E27FC236}">
                <a16:creationId xmlns:a16="http://schemas.microsoft.com/office/drawing/2014/main" id="{E0CEED57-8639-44BF-8257-083CC5508DF5}"/>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20" name="Rectangle: Rounded Corners 19">
            <a:extLst>
              <a:ext uri="{FF2B5EF4-FFF2-40B4-BE49-F238E27FC236}">
                <a16:creationId xmlns:a16="http://schemas.microsoft.com/office/drawing/2014/main" id="{F828D36E-95BE-4F1E-92C2-6BBE66053612}"/>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1732892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40825905-37D6-43BD-B9EB-AA730BFD921F}"/>
              </a:ext>
            </a:extLst>
          </p:cNvPr>
          <p:cNvCxnSpPr>
            <a:cxnSpLocks/>
            <a:endCxn id="24" idx="2"/>
          </p:cNvCxnSpPr>
          <p:nvPr/>
        </p:nvCxnSpPr>
        <p:spPr>
          <a:xfrm>
            <a:off x="6822661" y="2204246"/>
            <a:ext cx="13447" cy="206915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A90C803-E60C-EB40-8B34-1CBFBAF5A3A1}"/>
              </a:ext>
            </a:extLst>
          </p:cNvPr>
          <p:cNvSpPr>
            <a:spLocks noGrp="1"/>
          </p:cNvSpPr>
          <p:nvPr>
            <p:ph type="title"/>
          </p:nvPr>
        </p:nvSpPr>
        <p:spPr/>
        <p:txBody>
          <a:bodyPr/>
          <a:lstStyle/>
          <a:p>
            <a:r>
              <a:rPr lang="en-US" sz="3600">
                <a:latin typeface="Arial" panose="020B0604020202020204" pitchFamily="34" charset="0"/>
                <a:cs typeface="Arial" panose="020B0604020202020204" pitchFamily="34" charset="0"/>
              </a:rPr>
              <a:t>Time Savings Module</a:t>
            </a:r>
          </a:p>
        </p:txBody>
      </p:sp>
      <p:sp>
        <p:nvSpPr>
          <p:cNvPr id="4" name="Slide Number Placeholder 3">
            <a:extLst>
              <a:ext uri="{FF2B5EF4-FFF2-40B4-BE49-F238E27FC236}">
                <a16:creationId xmlns:a16="http://schemas.microsoft.com/office/drawing/2014/main" id="{9752DB09-450E-9E42-96D2-DDE90319873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56</a:t>
            </a:fld>
            <a:endParaRPr lang="fr"/>
          </a:p>
        </p:txBody>
      </p:sp>
      <p:sp>
        <p:nvSpPr>
          <p:cNvPr id="11" name="Rounded Rectangle 10">
            <a:extLst>
              <a:ext uri="{FF2B5EF4-FFF2-40B4-BE49-F238E27FC236}">
                <a16:creationId xmlns:a16="http://schemas.microsoft.com/office/drawing/2014/main" id="{027B06E0-0463-40A5-B855-563E57D38A07}"/>
              </a:ext>
            </a:extLst>
          </p:cNvPr>
          <p:cNvSpPr/>
          <p:nvPr/>
        </p:nvSpPr>
        <p:spPr>
          <a:xfrm>
            <a:off x="1481140" y="851594"/>
            <a:ext cx="7548381" cy="36576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Quantify time savings by comparing travel times with/without UAM networks</a:t>
            </a:r>
          </a:p>
        </p:txBody>
      </p:sp>
      <p:sp>
        <p:nvSpPr>
          <p:cNvPr id="13" name="Rounded Rectangle 75">
            <a:extLst>
              <a:ext uri="{FF2B5EF4-FFF2-40B4-BE49-F238E27FC236}">
                <a16:creationId xmlns:a16="http://schemas.microsoft.com/office/drawing/2014/main" id="{EBCAA875-A453-480B-BEE7-02B30AC9A590}"/>
              </a:ext>
            </a:extLst>
          </p:cNvPr>
          <p:cNvSpPr/>
          <p:nvPr/>
        </p:nvSpPr>
        <p:spPr>
          <a:xfrm>
            <a:off x="1481140" y="4311015"/>
            <a:ext cx="7548381" cy="36576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Calculates time savings as a function of geographical/population data and vehicle specs </a:t>
            </a:r>
          </a:p>
        </p:txBody>
      </p:sp>
      <p:sp>
        <p:nvSpPr>
          <p:cNvPr id="15" name="Rectangle 14">
            <a:extLst>
              <a:ext uri="{FF2B5EF4-FFF2-40B4-BE49-F238E27FC236}">
                <a16:creationId xmlns:a16="http://schemas.microsoft.com/office/drawing/2014/main" id="{3D044473-EA01-415D-9FE7-2003BC22B3D2}"/>
              </a:ext>
            </a:extLst>
          </p:cNvPr>
          <p:cNvSpPr/>
          <p:nvPr/>
        </p:nvSpPr>
        <p:spPr>
          <a:xfrm>
            <a:off x="4827636" y="2315633"/>
            <a:ext cx="1420498"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Region GIS/Census Data</a:t>
            </a:r>
          </a:p>
        </p:txBody>
      </p:sp>
      <p:sp>
        <p:nvSpPr>
          <p:cNvPr id="16" name="Rectangle 15">
            <a:extLst>
              <a:ext uri="{FF2B5EF4-FFF2-40B4-BE49-F238E27FC236}">
                <a16:creationId xmlns:a16="http://schemas.microsoft.com/office/drawing/2014/main" id="{C06F0AB7-5147-432E-A175-3D0F9E1EB0C7}"/>
              </a:ext>
            </a:extLst>
          </p:cNvPr>
          <p:cNvSpPr/>
          <p:nvPr/>
        </p:nvSpPr>
        <p:spPr>
          <a:xfrm>
            <a:off x="4827636" y="2678619"/>
            <a:ext cx="1420498"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Origin / Destination Points</a:t>
            </a:r>
          </a:p>
        </p:txBody>
      </p:sp>
      <p:sp>
        <p:nvSpPr>
          <p:cNvPr id="17" name="Rectangle 16">
            <a:extLst>
              <a:ext uri="{FF2B5EF4-FFF2-40B4-BE49-F238E27FC236}">
                <a16:creationId xmlns:a16="http://schemas.microsoft.com/office/drawing/2014/main" id="{EB17CBDB-5756-4350-921B-1EC3A81631D1}"/>
              </a:ext>
            </a:extLst>
          </p:cNvPr>
          <p:cNvSpPr/>
          <p:nvPr/>
        </p:nvSpPr>
        <p:spPr>
          <a:xfrm>
            <a:off x="4827636" y="3767577"/>
            <a:ext cx="1420498"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Default Travel Time (without UAM)</a:t>
            </a:r>
          </a:p>
        </p:txBody>
      </p:sp>
      <p:sp>
        <p:nvSpPr>
          <p:cNvPr id="18" name="Rectangle 17">
            <a:extLst>
              <a:ext uri="{FF2B5EF4-FFF2-40B4-BE49-F238E27FC236}">
                <a16:creationId xmlns:a16="http://schemas.microsoft.com/office/drawing/2014/main" id="{296572D5-AB5F-4CF4-8821-D0920751D951}"/>
              </a:ext>
            </a:extLst>
          </p:cNvPr>
          <p:cNvSpPr/>
          <p:nvPr/>
        </p:nvSpPr>
        <p:spPr>
          <a:xfrm>
            <a:off x="4827636" y="3041605"/>
            <a:ext cx="1420498"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Vehicle Characteristics</a:t>
            </a:r>
          </a:p>
        </p:txBody>
      </p:sp>
      <p:sp>
        <p:nvSpPr>
          <p:cNvPr id="20" name="Rectangle 19">
            <a:extLst>
              <a:ext uri="{FF2B5EF4-FFF2-40B4-BE49-F238E27FC236}">
                <a16:creationId xmlns:a16="http://schemas.microsoft.com/office/drawing/2014/main" id="{059CEED6-518A-46B7-9760-05F5EA35BF6E}"/>
              </a:ext>
            </a:extLst>
          </p:cNvPr>
          <p:cNvSpPr/>
          <p:nvPr/>
        </p:nvSpPr>
        <p:spPr>
          <a:xfrm>
            <a:off x="7442239" y="2678525"/>
            <a:ext cx="1420499"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Population Cumulative Time Savings</a:t>
            </a:r>
          </a:p>
        </p:txBody>
      </p:sp>
      <p:sp>
        <p:nvSpPr>
          <p:cNvPr id="21" name="Rectangle 20">
            <a:extLst>
              <a:ext uri="{FF2B5EF4-FFF2-40B4-BE49-F238E27FC236}">
                <a16:creationId xmlns:a16="http://schemas.microsoft.com/office/drawing/2014/main" id="{A0100408-69DE-4B04-A50A-1D225F7CCE22}"/>
              </a:ext>
            </a:extLst>
          </p:cNvPr>
          <p:cNvSpPr/>
          <p:nvPr/>
        </p:nvSpPr>
        <p:spPr>
          <a:xfrm>
            <a:off x="4827636" y="3404591"/>
            <a:ext cx="1420498"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Demand per Income Level</a:t>
            </a:r>
          </a:p>
        </p:txBody>
      </p:sp>
      <p:sp>
        <p:nvSpPr>
          <p:cNvPr id="23" name="Rectangle: Rounded Corners 22">
            <a:extLst>
              <a:ext uri="{FF2B5EF4-FFF2-40B4-BE49-F238E27FC236}">
                <a16:creationId xmlns:a16="http://schemas.microsoft.com/office/drawing/2014/main" id="{F7969D85-2C0A-439E-B6EF-0AACF1305082}"/>
              </a:ext>
            </a:extLst>
          </p:cNvPr>
          <p:cNvSpPr/>
          <p:nvPr/>
        </p:nvSpPr>
        <p:spPr>
          <a:xfrm>
            <a:off x="6482787" y="2557873"/>
            <a:ext cx="760829" cy="126822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Time Savings Module</a:t>
            </a:r>
          </a:p>
        </p:txBody>
      </p:sp>
      <p:sp>
        <p:nvSpPr>
          <p:cNvPr id="24" name="Rectangle: Rounded Corners 23">
            <a:extLst>
              <a:ext uri="{FF2B5EF4-FFF2-40B4-BE49-F238E27FC236}">
                <a16:creationId xmlns:a16="http://schemas.microsoft.com/office/drawing/2014/main" id="{7C198F8C-09E7-439D-A584-6674B29F47AC}"/>
              </a:ext>
            </a:extLst>
          </p:cNvPr>
          <p:cNvSpPr/>
          <p:nvPr/>
        </p:nvSpPr>
        <p:spPr>
          <a:xfrm>
            <a:off x="4768288" y="2204246"/>
            <a:ext cx="4135640" cy="2069157"/>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77ECDDF6-8635-4286-80F3-768C53C387A6}"/>
              </a:ext>
            </a:extLst>
          </p:cNvPr>
          <p:cNvCxnSpPr>
            <a:cxnSpLocks/>
            <a:stCxn id="15" idx="3"/>
            <a:endCxn id="23" idx="1"/>
          </p:cNvCxnSpPr>
          <p:nvPr/>
        </p:nvCxnSpPr>
        <p:spPr>
          <a:xfrm>
            <a:off x="6248134" y="2462159"/>
            <a:ext cx="234653" cy="729829"/>
          </a:xfrm>
          <a:prstGeom prst="bentConnector3">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8EF2FFF-CD9C-40BB-8944-F3ADC657EEA9}"/>
              </a:ext>
            </a:extLst>
          </p:cNvPr>
          <p:cNvCxnSpPr>
            <a:cxnSpLocks/>
            <a:stCxn id="17" idx="3"/>
            <a:endCxn id="23" idx="1"/>
          </p:cNvCxnSpPr>
          <p:nvPr/>
        </p:nvCxnSpPr>
        <p:spPr>
          <a:xfrm flipV="1">
            <a:off x="6248134" y="3191988"/>
            <a:ext cx="234653" cy="722115"/>
          </a:xfrm>
          <a:prstGeom prst="bentConnector3">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13470B8-FAE2-4713-93A3-20D8869062DE}"/>
              </a:ext>
            </a:extLst>
          </p:cNvPr>
          <p:cNvCxnSpPr>
            <a:cxnSpLocks/>
            <a:stCxn id="16" idx="3"/>
            <a:endCxn id="23" idx="1"/>
          </p:cNvCxnSpPr>
          <p:nvPr/>
        </p:nvCxnSpPr>
        <p:spPr>
          <a:xfrm>
            <a:off x="6248134" y="2825145"/>
            <a:ext cx="234653" cy="366843"/>
          </a:xfrm>
          <a:prstGeom prst="bentConnector3">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004BB23-5CE8-4595-B4D0-0D9E0750D21D}"/>
              </a:ext>
            </a:extLst>
          </p:cNvPr>
          <p:cNvCxnSpPr>
            <a:cxnSpLocks/>
            <a:stCxn id="21" idx="3"/>
            <a:endCxn id="23" idx="1"/>
          </p:cNvCxnSpPr>
          <p:nvPr/>
        </p:nvCxnSpPr>
        <p:spPr>
          <a:xfrm flipV="1">
            <a:off x="6248134" y="3191988"/>
            <a:ext cx="234653" cy="359129"/>
          </a:xfrm>
          <a:prstGeom prst="bentConnector3">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8B89ED9-32FF-4D8E-BAC9-279C2C238A6D}"/>
              </a:ext>
            </a:extLst>
          </p:cNvPr>
          <p:cNvCxnSpPr>
            <a:cxnSpLocks/>
            <a:stCxn id="18" idx="3"/>
            <a:endCxn id="23" idx="1"/>
          </p:cNvCxnSpPr>
          <p:nvPr/>
        </p:nvCxnSpPr>
        <p:spPr>
          <a:xfrm>
            <a:off x="6248134" y="3188131"/>
            <a:ext cx="234653" cy="385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100DEF-3CE4-4DE3-9D94-6723038F8FD8}"/>
              </a:ext>
            </a:extLst>
          </p:cNvPr>
          <p:cNvCxnSpPr>
            <a:cxnSpLocks/>
            <a:endCxn id="20" idx="1"/>
          </p:cNvCxnSpPr>
          <p:nvPr/>
        </p:nvCxnSpPr>
        <p:spPr>
          <a:xfrm>
            <a:off x="7243616" y="2822184"/>
            <a:ext cx="198623" cy="28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AC49C5DA-A420-4EA2-B41E-B08B31ACBE54}"/>
              </a:ext>
            </a:extLst>
          </p:cNvPr>
          <p:cNvPicPr>
            <a:picLocks noChangeAspect="1"/>
          </p:cNvPicPr>
          <p:nvPr/>
        </p:nvPicPr>
        <p:blipFill rotWithShape="1">
          <a:blip r:embed="rId2"/>
          <a:srcRect l="29117" t="23648" r="26397" b="7308"/>
          <a:stretch/>
        </p:blipFill>
        <p:spPr>
          <a:xfrm>
            <a:off x="1466961" y="1269412"/>
            <a:ext cx="1117133" cy="939169"/>
          </a:xfrm>
          <a:prstGeom prst="rect">
            <a:avLst/>
          </a:prstGeom>
        </p:spPr>
      </p:pic>
      <p:sp>
        <p:nvSpPr>
          <p:cNvPr id="42" name="Rectangle 41">
            <a:extLst>
              <a:ext uri="{FF2B5EF4-FFF2-40B4-BE49-F238E27FC236}">
                <a16:creationId xmlns:a16="http://schemas.microsoft.com/office/drawing/2014/main" id="{74E61C80-EC25-4623-BF24-5E5E52EC2367}"/>
              </a:ext>
            </a:extLst>
          </p:cNvPr>
          <p:cNvSpPr/>
          <p:nvPr/>
        </p:nvSpPr>
        <p:spPr>
          <a:xfrm>
            <a:off x="1883260" y="1678348"/>
            <a:ext cx="198893" cy="1970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31392B2-6A1A-462D-877A-BF69FE261FFF}"/>
              </a:ext>
            </a:extLst>
          </p:cNvPr>
          <p:cNvCxnSpPr>
            <a:cxnSpLocks/>
          </p:cNvCxnSpPr>
          <p:nvPr/>
        </p:nvCxnSpPr>
        <p:spPr>
          <a:xfrm>
            <a:off x="2079179" y="1683333"/>
            <a:ext cx="2458754" cy="16246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BDE805-274F-422F-990E-6EEFB6E00ADF}"/>
              </a:ext>
            </a:extLst>
          </p:cNvPr>
          <p:cNvCxnSpPr>
            <a:cxnSpLocks/>
          </p:cNvCxnSpPr>
          <p:nvPr/>
        </p:nvCxnSpPr>
        <p:spPr>
          <a:xfrm>
            <a:off x="1883260" y="1875370"/>
            <a:ext cx="319135" cy="231869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8DE79DF-43C6-4F91-9B77-E2701A2A63EA}"/>
              </a:ext>
            </a:extLst>
          </p:cNvPr>
          <p:cNvPicPr>
            <a:picLocks noChangeAspect="1"/>
          </p:cNvPicPr>
          <p:nvPr/>
        </p:nvPicPr>
        <p:blipFill rotWithShape="1">
          <a:blip r:embed="rId3"/>
          <a:srcRect l="31323" t="14689" r="28497" b="10294"/>
          <a:stretch/>
        </p:blipFill>
        <p:spPr>
          <a:xfrm>
            <a:off x="2202395" y="1832075"/>
            <a:ext cx="2335538" cy="2361990"/>
          </a:xfrm>
          <a:prstGeom prst="rect">
            <a:avLst/>
          </a:prstGeom>
        </p:spPr>
      </p:pic>
      <p:sp>
        <p:nvSpPr>
          <p:cNvPr id="48" name="Oval 47">
            <a:extLst>
              <a:ext uri="{FF2B5EF4-FFF2-40B4-BE49-F238E27FC236}">
                <a16:creationId xmlns:a16="http://schemas.microsoft.com/office/drawing/2014/main" id="{7229A4FD-AD55-4E6E-A20A-ECB577A18ACC}"/>
              </a:ext>
            </a:extLst>
          </p:cNvPr>
          <p:cNvSpPr/>
          <p:nvPr/>
        </p:nvSpPr>
        <p:spPr>
          <a:xfrm>
            <a:off x="3067818" y="2687549"/>
            <a:ext cx="49477" cy="4947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9400EBC-D5E3-4A86-8B5C-3A9857CD56B2}"/>
              </a:ext>
            </a:extLst>
          </p:cNvPr>
          <p:cNvSpPr/>
          <p:nvPr/>
        </p:nvSpPr>
        <p:spPr>
          <a:xfrm>
            <a:off x="3460603" y="4011027"/>
            <a:ext cx="49477" cy="4947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2254287-FB11-45ED-A082-01DCEE2E58A3}"/>
              </a:ext>
            </a:extLst>
          </p:cNvPr>
          <p:cNvCxnSpPr/>
          <p:nvPr/>
        </p:nvCxnSpPr>
        <p:spPr>
          <a:xfrm>
            <a:off x="3104398" y="2776198"/>
            <a:ext cx="348929" cy="1180348"/>
          </a:xfrm>
          <a:prstGeom prst="straightConnector1">
            <a:avLst/>
          </a:prstGeom>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C4D4A7-639A-4C89-989C-D0763499D668}"/>
              </a:ext>
            </a:extLst>
          </p:cNvPr>
          <p:cNvCxnSpPr>
            <a:stCxn id="37" idx="2"/>
            <a:endCxn id="37" idx="0"/>
          </p:cNvCxnSpPr>
          <p:nvPr/>
        </p:nvCxnSpPr>
        <p:spPr>
          <a:xfrm flipV="1">
            <a:off x="2764524" y="2384255"/>
            <a:ext cx="328033" cy="328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BD64D5B-442A-4688-89FA-44251F040ECA}"/>
              </a:ext>
            </a:extLst>
          </p:cNvPr>
          <p:cNvCxnSpPr>
            <a:stCxn id="37" idx="3"/>
            <a:endCxn id="37" idx="7"/>
          </p:cNvCxnSpPr>
          <p:nvPr/>
        </p:nvCxnSpPr>
        <p:spPr>
          <a:xfrm flipV="1">
            <a:off x="2860602" y="2480333"/>
            <a:ext cx="463909" cy="463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0D16D0A-23EA-4392-BC28-782C916D9446}"/>
              </a:ext>
            </a:extLst>
          </p:cNvPr>
          <p:cNvCxnSpPr>
            <a:stCxn id="37" idx="4"/>
            <a:endCxn id="37" idx="6"/>
          </p:cNvCxnSpPr>
          <p:nvPr/>
        </p:nvCxnSpPr>
        <p:spPr>
          <a:xfrm flipV="1">
            <a:off x="3092557" y="2712288"/>
            <a:ext cx="328032" cy="32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4FB4BA-271C-43C0-ADD1-B80464F411FB}"/>
              </a:ext>
            </a:extLst>
          </p:cNvPr>
          <p:cNvCxnSpPr>
            <a:cxnSpLocks/>
          </p:cNvCxnSpPr>
          <p:nvPr/>
        </p:nvCxnSpPr>
        <p:spPr>
          <a:xfrm flipV="1">
            <a:off x="2800745" y="2426395"/>
            <a:ext cx="412054" cy="412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C23436E-57A1-494B-B5E3-BB9B2910E673}"/>
              </a:ext>
            </a:extLst>
          </p:cNvPr>
          <p:cNvCxnSpPr>
            <a:cxnSpLocks/>
          </p:cNvCxnSpPr>
          <p:nvPr/>
        </p:nvCxnSpPr>
        <p:spPr>
          <a:xfrm flipV="1">
            <a:off x="2966524" y="2595338"/>
            <a:ext cx="407379" cy="407379"/>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262FADF-42AC-411D-99C0-F55A19E70D2E}"/>
              </a:ext>
            </a:extLst>
          </p:cNvPr>
          <p:cNvSpPr/>
          <p:nvPr/>
        </p:nvSpPr>
        <p:spPr>
          <a:xfrm>
            <a:off x="2764524" y="2384255"/>
            <a:ext cx="656065" cy="6560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C160EE2-6983-4DEE-B05B-F8043C1E776F}"/>
              </a:ext>
            </a:extLst>
          </p:cNvPr>
          <p:cNvSpPr txBox="1"/>
          <p:nvPr/>
        </p:nvSpPr>
        <p:spPr>
          <a:xfrm>
            <a:off x="2306390" y="2116983"/>
            <a:ext cx="1639163" cy="276999"/>
          </a:xfrm>
          <a:prstGeom prst="rect">
            <a:avLst/>
          </a:prstGeom>
          <a:noFill/>
        </p:spPr>
        <p:txBody>
          <a:bodyPr wrap="square" rtlCol="0">
            <a:spAutoFit/>
          </a:bodyPr>
          <a:lstStyle/>
          <a:p>
            <a:r>
              <a:rPr lang="en-US" sz="1200" b="1" i="1"/>
              <a:t>Area served by VP</a:t>
            </a:r>
          </a:p>
        </p:txBody>
      </p:sp>
      <p:sp>
        <p:nvSpPr>
          <p:cNvPr id="87" name="TextBox 86">
            <a:extLst>
              <a:ext uri="{FF2B5EF4-FFF2-40B4-BE49-F238E27FC236}">
                <a16:creationId xmlns:a16="http://schemas.microsoft.com/office/drawing/2014/main" id="{3E92632D-7719-464F-9A71-EBBC8032163E}"/>
              </a:ext>
            </a:extLst>
          </p:cNvPr>
          <p:cNvSpPr txBox="1"/>
          <p:nvPr/>
        </p:nvSpPr>
        <p:spPr>
          <a:xfrm>
            <a:off x="3289263" y="3161016"/>
            <a:ext cx="1193267" cy="461665"/>
          </a:xfrm>
          <a:prstGeom prst="rect">
            <a:avLst/>
          </a:prstGeom>
          <a:noFill/>
        </p:spPr>
        <p:txBody>
          <a:bodyPr wrap="square" rtlCol="0">
            <a:spAutoFit/>
          </a:bodyPr>
          <a:lstStyle/>
          <a:p>
            <a:r>
              <a:rPr lang="en-US" sz="1200" b="1" i="1"/>
              <a:t>Direct point-to-point flight</a:t>
            </a:r>
          </a:p>
        </p:txBody>
      </p:sp>
      <p:sp>
        <p:nvSpPr>
          <p:cNvPr id="89" name="Rectangle 88">
            <a:extLst>
              <a:ext uri="{FF2B5EF4-FFF2-40B4-BE49-F238E27FC236}">
                <a16:creationId xmlns:a16="http://schemas.microsoft.com/office/drawing/2014/main" id="{CE457BC3-5FC2-46AF-877C-DD1EB93980F2}"/>
              </a:ext>
            </a:extLst>
          </p:cNvPr>
          <p:cNvSpPr/>
          <p:nvPr/>
        </p:nvSpPr>
        <p:spPr>
          <a:xfrm>
            <a:off x="4822075" y="1554592"/>
            <a:ext cx="575895" cy="25359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X</a:t>
            </a:r>
            <a:r>
              <a:rPr lang="en-US" sz="900" baseline="-25000">
                <a:solidFill>
                  <a:schemeClr val="tx1"/>
                </a:solidFill>
              </a:rPr>
              <a:t>1</a:t>
            </a:r>
            <a:r>
              <a:rPr lang="en-US" sz="900">
                <a:solidFill>
                  <a:schemeClr val="tx1"/>
                </a:solidFill>
              </a:rPr>
              <a:t> min</a:t>
            </a:r>
          </a:p>
        </p:txBody>
      </p:sp>
      <p:sp>
        <p:nvSpPr>
          <p:cNvPr id="90" name="Rectangle 89">
            <a:extLst>
              <a:ext uri="{FF2B5EF4-FFF2-40B4-BE49-F238E27FC236}">
                <a16:creationId xmlns:a16="http://schemas.microsoft.com/office/drawing/2014/main" id="{B1EB694B-03F0-4B85-AF2C-10540D9AF663}"/>
              </a:ext>
            </a:extLst>
          </p:cNvPr>
          <p:cNvSpPr/>
          <p:nvPr/>
        </p:nvSpPr>
        <p:spPr>
          <a:xfrm>
            <a:off x="5409071" y="1554592"/>
            <a:ext cx="522106" cy="25359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a:solidFill>
                  <a:srgbClr val="000000"/>
                </a:solidFill>
              </a:rPr>
              <a:t>X</a:t>
            </a:r>
            <a:r>
              <a:rPr lang="en-US" sz="900" baseline="-25000">
                <a:solidFill>
                  <a:srgbClr val="000000"/>
                </a:solidFill>
              </a:rPr>
              <a:t>2</a:t>
            </a:r>
            <a:r>
              <a:rPr lang="en-US" sz="900">
                <a:solidFill>
                  <a:srgbClr val="000000"/>
                </a:solidFill>
              </a:rPr>
              <a:t> min</a:t>
            </a:r>
          </a:p>
        </p:txBody>
      </p:sp>
      <p:sp>
        <p:nvSpPr>
          <p:cNvPr id="91" name="Rectangle 90">
            <a:extLst>
              <a:ext uri="{FF2B5EF4-FFF2-40B4-BE49-F238E27FC236}">
                <a16:creationId xmlns:a16="http://schemas.microsoft.com/office/drawing/2014/main" id="{6A6D1F9E-9663-48A1-975A-A59014C41AE0}"/>
              </a:ext>
            </a:extLst>
          </p:cNvPr>
          <p:cNvSpPr/>
          <p:nvPr/>
        </p:nvSpPr>
        <p:spPr>
          <a:xfrm>
            <a:off x="5909683" y="1554592"/>
            <a:ext cx="2351113" cy="25359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a:solidFill>
                  <a:srgbClr val="000000"/>
                </a:solidFill>
              </a:rPr>
              <a:t>X</a:t>
            </a:r>
            <a:r>
              <a:rPr lang="en-US" sz="900" baseline="-25000">
                <a:solidFill>
                  <a:srgbClr val="000000"/>
                </a:solidFill>
              </a:rPr>
              <a:t>3</a:t>
            </a:r>
            <a:r>
              <a:rPr lang="en-US" sz="900">
                <a:solidFill>
                  <a:srgbClr val="000000"/>
                </a:solidFill>
              </a:rPr>
              <a:t> min</a:t>
            </a:r>
          </a:p>
        </p:txBody>
      </p:sp>
      <p:sp>
        <p:nvSpPr>
          <p:cNvPr id="92" name="Rectangle 91">
            <a:extLst>
              <a:ext uri="{FF2B5EF4-FFF2-40B4-BE49-F238E27FC236}">
                <a16:creationId xmlns:a16="http://schemas.microsoft.com/office/drawing/2014/main" id="{C6FC3DE5-22C9-4E12-9AE3-93306B2F6FAA}"/>
              </a:ext>
            </a:extLst>
          </p:cNvPr>
          <p:cNvSpPr/>
          <p:nvPr/>
        </p:nvSpPr>
        <p:spPr>
          <a:xfrm>
            <a:off x="8270731" y="1554592"/>
            <a:ext cx="543815" cy="25359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a:solidFill>
                  <a:srgbClr val="000000"/>
                </a:solidFill>
              </a:rPr>
              <a:t>X</a:t>
            </a:r>
            <a:r>
              <a:rPr lang="en-US" sz="900" baseline="-25000">
                <a:solidFill>
                  <a:srgbClr val="000000"/>
                </a:solidFill>
              </a:rPr>
              <a:t>4</a:t>
            </a:r>
            <a:r>
              <a:rPr lang="en-US" sz="900">
                <a:solidFill>
                  <a:srgbClr val="000000"/>
                </a:solidFill>
              </a:rPr>
              <a:t> min</a:t>
            </a:r>
          </a:p>
        </p:txBody>
      </p:sp>
      <p:sp>
        <p:nvSpPr>
          <p:cNvPr id="96" name="Rectangle: Rounded Corners 95">
            <a:extLst>
              <a:ext uri="{FF2B5EF4-FFF2-40B4-BE49-F238E27FC236}">
                <a16:creationId xmlns:a16="http://schemas.microsoft.com/office/drawing/2014/main" id="{A99E8C06-CE5B-459B-99F6-1EF05661CED2}"/>
              </a:ext>
            </a:extLst>
          </p:cNvPr>
          <p:cNvSpPr/>
          <p:nvPr/>
        </p:nvSpPr>
        <p:spPr>
          <a:xfrm>
            <a:off x="4754841" y="1287288"/>
            <a:ext cx="4135640" cy="888808"/>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7322CC31-1888-486F-9AE3-6B24B07586C8}"/>
              </a:ext>
            </a:extLst>
          </p:cNvPr>
          <p:cNvSpPr txBox="1"/>
          <p:nvPr/>
        </p:nvSpPr>
        <p:spPr>
          <a:xfrm>
            <a:off x="5288048" y="1301046"/>
            <a:ext cx="731559" cy="261610"/>
          </a:xfrm>
          <a:prstGeom prst="rect">
            <a:avLst/>
          </a:prstGeom>
          <a:noFill/>
        </p:spPr>
        <p:txBody>
          <a:bodyPr wrap="square" rtlCol="0">
            <a:spAutoFit/>
          </a:bodyPr>
          <a:lstStyle/>
          <a:p>
            <a:pPr algn="ctr"/>
            <a:r>
              <a:rPr lang="en-US" sz="1100">
                <a:solidFill>
                  <a:schemeClr val="accent4"/>
                </a:solidFill>
              </a:rPr>
              <a:t>Takeoff</a:t>
            </a:r>
          </a:p>
        </p:txBody>
      </p:sp>
      <p:sp>
        <p:nvSpPr>
          <p:cNvPr id="99" name="TextBox 98">
            <a:extLst>
              <a:ext uri="{FF2B5EF4-FFF2-40B4-BE49-F238E27FC236}">
                <a16:creationId xmlns:a16="http://schemas.microsoft.com/office/drawing/2014/main" id="{1CD823F7-FC54-41E7-9988-EED9F0DF30F6}"/>
              </a:ext>
            </a:extLst>
          </p:cNvPr>
          <p:cNvSpPr txBox="1"/>
          <p:nvPr/>
        </p:nvSpPr>
        <p:spPr>
          <a:xfrm>
            <a:off x="8149709" y="1301046"/>
            <a:ext cx="731559" cy="261610"/>
          </a:xfrm>
          <a:prstGeom prst="rect">
            <a:avLst/>
          </a:prstGeom>
          <a:noFill/>
        </p:spPr>
        <p:txBody>
          <a:bodyPr wrap="square" rtlCol="0">
            <a:spAutoFit/>
          </a:bodyPr>
          <a:lstStyle/>
          <a:p>
            <a:pPr algn="ctr"/>
            <a:r>
              <a:rPr lang="en-US" sz="1100">
                <a:solidFill>
                  <a:schemeClr val="accent4"/>
                </a:solidFill>
              </a:rPr>
              <a:t>Landing</a:t>
            </a:r>
          </a:p>
        </p:txBody>
      </p:sp>
      <p:sp>
        <p:nvSpPr>
          <p:cNvPr id="100" name="TextBox 99">
            <a:extLst>
              <a:ext uri="{FF2B5EF4-FFF2-40B4-BE49-F238E27FC236}">
                <a16:creationId xmlns:a16="http://schemas.microsoft.com/office/drawing/2014/main" id="{DA61490A-6133-4072-B962-8A3859CE7415}"/>
              </a:ext>
            </a:extLst>
          </p:cNvPr>
          <p:cNvSpPr txBox="1"/>
          <p:nvPr/>
        </p:nvSpPr>
        <p:spPr>
          <a:xfrm>
            <a:off x="4734672" y="1771414"/>
            <a:ext cx="731560" cy="430887"/>
          </a:xfrm>
          <a:prstGeom prst="rect">
            <a:avLst/>
          </a:prstGeom>
          <a:noFill/>
        </p:spPr>
        <p:txBody>
          <a:bodyPr wrap="square" rtlCol="0">
            <a:spAutoFit/>
          </a:bodyPr>
          <a:lstStyle/>
          <a:p>
            <a:pPr algn="ctr"/>
            <a:r>
              <a:rPr lang="en-US" sz="1100">
                <a:solidFill>
                  <a:schemeClr val="accent4"/>
                </a:solidFill>
              </a:rPr>
              <a:t>Getting to VP</a:t>
            </a:r>
          </a:p>
        </p:txBody>
      </p:sp>
      <p:sp>
        <p:nvSpPr>
          <p:cNvPr id="101" name="TextBox 100">
            <a:extLst>
              <a:ext uri="{FF2B5EF4-FFF2-40B4-BE49-F238E27FC236}">
                <a16:creationId xmlns:a16="http://schemas.microsoft.com/office/drawing/2014/main" id="{8B071407-59EE-475A-8EF8-43D6C87C1B05}"/>
              </a:ext>
            </a:extLst>
          </p:cNvPr>
          <p:cNvSpPr txBox="1"/>
          <p:nvPr/>
        </p:nvSpPr>
        <p:spPr>
          <a:xfrm>
            <a:off x="5931177" y="1796110"/>
            <a:ext cx="2329618" cy="261610"/>
          </a:xfrm>
          <a:prstGeom prst="rect">
            <a:avLst/>
          </a:prstGeom>
          <a:noFill/>
        </p:spPr>
        <p:txBody>
          <a:bodyPr wrap="square" rtlCol="0">
            <a:spAutoFit/>
          </a:bodyPr>
          <a:lstStyle/>
          <a:p>
            <a:pPr algn="ctr"/>
            <a:r>
              <a:rPr lang="en-US" sz="1100">
                <a:solidFill>
                  <a:schemeClr val="accent4"/>
                </a:solidFill>
              </a:rPr>
              <a:t>Cruise Segment</a:t>
            </a:r>
          </a:p>
        </p:txBody>
      </p:sp>
      <p:sp>
        <p:nvSpPr>
          <p:cNvPr id="102" name="Rectangle 101">
            <a:extLst>
              <a:ext uri="{FF2B5EF4-FFF2-40B4-BE49-F238E27FC236}">
                <a16:creationId xmlns:a16="http://schemas.microsoft.com/office/drawing/2014/main" id="{2C2979AA-FEB4-4EB7-A218-BD02967479BF}"/>
              </a:ext>
            </a:extLst>
          </p:cNvPr>
          <p:cNvSpPr/>
          <p:nvPr/>
        </p:nvSpPr>
        <p:spPr>
          <a:xfrm>
            <a:off x="7662279" y="3378993"/>
            <a:ext cx="1194106" cy="266801"/>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Number of Required Vehicles</a:t>
            </a:r>
          </a:p>
        </p:txBody>
      </p:sp>
      <p:sp>
        <p:nvSpPr>
          <p:cNvPr id="103" name="Rectangle 102">
            <a:extLst>
              <a:ext uri="{FF2B5EF4-FFF2-40B4-BE49-F238E27FC236}">
                <a16:creationId xmlns:a16="http://schemas.microsoft.com/office/drawing/2014/main" id="{9E165863-BFB7-487B-AD08-F56C7574B441}"/>
              </a:ext>
            </a:extLst>
          </p:cNvPr>
          <p:cNvSpPr/>
          <p:nvPr/>
        </p:nvSpPr>
        <p:spPr>
          <a:xfrm>
            <a:off x="7660816" y="3659828"/>
            <a:ext cx="1194106" cy="266801"/>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Total Number of Flights</a:t>
            </a:r>
          </a:p>
        </p:txBody>
      </p:sp>
      <p:sp>
        <p:nvSpPr>
          <p:cNvPr id="104" name="Rectangle 103">
            <a:extLst>
              <a:ext uri="{FF2B5EF4-FFF2-40B4-BE49-F238E27FC236}">
                <a16:creationId xmlns:a16="http://schemas.microsoft.com/office/drawing/2014/main" id="{30114339-9C25-4096-9A37-E788325838BF}"/>
              </a:ext>
            </a:extLst>
          </p:cNvPr>
          <p:cNvSpPr/>
          <p:nvPr/>
        </p:nvSpPr>
        <p:spPr>
          <a:xfrm>
            <a:off x="7660816" y="3949684"/>
            <a:ext cx="1194106" cy="266801"/>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Flight Distances</a:t>
            </a:r>
          </a:p>
        </p:txBody>
      </p:sp>
      <p:cxnSp>
        <p:nvCxnSpPr>
          <p:cNvPr id="107" name="Connector: Elbow 106">
            <a:extLst>
              <a:ext uri="{FF2B5EF4-FFF2-40B4-BE49-F238E27FC236}">
                <a16:creationId xmlns:a16="http://schemas.microsoft.com/office/drawing/2014/main" id="{11DE1A7C-5BD2-44E5-98D3-8E7CFA94A041}"/>
              </a:ext>
            </a:extLst>
          </p:cNvPr>
          <p:cNvCxnSpPr>
            <a:stCxn id="23" idx="3"/>
            <a:endCxn id="102" idx="1"/>
          </p:cNvCxnSpPr>
          <p:nvPr/>
        </p:nvCxnSpPr>
        <p:spPr>
          <a:xfrm>
            <a:off x="7243616" y="3191988"/>
            <a:ext cx="418663" cy="320406"/>
          </a:xfrm>
          <a:prstGeom prst="bentConnector3">
            <a:avLst>
              <a:gd name="adj1" fmla="val 17881"/>
            </a:avLst>
          </a:prstGeom>
          <a:ln w="127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3159C332-DEB7-4E0E-A890-209DEE97474C}"/>
              </a:ext>
            </a:extLst>
          </p:cNvPr>
          <p:cNvCxnSpPr>
            <a:stCxn id="23" idx="3"/>
            <a:endCxn id="103" idx="1"/>
          </p:cNvCxnSpPr>
          <p:nvPr/>
        </p:nvCxnSpPr>
        <p:spPr>
          <a:xfrm>
            <a:off x="7243616" y="3191988"/>
            <a:ext cx="417200" cy="601241"/>
          </a:xfrm>
          <a:prstGeom prst="bentConnector3">
            <a:avLst>
              <a:gd name="adj1" fmla="val 17768"/>
            </a:avLst>
          </a:prstGeom>
          <a:ln w="127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FA8F248-8F0B-489F-B103-AD4B2B094340}"/>
              </a:ext>
            </a:extLst>
          </p:cNvPr>
          <p:cNvCxnSpPr>
            <a:stCxn id="23" idx="3"/>
            <a:endCxn id="104" idx="1"/>
          </p:cNvCxnSpPr>
          <p:nvPr/>
        </p:nvCxnSpPr>
        <p:spPr>
          <a:xfrm>
            <a:off x="7243616" y="3191988"/>
            <a:ext cx="417200" cy="891097"/>
          </a:xfrm>
          <a:prstGeom prst="bentConnector3">
            <a:avLst>
              <a:gd name="adj1" fmla="val 17769"/>
            </a:avLst>
          </a:prstGeom>
          <a:ln w="127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717DD89F-6C1F-4E0C-83BE-562D570B7D11}"/>
              </a:ext>
            </a:extLst>
          </p:cNvPr>
          <p:cNvSpPr txBox="1"/>
          <p:nvPr/>
        </p:nvSpPr>
        <p:spPr>
          <a:xfrm>
            <a:off x="7583490" y="3128508"/>
            <a:ext cx="1311122" cy="253916"/>
          </a:xfrm>
          <a:prstGeom prst="rect">
            <a:avLst/>
          </a:prstGeom>
          <a:noFill/>
        </p:spPr>
        <p:txBody>
          <a:bodyPr wrap="square" rtlCol="0">
            <a:spAutoFit/>
          </a:bodyPr>
          <a:lstStyle/>
          <a:p>
            <a:r>
              <a:rPr lang="en-US" sz="1050" i="1">
                <a:solidFill>
                  <a:schemeClr val="bg1"/>
                </a:solidFill>
              </a:rPr>
              <a:t>To other modules:</a:t>
            </a:r>
          </a:p>
        </p:txBody>
      </p:sp>
      <p:sp>
        <p:nvSpPr>
          <p:cNvPr id="59" name="TextBox 25">
            <a:extLst>
              <a:ext uri="{FF2B5EF4-FFF2-40B4-BE49-F238E27FC236}">
                <a16:creationId xmlns:a16="http://schemas.microsoft.com/office/drawing/2014/main" id="{4AE6A085-8A5D-C740-95EB-1635D674AE54}"/>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a:t>
            </a:r>
            <a:r>
              <a:rPr lang="en-US" sz="1200" err="1">
                <a:solidFill>
                  <a:schemeClr val="bg1"/>
                </a:solidFill>
              </a:rPr>
              <a:t>Petitgenet</a:t>
            </a:r>
            <a:endParaRPr lang="en-US" sz="1200">
              <a:solidFill>
                <a:schemeClr val="bg1"/>
              </a:solidFill>
            </a:endParaRPr>
          </a:p>
        </p:txBody>
      </p:sp>
      <p:sp>
        <p:nvSpPr>
          <p:cNvPr id="60" name="Rectangle: Rounded Corners 59">
            <a:extLst>
              <a:ext uri="{FF2B5EF4-FFF2-40B4-BE49-F238E27FC236}">
                <a16:creationId xmlns:a16="http://schemas.microsoft.com/office/drawing/2014/main" id="{5BA868BD-28F4-4BD7-AC1B-340B6E1E1605}"/>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61" name="Rectangle: Rounded Corners 60">
            <a:extLst>
              <a:ext uri="{FF2B5EF4-FFF2-40B4-BE49-F238E27FC236}">
                <a16:creationId xmlns:a16="http://schemas.microsoft.com/office/drawing/2014/main" id="{42913821-976F-45A0-8C95-F93CF24AD2BD}"/>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62" name="Rectangle: Rounded Corners 61">
            <a:extLst>
              <a:ext uri="{FF2B5EF4-FFF2-40B4-BE49-F238E27FC236}">
                <a16:creationId xmlns:a16="http://schemas.microsoft.com/office/drawing/2014/main" id="{05F5DA09-28E2-4BB9-9FF9-EA27DA368A1B}"/>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63" name="Rectangle: Rounded Corners 62">
            <a:extLst>
              <a:ext uri="{FF2B5EF4-FFF2-40B4-BE49-F238E27FC236}">
                <a16:creationId xmlns:a16="http://schemas.microsoft.com/office/drawing/2014/main" id="{6EAA31E7-BCDC-4A94-ACAE-A44278908514}"/>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64" name="Rectangle: Rounded Corners 63">
            <a:extLst>
              <a:ext uri="{FF2B5EF4-FFF2-40B4-BE49-F238E27FC236}">
                <a16:creationId xmlns:a16="http://schemas.microsoft.com/office/drawing/2014/main" id="{F02CBD5E-0DF6-4D22-B8C7-78ABC362F8EB}"/>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65" name="Rectangle: Rounded Corners 64">
            <a:extLst>
              <a:ext uri="{FF2B5EF4-FFF2-40B4-BE49-F238E27FC236}">
                <a16:creationId xmlns:a16="http://schemas.microsoft.com/office/drawing/2014/main" id="{0C9301B1-7922-4B1B-AE39-B44FD7DF548C}"/>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150208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par>
                                <p:cTn id="27" presetID="10"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par>
                                <p:cTn id="33" presetID="10"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par>
                                <p:cTn id="39" presetID="10"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500"/>
                                        <p:tgtEl>
                                          <p:spTgt spid="8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500"/>
                                        <p:tgtEl>
                                          <p:spTgt spid="8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fade">
                                      <p:cBhvr>
                                        <p:cTn id="63" dur="500"/>
                                        <p:tgtEl>
                                          <p:spTgt spid="9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0"/>
                                        </p:tgtEl>
                                        <p:attrNameLst>
                                          <p:attrName>style.visibility</p:attrName>
                                        </p:attrNameLst>
                                      </p:cBhvr>
                                      <p:to>
                                        <p:strVal val="visible"/>
                                      </p:to>
                                    </p:set>
                                    <p:animEffect transition="in" filter="fade">
                                      <p:cBhvr>
                                        <p:cTn id="72" dur="500"/>
                                        <p:tgtEl>
                                          <p:spTgt spid="9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fade">
                                      <p:cBhvr>
                                        <p:cTn id="75" dur="500"/>
                                        <p:tgtEl>
                                          <p:spTgt spid="9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500"/>
                                        <p:tgtEl>
                                          <p:spTgt spid="1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fade">
                                      <p:cBhvr>
                                        <p:cTn id="84" dur="500"/>
                                        <p:tgtEl>
                                          <p:spTgt spid="9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fade">
                                      <p:cBhvr>
                                        <p:cTn id="87" dur="500"/>
                                        <p:tgtEl>
                                          <p:spTgt spid="9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500"/>
                                        <p:tgtEl>
                                          <p:spTgt spid="1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fade">
                                      <p:cBhvr>
                                        <p:cTn id="110" dur="500"/>
                                        <p:tgtEl>
                                          <p:spTgt spid="2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500"/>
                                        <p:tgtEl>
                                          <p:spTgt spid="2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500"/>
                                        <p:tgtEl>
                                          <p:spTgt spid="24"/>
                                        </p:tgtEl>
                                      </p:cBhvr>
                                    </p:animEffect>
                                  </p:childTnLst>
                                </p:cTn>
                              </p:par>
                              <p:par>
                                <p:cTn id="117" presetID="10" presetClass="entr" presetSubtype="0" fill="hold" nodeType="with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500"/>
                                        <p:tgtEl>
                                          <p:spTgt spid="30"/>
                                        </p:tgtEl>
                                      </p:cBhvr>
                                    </p:animEffect>
                                  </p:childTnLst>
                                </p:cTn>
                              </p:par>
                              <p:par>
                                <p:cTn id="120" presetID="10" presetClass="entr" presetSubtype="0" fill="hold" nodeType="with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par>
                                <p:cTn id="123" presetID="10" presetClass="entr" presetSubtype="0" fill="hold"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500"/>
                                        <p:tgtEl>
                                          <p:spTgt spid="34"/>
                                        </p:tgtEl>
                                      </p:cBhvr>
                                    </p:animEffect>
                                  </p:childTnLst>
                                </p:cTn>
                              </p:par>
                              <p:par>
                                <p:cTn id="126" presetID="10" presetClass="entr" presetSubtype="0" fill="hold"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nodeType="with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fade">
                                      <p:cBhvr>
                                        <p:cTn id="131" dur="500"/>
                                        <p:tgtEl>
                                          <p:spTgt spid="38"/>
                                        </p:tgtEl>
                                      </p:cBhvr>
                                    </p:animEffect>
                                  </p:childTnLst>
                                </p:cTn>
                              </p:par>
                              <p:par>
                                <p:cTn id="132" presetID="10" presetClass="entr" presetSubtype="0" fill="hold" nodeType="with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fade">
                                      <p:cBhvr>
                                        <p:cTn id="134" dur="500"/>
                                        <p:tgtEl>
                                          <p:spTgt spid="4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02"/>
                                        </p:tgtEl>
                                        <p:attrNameLst>
                                          <p:attrName>style.visibility</p:attrName>
                                        </p:attrNameLst>
                                      </p:cBhvr>
                                      <p:to>
                                        <p:strVal val="visible"/>
                                      </p:to>
                                    </p:set>
                                    <p:animEffect transition="in" filter="fade">
                                      <p:cBhvr>
                                        <p:cTn id="137" dur="500"/>
                                        <p:tgtEl>
                                          <p:spTgt spid="10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03"/>
                                        </p:tgtEl>
                                        <p:attrNameLst>
                                          <p:attrName>style.visibility</p:attrName>
                                        </p:attrNameLst>
                                      </p:cBhvr>
                                      <p:to>
                                        <p:strVal val="visible"/>
                                      </p:to>
                                    </p:set>
                                    <p:animEffect transition="in" filter="fade">
                                      <p:cBhvr>
                                        <p:cTn id="140" dur="500"/>
                                        <p:tgtEl>
                                          <p:spTgt spid="10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04"/>
                                        </p:tgtEl>
                                        <p:attrNameLst>
                                          <p:attrName>style.visibility</p:attrName>
                                        </p:attrNameLst>
                                      </p:cBhvr>
                                      <p:to>
                                        <p:strVal val="visible"/>
                                      </p:to>
                                    </p:set>
                                    <p:animEffect transition="in" filter="fade">
                                      <p:cBhvr>
                                        <p:cTn id="143" dur="500"/>
                                        <p:tgtEl>
                                          <p:spTgt spid="104"/>
                                        </p:tgtEl>
                                      </p:cBhvr>
                                    </p:animEffect>
                                  </p:childTnLst>
                                </p:cTn>
                              </p:par>
                              <p:par>
                                <p:cTn id="144" presetID="10" presetClass="entr" presetSubtype="0" fill="hold" nodeType="withEffect">
                                  <p:stCondLst>
                                    <p:cond delay="0"/>
                                  </p:stCondLst>
                                  <p:childTnLst>
                                    <p:set>
                                      <p:cBhvr>
                                        <p:cTn id="145" dur="1" fill="hold">
                                          <p:stCondLst>
                                            <p:cond delay="0"/>
                                          </p:stCondLst>
                                        </p:cTn>
                                        <p:tgtEl>
                                          <p:spTgt spid="107"/>
                                        </p:tgtEl>
                                        <p:attrNameLst>
                                          <p:attrName>style.visibility</p:attrName>
                                        </p:attrNameLst>
                                      </p:cBhvr>
                                      <p:to>
                                        <p:strVal val="visible"/>
                                      </p:to>
                                    </p:set>
                                    <p:animEffect transition="in" filter="fade">
                                      <p:cBhvr>
                                        <p:cTn id="146" dur="500"/>
                                        <p:tgtEl>
                                          <p:spTgt spid="107"/>
                                        </p:tgtEl>
                                      </p:cBhvr>
                                    </p:animEffect>
                                  </p:childTnLst>
                                </p:cTn>
                              </p:par>
                              <p:par>
                                <p:cTn id="147" presetID="10" presetClass="entr" presetSubtype="0" fill="hold" nodeType="withEffect">
                                  <p:stCondLst>
                                    <p:cond delay="0"/>
                                  </p:stCondLst>
                                  <p:childTnLst>
                                    <p:set>
                                      <p:cBhvr>
                                        <p:cTn id="148" dur="1" fill="hold">
                                          <p:stCondLst>
                                            <p:cond delay="0"/>
                                          </p:stCondLst>
                                        </p:cTn>
                                        <p:tgtEl>
                                          <p:spTgt spid="110"/>
                                        </p:tgtEl>
                                        <p:attrNameLst>
                                          <p:attrName>style.visibility</p:attrName>
                                        </p:attrNameLst>
                                      </p:cBhvr>
                                      <p:to>
                                        <p:strVal val="visible"/>
                                      </p:to>
                                    </p:set>
                                    <p:animEffect transition="in" filter="fade">
                                      <p:cBhvr>
                                        <p:cTn id="149" dur="500"/>
                                        <p:tgtEl>
                                          <p:spTgt spid="110"/>
                                        </p:tgtEl>
                                      </p:cBhvr>
                                    </p:animEffect>
                                  </p:childTnLst>
                                </p:cTn>
                              </p:par>
                              <p:par>
                                <p:cTn id="150" presetID="10" presetClass="entr" presetSubtype="0" fill="hold" nodeType="withEffect">
                                  <p:stCondLst>
                                    <p:cond delay="0"/>
                                  </p:stCondLst>
                                  <p:childTnLst>
                                    <p:set>
                                      <p:cBhvr>
                                        <p:cTn id="151" dur="1" fill="hold">
                                          <p:stCondLst>
                                            <p:cond delay="0"/>
                                          </p:stCondLst>
                                        </p:cTn>
                                        <p:tgtEl>
                                          <p:spTgt spid="114"/>
                                        </p:tgtEl>
                                        <p:attrNameLst>
                                          <p:attrName>style.visibility</p:attrName>
                                        </p:attrNameLst>
                                      </p:cBhvr>
                                      <p:to>
                                        <p:strVal val="visible"/>
                                      </p:to>
                                    </p:set>
                                    <p:animEffect transition="in" filter="fade">
                                      <p:cBhvr>
                                        <p:cTn id="152" dur="500"/>
                                        <p:tgtEl>
                                          <p:spTgt spid="114"/>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18"/>
                                        </p:tgtEl>
                                        <p:attrNameLst>
                                          <p:attrName>style.visibility</p:attrName>
                                        </p:attrNameLst>
                                      </p:cBhvr>
                                      <p:to>
                                        <p:strVal val="visible"/>
                                      </p:to>
                                    </p:set>
                                    <p:animEffect transition="in" filter="fade">
                                      <p:cBhvr>
                                        <p:cTn id="155" dur="500"/>
                                        <p:tgtEl>
                                          <p:spTgt spid="11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3"/>
                                        </p:tgtEl>
                                        <p:attrNameLst>
                                          <p:attrName>style.visibility</p:attrName>
                                        </p:attrNameLst>
                                      </p:cBhvr>
                                      <p:to>
                                        <p:strVal val="visible"/>
                                      </p:to>
                                    </p:set>
                                    <p:animEffect transition="in" filter="fade">
                                      <p:cBhvr>
                                        <p:cTn id="1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20" grpId="0" animBg="1"/>
      <p:bldP spid="21" grpId="0" animBg="1"/>
      <p:bldP spid="23" grpId="0" animBg="1"/>
      <p:bldP spid="24" grpId="0" animBg="1"/>
      <p:bldP spid="42" grpId="0" animBg="1"/>
      <p:bldP spid="48" grpId="0" animBg="1"/>
      <p:bldP spid="49" grpId="0" animBg="1"/>
      <p:bldP spid="37" grpId="0" animBg="1"/>
      <p:bldP spid="86" grpId="0"/>
      <p:bldP spid="87" grpId="0"/>
      <p:bldP spid="89" grpId="0" animBg="1"/>
      <p:bldP spid="90" grpId="0" animBg="1"/>
      <p:bldP spid="91" grpId="0" animBg="1"/>
      <p:bldP spid="92" grpId="0" animBg="1"/>
      <p:bldP spid="96" grpId="0" animBg="1"/>
      <p:bldP spid="98" grpId="0"/>
      <p:bldP spid="99" grpId="0"/>
      <p:bldP spid="100" grpId="0"/>
      <p:bldP spid="101" grpId="0"/>
      <p:bldP spid="102" grpId="0" animBg="1"/>
      <p:bldP spid="103" grpId="0" animBg="1"/>
      <p:bldP spid="104" grpId="0" animBg="1"/>
      <p:bldP spid="1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FC41-B0F5-8A4D-B454-A028F663E97F}"/>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Cost Module</a:t>
            </a:r>
          </a:p>
        </p:txBody>
      </p:sp>
      <p:sp>
        <p:nvSpPr>
          <p:cNvPr id="4" name="Slide Number Placeholder 3">
            <a:extLst>
              <a:ext uri="{FF2B5EF4-FFF2-40B4-BE49-F238E27FC236}">
                <a16:creationId xmlns:a16="http://schemas.microsoft.com/office/drawing/2014/main" id="{BDB75308-EE5F-644F-9B88-D3F0940EDC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57</a:t>
            </a:fld>
            <a:endParaRPr lang="fr"/>
          </a:p>
        </p:txBody>
      </p:sp>
      <p:sp>
        <p:nvSpPr>
          <p:cNvPr id="12" name="Rounded Rectangle 10">
            <a:extLst>
              <a:ext uri="{FF2B5EF4-FFF2-40B4-BE49-F238E27FC236}">
                <a16:creationId xmlns:a16="http://schemas.microsoft.com/office/drawing/2014/main" id="{59FD8B4E-350A-4962-B201-EF0F0D423AF4}"/>
              </a:ext>
            </a:extLst>
          </p:cNvPr>
          <p:cNvSpPr/>
          <p:nvPr/>
        </p:nvSpPr>
        <p:spPr>
          <a:xfrm>
            <a:off x="1481140" y="851594"/>
            <a:ext cx="7548381" cy="36576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Using $/RPM as a proxy for the cost to the consumer</a:t>
            </a:r>
          </a:p>
        </p:txBody>
      </p:sp>
      <mc:AlternateContent xmlns:mc="http://schemas.openxmlformats.org/markup-compatibility/2006" xmlns:a14="http://schemas.microsoft.com/office/drawing/2010/main">
        <mc:Choice Requires="a14">
          <p:sp>
            <p:nvSpPr>
              <p:cNvPr id="13" name="Rectangle : coins arrondis 9">
                <a:extLst>
                  <a:ext uri="{FF2B5EF4-FFF2-40B4-BE49-F238E27FC236}">
                    <a16:creationId xmlns:a16="http://schemas.microsoft.com/office/drawing/2014/main" id="{DF6B361A-F890-4D02-94A8-2D9D96EBCD3E}"/>
                  </a:ext>
                </a:extLst>
              </p:cNvPr>
              <p:cNvSpPr/>
              <p:nvPr/>
            </p:nvSpPr>
            <p:spPr>
              <a:xfrm>
                <a:off x="7375941" y="3111676"/>
                <a:ext cx="1300702" cy="67920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sz="160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m:t>
                          </m:r>
                        </m:num>
                        <m:den>
                          <m:r>
                            <a:rPr lang="en-US" sz="1600" b="0" i="1" smtClean="0">
                              <a:solidFill>
                                <a:schemeClr val="tx1"/>
                              </a:solidFill>
                              <a:latin typeface="Cambria Math" panose="02040503050406030204" pitchFamily="18" charset="0"/>
                            </a:rPr>
                            <m:t>𝑅𝑃𝑀</m:t>
                          </m:r>
                        </m:den>
                      </m:f>
                    </m:oMath>
                  </m:oMathPara>
                </a14:m>
                <a:endParaRPr lang="en-US" sz="1600"/>
              </a:p>
            </p:txBody>
          </p:sp>
        </mc:Choice>
        <mc:Fallback xmlns="">
          <p:sp>
            <p:nvSpPr>
              <p:cNvPr id="13" name="Rectangle : coins arrondis 9">
                <a:extLst>
                  <a:ext uri="{FF2B5EF4-FFF2-40B4-BE49-F238E27FC236}">
                    <a16:creationId xmlns:a16="http://schemas.microsoft.com/office/drawing/2014/main" id="{DF6B361A-F890-4D02-94A8-2D9D96EBCD3E}"/>
                  </a:ext>
                </a:extLst>
              </p:cNvPr>
              <p:cNvSpPr>
                <a:spLocks noRot="1" noChangeAspect="1" noMove="1" noResize="1" noEditPoints="1" noAdjustHandles="1" noChangeArrowheads="1" noChangeShapeType="1" noTextEdit="1"/>
              </p:cNvSpPr>
              <p:nvPr/>
            </p:nvSpPr>
            <p:spPr>
              <a:xfrm>
                <a:off x="7375941" y="3111676"/>
                <a:ext cx="1300702" cy="679206"/>
              </a:xfrm>
              <a:prstGeom prst="roundRect">
                <a:avLst/>
              </a:prstGeom>
              <a:blipFill>
                <a:blip r:embed="rId2"/>
                <a:stretch>
                  <a:fillRect t="-21552" b="-54310"/>
                </a:stretch>
              </a:blipFill>
              <a:ln>
                <a:solidFill>
                  <a:schemeClr val="tx1"/>
                </a:solidFill>
              </a:ln>
            </p:spPr>
            <p:txBody>
              <a:bodyPr/>
              <a:lstStyle/>
              <a:p>
                <a:r>
                  <a:rPr lang="en-US">
                    <a:noFill/>
                  </a:rPr>
                  <a:t> </a:t>
                </a:r>
              </a:p>
            </p:txBody>
          </p:sp>
        </mc:Fallback>
      </mc:AlternateContent>
      <p:cxnSp>
        <p:nvCxnSpPr>
          <p:cNvPr id="28" name="Connector: Elbow 27">
            <a:extLst>
              <a:ext uri="{FF2B5EF4-FFF2-40B4-BE49-F238E27FC236}">
                <a16:creationId xmlns:a16="http://schemas.microsoft.com/office/drawing/2014/main" id="{6721FBEB-5C90-4FCA-88A7-12FB9AFDC4A6}"/>
              </a:ext>
            </a:extLst>
          </p:cNvPr>
          <p:cNvCxnSpPr>
            <a:cxnSpLocks/>
            <a:stCxn id="19" idx="3"/>
            <a:endCxn id="24" idx="1"/>
          </p:cNvCxnSpPr>
          <p:nvPr/>
        </p:nvCxnSpPr>
        <p:spPr>
          <a:xfrm flipV="1">
            <a:off x="2981195" y="2129374"/>
            <a:ext cx="376154" cy="586104"/>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1D08C0F-A007-4CAB-BDA4-5987E3937CCA}"/>
              </a:ext>
            </a:extLst>
          </p:cNvPr>
          <p:cNvCxnSpPr>
            <a:cxnSpLocks/>
            <a:stCxn id="21" idx="3"/>
            <a:endCxn id="24" idx="1"/>
          </p:cNvCxnSpPr>
          <p:nvPr/>
        </p:nvCxnSpPr>
        <p:spPr>
          <a:xfrm flipV="1">
            <a:off x="2981195" y="2129374"/>
            <a:ext cx="376154" cy="293052"/>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2966EC8E-48B9-451E-97A7-DF02FB2A6190}"/>
              </a:ext>
            </a:extLst>
          </p:cNvPr>
          <p:cNvCxnSpPr>
            <a:cxnSpLocks/>
            <a:stCxn id="20" idx="3"/>
            <a:endCxn id="24" idx="1"/>
          </p:cNvCxnSpPr>
          <p:nvPr/>
        </p:nvCxnSpPr>
        <p:spPr>
          <a:xfrm>
            <a:off x="2981195" y="2129374"/>
            <a:ext cx="376154"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6F2E27E-86E3-46DC-9870-556297A28EF4}"/>
              </a:ext>
            </a:extLst>
          </p:cNvPr>
          <p:cNvCxnSpPr>
            <a:cxnSpLocks/>
            <a:stCxn id="18" idx="3"/>
            <a:endCxn id="24" idx="1"/>
          </p:cNvCxnSpPr>
          <p:nvPr/>
        </p:nvCxnSpPr>
        <p:spPr>
          <a:xfrm>
            <a:off x="2981195" y="1873034"/>
            <a:ext cx="376154" cy="256340"/>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C89EE2AA-97B8-4629-8CFB-D41BBB47F090}"/>
              </a:ext>
            </a:extLst>
          </p:cNvPr>
          <p:cNvCxnSpPr>
            <a:cxnSpLocks/>
            <a:stCxn id="17" idx="3"/>
            <a:endCxn id="24" idx="1"/>
          </p:cNvCxnSpPr>
          <p:nvPr/>
        </p:nvCxnSpPr>
        <p:spPr>
          <a:xfrm>
            <a:off x="2981195" y="1579982"/>
            <a:ext cx="376154" cy="549392"/>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486D7FDB-C9C7-4F0F-A9A7-E64F48C13C2F}"/>
              </a:ext>
            </a:extLst>
          </p:cNvPr>
          <p:cNvGrpSpPr/>
          <p:nvPr/>
        </p:nvGrpSpPr>
        <p:grpSpPr>
          <a:xfrm>
            <a:off x="1560697" y="1283993"/>
            <a:ext cx="7175844" cy="1727474"/>
            <a:chOff x="1560697" y="1283993"/>
            <a:chExt cx="7175844" cy="1727474"/>
          </a:xfrm>
        </p:grpSpPr>
        <p:grpSp>
          <p:nvGrpSpPr>
            <p:cNvPr id="99" name="Group 98">
              <a:extLst>
                <a:ext uri="{FF2B5EF4-FFF2-40B4-BE49-F238E27FC236}">
                  <a16:creationId xmlns:a16="http://schemas.microsoft.com/office/drawing/2014/main" id="{AE5982D5-F585-4312-87BB-F111F269D53B}"/>
                </a:ext>
              </a:extLst>
            </p:cNvPr>
            <p:cNvGrpSpPr/>
            <p:nvPr/>
          </p:nvGrpSpPr>
          <p:grpSpPr>
            <a:xfrm>
              <a:off x="1560697" y="1433456"/>
              <a:ext cx="2949888" cy="1428548"/>
              <a:chOff x="1560697" y="1439476"/>
              <a:chExt cx="2949888" cy="1428548"/>
            </a:xfrm>
          </p:grpSpPr>
          <p:grpSp>
            <p:nvGrpSpPr>
              <p:cNvPr id="23" name="Group 22">
                <a:extLst>
                  <a:ext uri="{FF2B5EF4-FFF2-40B4-BE49-F238E27FC236}">
                    <a16:creationId xmlns:a16="http://schemas.microsoft.com/office/drawing/2014/main" id="{450871E6-BAB1-4EB5-82FD-FD817732568B}"/>
                  </a:ext>
                </a:extLst>
              </p:cNvPr>
              <p:cNvGrpSpPr/>
              <p:nvPr/>
            </p:nvGrpSpPr>
            <p:grpSpPr>
              <a:xfrm>
                <a:off x="1560697" y="1439476"/>
                <a:ext cx="1420498" cy="1428548"/>
                <a:chOff x="1642584" y="1662456"/>
                <a:chExt cx="1420498" cy="1428548"/>
              </a:xfrm>
            </p:grpSpPr>
            <p:sp>
              <p:nvSpPr>
                <p:cNvPr id="17" name="Rectangle 16">
                  <a:extLst>
                    <a:ext uri="{FF2B5EF4-FFF2-40B4-BE49-F238E27FC236}">
                      <a16:creationId xmlns:a16="http://schemas.microsoft.com/office/drawing/2014/main" id="{B850D8A6-E146-480D-A49E-646AC90DF5FD}"/>
                    </a:ext>
                  </a:extLst>
                </p:cNvPr>
                <p:cNvSpPr/>
                <p:nvPr/>
              </p:nvSpPr>
              <p:spPr>
                <a:xfrm>
                  <a:off x="1642584" y="1662456"/>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Vehicle Characteristics</a:t>
                  </a:r>
                </a:p>
              </p:txBody>
            </p:sp>
            <p:sp>
              <p:nvSpPr>
                <p:cNvPr id="18" name="Rectangle 17">
                  <a:extLst>
                    <a:ext uri="{FF2B5EF4-FFF2-40B4-BE49-F238E27FC236}">
                      <a16:creationId xmlns:a16="http://schemas.microsoft.com/office/drawing/2014/main" id="{4E4E03AF-C935-4450-BB65-1DD3E247F653}"/>
                    </a:ext>
                  </a:extLst>
                </p:cNvPr>
                <p:cNvSpPr/>
                <p:nvPr/>
              </p:nvSpPr>
              <p:spPr>
                <a:xfrm>
                  <a:off x="1642584" y="1955508"/>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Laborers</a:t>
                  </a:r>
                </a:p>
              </p:txBody>
            </p:sp>
            <p:sp>
              <p:nvSpPr>
                <p:cNvPr id="19" name="Rectangle 18">
                  <a:extLst>
                    <a:ext uri="{FF2B5EF4-FFF2-40B4-BE49-F238E27FC236}">
                      <a16:creationId xmlns:a16="http://schemas.microsoft.com/office/drawing/2014/main" id="{CB1A883E-A17A-4046-B4D3-AD90A9A465C4}"/>
                    </a:ext>
                  </a:extLst>
                </p:cNvPr>
                <p:cNvSpPr/>
                <p:nvPr/>
              </p:nvSpPr>
              <p:spPr>
                <a:xfrm>
                  <a:off x="1642584" y="2797952"/>
                  <a:ext cx="1420498" cy="293052"/>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 of Vehicles from Time Savings Module</a:t>
                  </a:r>
                </a:p>
              </p:txBody>
            </p:sp>
            <p:sp>
              <p:nvSpPr>
                <p:cNvPr id="20" name="Rectangle 19">
                  <a:extLst>
                    <a:ext uri="{FF2B5EF4-FFF2-40B4-BE49-F238E27FC236}">
                      <a16:creationId xmlns:a16="http://schemas.microsoft.com/office/drawing/2014/main" id="{08487EAF-84E3-4D8A-A252-EC4DBCDE4C88}"/>
                    </a:ext>
                  </a:extLst>
                </p:cNvPr>
                <p:cNvSpPr/>
                <p:nvPr/>
              </p:nvSpPr>
              <p:spPr>
                <a:xfrm>
                  <a:off x="1642584" y="2211848"/>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General Taxes</a:t>
                  </a:r>
                </a:p>
              </p:txBody>
            </p:sp>
            <p:sp>
              <p:nvSpPr>
                <p:cNvPr id="21" name="Rectangle 20">
                  <a:extLst>
                    <a:ext uri="{FF2B5EF4-FFF2-40B4-BE49-F238E27FC236}">
                      <a16:creationId xmlns:a16="http://schemas.microsoft.com/office/drawing/2014/main" id="{EAB5ED7D-25F2-4287-9BBF-B77B49EA7588}"/>
                    </a:ext>
                  </a:extLst>
                </p:cNvPr>
                <p:cNvSpPr/>
                <p:nvPr/>
              </p:nvSpPr>
              <p:spPr>
                <a:xfrm>
                  <a:off x="1642584" y="2504900"/>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Materials/Deterioration Maintenance</a:t>
                  </a:r>
                </a:p>
              </p:txBody>
            </p:sp>
          </p:grpSp>
          <p:sp>
            <p:nvSpPr>
              <p:cNvPr id="24" name="Flowchart: Predefined Process 23">
                <a:extLst>
                  <a:ext uri="{FF2B5EF4-FFF2-40B4-BE49-F238E27FC236}">
                    <a16:creationId xmlns:a16="http://schemas.microsoft.com/office/drawing/2014/main" id="{F8AE948E-75AC-481B-8BD7-44665AE6C15E}"/>
                  </a:ext>
                </a:extLst>
              </p:cNvPr>
              <p:cNvSpPr/>
              <p:nvPr/>
            </p:nvSpPr>
            <p:spPr>
              <a:xfrm>
                <a:off x="3357349" y="1761786"/>
                <a:ext cx="1153236" cy="747215"/>
              </a:xfrm>
              <a:prstGeom prst="flowChartPredefinedProcess">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rPr>
                  <a:t>DOC</a:t>
                </a:r>
              </a:p>
              <a:p>
                <a:pPr algn="ctr"/>
                <a:r>
                  <a:rPr lang="en-US">
                    <a:solidFill>
                      <a:schemeClr val="tx1"/>
                    </a:solidFill>
                  </a:rPr>
                  <a:t>Module</a:t>
                </a:r>
              </a:p>
            </p:txBody>
          </p:sp>
        </p:grpSp>
        <p:sp>
          <p:nvSpPr>
            <p:cNvPr id="116" name="Plus 11">
              <a:extLst>
                <a:ext uri="{FF2B5EF4-FFF2-40B4-BE49-F238E27FC236}">
                  <a16:creationId xmlns:a16="http://schemas.microsoft.com/office/drawing/2014/main" id="{C519BFA7-91CC-4D31-BDFE-C1472CE2894E}"/>
                </a:ext>
              </a:extLst>
            </p:cNvPr>
            <p:cNvSpPr/>
            <p:nvPr/>
          </p:nvSpPr>
          <p:spPr>
            <a:xfrm>
              <a:off x="4814863" y="1819452"/>
              <a:ext cx="667512" cy="656556"/>
            </a:xfrm>
            <a:prstGeom prst="mathPlus">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7" name="Group 146">
              <a:extLst>
                <a:ext uri="{FF2B5EF4-FFF2-40B4-BE49-F238E27FC236}">
                  <a16:creationId xmlns:a16="http://schemas.microsoft.com/office/drawing/2014/main" id="{D19487B4-0298-428B-B5B2-287E2EFA0AD1}"/>
                </a:ext>
              </a:extLst>
            </p:cNvPr>
            <p:cNvGrpSpPr/>
            <p:nvPr/>
          </p:nvGrpSpPr>
          <p:grpSpPr>
            <a:xfrm>
              <a:off x="5786653" y="1283993"/>
              <a:ext cx="2949888" cy="1727474"/>
              <a:chOff x="5786653" y="1283993"/>
              <a:chExt cx="2949888" cy="1727474"/>
            </a:xfrm>
          </p:grpSpPr>
          <p:sp>
            <p:nvSpPr>
              <p:cNvPr id="110" name="Flowchart: Predefined Process 109">
                <a:extLst>
                  <a:ext uri="{FF2B5EF4-FFF2-40B4-BE49-F238E27FC236}">
                    <a16:creationId xmlns:a16="http://schemas.microsoft.com/office/drawing/2014/main" id="{532B7AFE-E5CB-414B-BC47-459FCAD51818}"/>
                  </a:ext>
                </a:extLst>
              </p:cNvPr>
              <p:cNvSpPr/>
              <p:nvPr/>
            </p:nvSpPr>
            <p:spPr>
              <a:xfrm flipH="1">
                <a:off x="5786653" y="1774123"/>
                <a:ext cx="1153236" cy="747215"/>
              </a:xfrm>
              <a:prstGeom prst="flowChartPredefinedProcess">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rPr>
                  <a:t>IOC</a:t>
                </a:r>
              </a:p>
              <a:p>
                <a:pPr algn="ctr"/>
                <a:r>
                  <a:rPr lang="en-US">
                    <a:solidFill>
                      <a:schemeClr val="tx1"/>
                    </a:solidFill>
                  </a:rPr>
                  <a:t>Module</a:t>
                </a:r>
              </a:p>
            </p:txBody>
          </p:sp>
          <p:grpSp>
            <p:nvGrpSpPr>
              <p:cNvPr id="118" name="Group 117">
                <a:extLst>
                  <a:ext uri="{FF2B5EF4-FFF2-40B4-BE49-F238E27FC236}">
                    <a16:creationId xmlns:a16="http://schemas.microsoft.com/office/drawing/2014/main" id="{00E9362B-293F-4E8C-BDA0-2D6DBE48767A}"/>
                  </a:ext>
                </a:extLst>
              </p:cNvPr>
              <p:cNvGrpSpPr/>
              <p:nvPr/>
            </p:nvGrpSpPr>
            <p:grpSpPr>
              <a:xfrm>
                <a:off x="7316043" y="1283993"/>
                <a:ext cx="1420498" cy="1727474"/>
                <a:chOff x="7316043" y="1283993"/>
                <a:chExt cx="1420498" cy="1727474"/>
              </a:xfrm>
            </p:grpSpPr>
            <p:grpSp>
              <p:nvGrpSpPr>
                <p:cNvPr id="109" name="Group 108">
                  <a:extLst>
                    <a:ext uri="{FF2B5EF4-FFF2-40B4-BE49-F238E27FC236}">
                      <a16:creationId xmlns:a16="http://schemas.microsoft.com/office/drawing/2014/main" id="{E0F5DCEC-849C-4A9C-BEAD-87D5074DEE33}"/>
                    </a:ext>
                  </a:extLst>
                </p:cNvPr>
                <p:cNvGrpSpPr/>
                <p:nvPr/>
              </p:nvGrpSpPr>
              <p:grpSpPr>
                <a:xfrm flipH="1">
                  <a:off x="7316043" y="1283993"/>
                  <a:ext cx="1420498" cy="1428548"/>
                  <a:chOff x="1642584" y="1662456"/>
                  <a:chExt cx="1420498" cy="1428548"/>
                </a:xfrm>
              </p:grpSpPr>
              <p:sp>
                <p:nvSpPr>
                  <p:cNvPr id="111" name="Rectangle 110">
                    <a:extLst>
                      <a:ext uri="{FF2B5EF4-FFF2-40B4-BE49-F238E27FC236}">
                        <a16:creationId xmlns:a16="http://schemas.microsoft.com/office/drawing/2014/main" id="{F3C0EF26-4DD3-4FA9-92A5-DB556E446C9F}"/>
                      </a:ext>
                    </a:extLst>
                  </p:cNvPr>
                  <p:cNvSpPr/>
                  <p:nvPr/>
                </p:nvSpPr>
                <p:spPr>
                  <a:xfrm>
                    <a:off x="1642584" y="1662456"/>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Vertiport</a:t>
                    </a:r>
                  </a:p>
                </p:txBody>
              </p:sp>
              <p:sp>
                <p:nvSpPr>
                  <p:cNvPr id="112" name="Rectangle 111">
                    <a:extLst>
                      <a:ext uri="{FF2B5EF4-FFF2-40B4-BE49-F238E27FC236}">
                        <a16:creationId xmlns:a16="http://schemas.microsoft.com/office/drawing/2014/main" id="{CB1FCA5B-D3D9-479C-9B6A-696F6919BEB2}"/>
                      </a:ext>
                    </a:extLst>
                  </p:cNvPr>
                  <p:cNvSpPr/>
                  <p:nvPr/>
                </p:nvSpPr>
                <p:spPr>
                  <a:xfrm>
                    <a:off x="1642584" y="1955508"/>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Laborers</a:t>
                    </a:r>
                  </a:p>
                </p:txBody>
              </p:sp>
              <p:sp>
                <p:nvSpPr>
                  <p:cNvPr id="113" name="Rectangle 112">
                    <a:extLst>
                      <a:ext uri="{FF2B5EF4-FFF2-40B4-BE49-F238E27FC236}">
                        <a16:creationId xmlns:a16="http://schemas.microsoft.com/office/drawing/2014/main" id="{166C32AE-B1FC-400A-8171-5329AB0D2FD6}"/>
                      </a:ext>
                    </a:extLst>
                  </p:cNvPr>
                  <p:cNvSpPr/>
                  <p:nvPr/>
                </p:nvSpPr>
                <p:spPr>
                  <a:xfrm>
                    <a:off x="1642584" y="2797952"/>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Vehicle</a:t>
                    </a:r>
                  </a:p>
                </p:txBody>
              </p:sp>
              <p:sp>
                <p:nvSpPr>
                  <p:cNvPr id="114" name="Rectangle 113">
                    <a:extLst>
                      <a:ext uri="{FF2B5EF4-FFF2-40B4-BE49-F238E27FC236}">
                        <a16:creationId xmlns:a16="http://schemas.microsoft.com/office/drawing/2014/main" id="{B4CA8EC2-7C7F-461C-90CB-92E727FF5AE3}"/>
                      </a:ext>
                    </a:extLst>
                  </p:cNvPr>
                  <p:cNvSpPr/>
                  <p:nvPr/>
                </p:nvSpPr>
                <p:spPr>
                  <a:xfrm>
                    <a:off x="1642584" y="2211848"/>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General Taxes</a:t>
                    </a:r>
                  </a:p>
                </p:txBody>
              </p:sp>
              <p:sp>
                <p:nvSpPr>
                  <p:cNvPr id="115" name="Rectangle 114">
                    <a:extLst>
                      <a:ext uri="{FF2B5EF4-FFF2-40B4-BE49-F238E27FC236}">
                        <a16:creationId xmlns:a16="http://schemas.microsoft.com/office/drawing/2014/main" id="{6475FA78-79FD-4D79-9E2C-D46E4257AB81}"/>
                      </a:ext>
                    </a:extLst>
                  </p:cNvPr>
                  <p:cNvSpPr/>
                  <p:nvPr/>
                </p:nvSpPr>
                <p:spPr>
                  <a:xfrm>
                    <a:off x="1642584" y="2504900"/>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Landing Fees</a:t>
                    </a:r>
                  </a:p>
                </p:txBody>
              </p:sp>
            </p:grpSp>
            <p:sp>
              <p:nvSpPr>
                <p:cNvPr id="117" name="Rectangle 116">
                  <a:extLst>
                    <a:ext uri="{FF2B5EF4-FFF2-40B4-BE49-F238E27FC236}">
                      <a16:creationId xmlns:a16="http://schemas.microsoft.com/office/drawing/2014/main" id="{0A49A562-42C0-4DE6-8DFA-A83EB3E18BAB}"/>
                    </a:ext>
                  </a:extLst>
                </p:cNvPr>
                <p:cNvSpPr/>
                <p:nvPr/>
              </p:nvSpPr>
              <p:spPr>
                <a:xfrm flipH="1">
                  <a:off x="7316043" y="2718415"/>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Insurance</a:t>
                  </a:r>
                </a:p>
              </p:txBody>
            </p:sp>
          </p:grpSp>
          <p:cxnSp>
            <p:nvCxnSpPr>
              <p:cNvPr id="129" name="Connector: Elbow 128">
                <a:extLst>
                  <a:ext uri="{FF2B5EF4-FFF2-40B4-BE49-F238E27FC236}">
                    <a16:creationId xmlns:a16="http://schemas.microsoft.com/office/drawing/2014/main" id="{E0DBB66B-D100-452F-A4F1-C824A2F0726D}"/>
                  </a:ext>
                </a:extLst>
              </p:cNvPr>
              <p:cNvCxnSpPr>
                <a:cxnSpLocks/>
                <a:stCxn id="114" idx="3"/>
                <a:endCxn id="110" idx="1"/>
              </p:cNvCxnSpPr>
              <p:nvPr/>
            </p:nvCxnSpPr>
            <p:spPr>
              <a:xfrm rot="10800000" flipV="1">
                <a:off x="6939889" y="1979911"/>
                <a:ext cx="376154" cy="167820"/>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D48B64C0-4C6B-416C-97E7-86AED738085E}"/>
                  </a:ext>
                </a:extLst>
              </p:cNvPr>
              <p:cNvCxnSpPr>
                <a:cxnSpLocks/>
                <a:stCxn id="112" idx="3"/>
                <a:endCxn id="110" idx="1"/>
              </p:cNvCxnSpPr>
              <p:nvPr/>
            </p:nvCxnSpPr>
            <p:spPr>
              <a:xfrm rot="10800000" flipV="1">
                <a:off x="6939889" y="1723571"/>
                <a:ext cx="376154" cy="424160"/>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50EF13A-2ED1-40DE-A116-4E9E97EDEAEF}"/>
                  </a:ext>
                </a:extLst>
              </p:cNvPr>
              <p:cNvCxnSpPr>
                <a:cxnSpLocks/>
                <a:stCxn id="115" idx="3"/>
                <a:endCxn id="110" idx="1"/>
              </p:cNvCxnSpPr>
              <p:nvPr/>
            </p:nvCxnSpPr>
            <p:spPr>
              <a:xfrm rot="10800000">
                <a:off x="6939889" y="2147731"/>
                <a:ext cx="376154" cy="125232"/>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D202A9C-4DDA-4DA2-A85E-DEB1FF6293B7}"/>
                  </a:ext>
                </a:extLst>
              </p:cNvPr>
              <p:cNvCxnSpPr>
                <a:cxnSpLocks/>
                <a:stCxn id="113" idx="3"/>
                <a:endCxn id="110" idx="1"/>
              </p:cNvCxnSpPr>
              <p:nvPr/>
            </p:nvCxnSpPr>
            <p:spPr>
              <a:xfrm rot="10800000">
                <a:off x="6939889" y="2147731"/>
                <a:ext cx="376154" cy="418284"/>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D706F8A0-AD31-4AC1-8C9E-331B4504EF3A}"/>
                  </a:ext>
                </a:extLst>
              </p:cNvPr>
              <p:cNvCxnSpPr>
                <a:cxnSpLocks/>
                <a:stCxn id="117" idx="3"/>
                <a:endCxn id="110" idx="1"/>
              </p:cNvCxnSpPr>
              <p:nvPr/>
            </p:nvCxnSpPr>
            <p:spPr>
              <a:xfrm rot="10800000">
                <a:off x="6939889" y="2147731"/>
                <a:ext cx="376154" cy="717210"/>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F2E771AD-FB5F-4A37-8903-56B6E6F9FBEE}"/>
                  </a:ext>
                </a:extLst>
              </p:cNvPr>
              <p:cNvCxnSpPr>
                <a:cxnSpLocks/>
                <a:stCxn id="111" idx="3"/>
                <a:endCxn id="110" idx="1"/>
              </p:cNvCxnSpPr>
              <p:nvPr/>
            </p:nvCxnSpPr>
            <p:spPr>
              <a:xfrm rot="10800000" flipV="1">
                <a:off x="6939889" y="1430519"/>
                <a:ext cx="376154" cy="717212"/>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64" name="Connector: Elbow 163">
            <a:extLst>
              <a:ext uri="{FF2B5EF4-FFF2-40B4-BE49-F238E27FC236}">
                <a16:creationId xmlns:a16="http://schemas.microsoft.com/office/drawing/2014/main" id="{717AC050-8146-4526-9B41-F6FE48A1F5F2}"/>
              </a:ext>
            </a:extLst>
          </p:cNvPr>
          <p:cNvCxnSpPr>
            <a:cxnSpLocks/>
            <a:stCxn id="159" idx="2"/>
            <a:endCxn id="158" idx="2"/>
          </p:cNvCxnSpPr>
          <p:nvPr/>
        </p:nvCxnSpPr>
        <p:spPr>
          <a:xfrm rot="16200000" flipH="1">
            <a:off x="3937051" y="2402857"/>
            <a:ext cx="12700" cy="3317150"/>
          </a:xfrm>
          <a:prstGeom prst="bentConnector3">
            <a:avLst>
              <a:gd name="adj1" fmla="val 180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7BCC1BFE-8ABB-41F5-8AFE-EB07D10A6F76}"/>
              </a:ext>
            </a:extLst>
          </p:cNvPr>
          <p:cNvGrpSpPr/>
          <p:nvPr/>
        </p:nvGrpSpPr>
        <p:grpSpPr>
          <a:xfrm>
            <a:off x="1524465" y="3048412"/>
            <a:ext cx="4825171" cy="1013020"/>
            <a:chOff x="1514406" y="3048412"/>
            <a:chExt cx="4825171" cy="1013020"/>
          </a:xfrm>
        </p:grpSpPr>
        <p:sp>
          <p:nvSpPr>
            <p:cNvPr id="151" name="Rectangle 150">
              <a:extLst>
                <a:ext uri="{FF2B5EF4-FFF2-40B4-BE49-F238E27FC236}">
                  <a16:creationId xmlns:a16="http://schemas.microsoft.com/office/drawing/2014/main" id="{722761A8-16A4-4603-8A73-5E8ABCFE2AC2}"/>
                </a:ext>
              </a:extLst>
            </p:cNvPr>
            <p:cNvSpPr/>
            <p:nvPr/>
          </p:nvSpPr>
          <p:spPr>
            <a:xfrm>
              <a:off x="3216742" y="3048412"/>
              <a:ext cx="1420498" cy="293052"/>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Flight Distances from Time Savings Module</a:t>
              </a:r>
            </a:p>
          </p:txBody>
        </p:sp>
        <p:sp>
          <p:nvSpPr>
            <p:cNvPr id="150" name="Rectangle 149">
              <a:extLst>
                <a:ext uri="{FF2B5EF4-FFF2-40B4-BE49-F238E27FC236}">
                  <a16:creationId xmlns:a16="http://schemas.microsoft.com/office/drawing/2014/main" id="{0F26285E-EF2E-41C2-92F3-DAAD070073E2}"/>
                </a:ext>
              </a:extLst>
            </p:cNvPr>
            <p:cNvSpPr/>
            <p:nvPr/>
          </p:nvSpPr>
          <p:spPr>
            <a:xfrm>
              <a:off x="1558167" y="3048412"/>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Vehicle Characteristics</a:t>
              </a:r>
            </a:p>
          </p:txBody>
        </p:sp>
        <p:sp>
          <p:nvSpPr>
            <p:cNvPr id="153" name="Rectangle 152">
              <a:extLst>
                <a:ext uri="{FF2B5EF4-FFF2-40B4-BE49-F238E27FC236}">
                  <a16:creationId xmlns:a16="http://schemas.microsoft.com/office/drawing/2014/main" id="{6336E3D6-1938-4149-8EC4-8C2C66B6F26E}"/>
                </a:ext>
              </a:extLst>
            </p:cNvPr>
            <p:cNvSpPr/>
            <p:nvPr/>
          </p:nvSpPr>
          <p:spPr>
            <a:xfrm>
              <a:off x="4875317" y="3048412"/>
              <a:ext cx="1420498" cy="293052"/>
            </a:xfrm>
            <a:prstGeom prst="rect">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Demand per Income Level</a:t>
              </a:r>
            </a:p>
          </p:txBody>
        </p:sp>
        <p:sp>
          <p:nvSpPr>
            <p:cNvPr id="158" name="Flowchart: Predefined Process 157">
              <a:extLst>
                <a:ext uri="{FF2B5EF4-FFF2-40B4-BE49-F238E27FC236}">
                  <a16:creationId xmlns:a16="http://schemas.microsoft.com/office/drawing/2014/main" id="{8824A7DD-557E-4F53-8519-F7130591AD9E}"/>
                </a:ext>
              </a:extLst>
            </p:cNvPr>
            <p:cNvSpPr/>
            <p:nvPr/>
          </p:nvSpPr>
          <p:spPr>
            <a:xfrm>
              <a:off x="4831556" y="3695673"/>
              <a:ext cx="1508021" cy="365759"/>
            </a:xfrm>
            <a:prstGeom prst="flowChartPredefinedProcess">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rPr>
                <a:t>Load Factor</a:t>
              </a:r>
            </a:p>
          </p:txBody>
        </p:sp>
        <p:sp>
          <p:nvSpPr>
            <p:cNvPr id="159" name="Flowchart: Predefined Process 158">
              <a:extLst>
                <a:ext uri="{FF2B5EF4-FFF2-40B4-BE49-F238E27FC236}">
                  <a16:creationId xmlns:a16="http://schemas.microsoft.com/office/drawing/2014/main" id="{7D994079-C98A-4236-8058-CBF718834F72}"/>
                </a:ext>
              </a:extLst>
            </p:cNvPr>
            <p:cNvSpPr/>
            <p:nvPr/>
          </p:nvSpPr>
          <p:spPr>
            <a:xfrm>
              <a:off x="1514406" y="3695673"/>
              <a:ext cx="1508021" cy="365759"/>
            </a:xfrm>
            <a:prstGeom prst="flowChartPredefinedProcess">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rPr>
                <a:t># Seats</a:t>
              </a:r>
            </a:p>
          </p:txBody>
        </p:sp>
        <p:sp>
          <p:nvSpPr>
            <p:cNvPr id="160" name="Flowchart: Predefined Process 159">
              <a:extLst>
                <a:ext uri="{FF2B5EF4-FFF2-40B4-BE49-F238E27FC236}">
                  <a16:creationId xmlns:a16="http://schemas.microsoft.com/office/drawing/2014/main" id="{39302A84-D85E-48FF-8AA3-679D545B9193}"/>
                </a:ext>
              </a:extLst>
            </p:cNvPr>
            <p:cNvSpPr/>
            <p:nvPr/>
          </p:nvSpPr>
          <p:spPr>
            <a:xfrm>
              <a:off x="3172981" y="3695673"/>
              <a:ext cx="1508021" cy="365759"/>
            </a:xfrm>
            <a:prstGeom prst="flowChartPredefinedProcess">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rPr>
                <a:t>Distance</a:t>
              </a:r>
            </a:p>
          </p:txBody>
        </p:sp>
        <p:cxnSp>
          <p:nvCxnSpPr>
            <p:cNvPr id="161" name="Connector: Elbow 160">
              <a:extLst>
                <a:ext uri="{FF2B5EF4-FFF2-40B4-BE49-F238E27FC236}">
                  <a16:creationId xmlns:a16="http://schemas.microsoft.com/office/drawing/2014/main" id="{5663C847-B244-4544-B0CE-7A77CA179175}"/>
                </a:ext>
              </a:extLst>
            </p:cNvPr>
            <p:cNvCxnSpPr>
              <a:cxnSpLocks/>
              <a:stCxn id="150" idx="2"/>
              <a:endCxn id="159" idx="0"/>
            </p:cNvCxnSpPr>
            <p:nvPr/>
          </p:nvCxnSpPr>
          <p:spPr>
            <a:xfrm rot="16200000" flipH="1">
              <a:off x="2091312" y="3518567"/>
              <a:ext cx="354209" cy="1"/>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EA7AED3A-C2B7-49B0-A725-53BFBF241ACA}"/>
                </a:ext>
              </a:extLst>
            </p:cNvPr>
            <p:cNvCxnSpPr>
              <a:cxnSpLocks/>
              <a:stCxn id="151" idx="2"/>
              <a:endCxn id="160" idx="0"/>
            </p:cNvCxnSpPr>
            <p:nvPr/>
          </p:nvCxnSpPr>
          <p:spPr>
            <a:xfrm rot="16200000" flipH="1">
              <a:off x="3749887" y="3518567"/>
              <a:ext cx="354209" cy="1"/>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B565746D-184A-49AB-82C1-A3C01ED21E70}"/>
                </a:ext>
              </a:extLst>
            </p:cNvPr>
            <p:cNvCxnSpPr>
              <a:cxnSpLocks/>
              <a:stCxn id="153" idx="2"/>
              <a:endCxn id="158" idx="0"/>
            </p:cNvCxnSpPr>
            <p:nvPr/>
          </p:nvCxnSpPr>
          <p:spPr>
            <a:xfrm rot="16200000" flipH="1">
              <a:off x="5408462" y="3518567"/>
              <a:ext cx="354209" cy="1"/>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Rounded Rectangle 10">
            <a:extLst>
              <a:ext uri="{FF2B5EF4-FFF2-40B4-BE49-F238E27FC236}">
                <a16:creationId xmlns:a16="http://schemas.microsoft.com/office/drawing/2014/main" id="{33066468-5563-4979-8B4E-82EAE955CA1F}"/>
              </a:ext>
            </a:extLst>
          </p:cNvPr>
          <p:cNvSpPr/>
          <p:nvPr/>
        </p:nvSpPr>
        <p:spPr>
          <a:xfrm>
            <a:off x="1461871" y="3451279"/>
            <a:ext cx="4950359" cy="948732"/>
          </a:xfrm>
          <a:prstGeom prst="roundRect">
            <a:avLst/>
          </a:prstGeom>
          <a:noFill/>
          <a:ln w="19050">
            <a:solidFill>
              <a:srgbClr val="F5B2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0">
            <a:extLst>
              <a:ext uri="{FF2B5EF4-FFF2-40B4-BE49-F238E27FC236}">
                <a16:creationId xmlns:a16="http://schemas.microsoft.com/office/drawing/2014/main" id="{05E9C0B8-5F1E-449B-B5AA-0284FA30FBF1}"/>
              </a:ext>
            </a:extLst>
          </p:cNvPr>
          <p:cNvSpPr/>
          <p:nvPr/>
        </p:nvSpPr>
        <p:spPr>
          <a:xfrm>
            <a:off x="3238430" y="1673364"/>
            <a:ext cx="3820378" cy="948732"/>
          </a:xfrm>
          <a:prstGeom prst="roundRect">
            <a:avLst/>
          </a:prstGeom>
          <a:noFill/>
          <a:ln w="19050">
            <a:solidFill>
              <a:srgbClr val="F5B2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Connector: Elbow 204">
            <a:extLst>
              <a:ext uri="{FF2B5EF4-FFF2-40B4-BE49-F238E27FC236}">
                <a16:creationId xmlns:a16="http://schemas.microsoft.com/office/drawing/2014/main" id="{3DB1DFFA-870F-47B8-9D80-7536FA9243D4}"/>
              </a:ext>
            </a:extLst>
          </p:cNvPr>
          <p:cNvCxnSpPr>
            <a:cxnSpLocks/>
            <a:stCxn id="187" idx="2"/>
            <a:endCxn id="179" idx="3"/>
          </p:cNvCxnSpPr>
          <p:nvPr/>
        </p:nvCxnSpPr>
        <p:spPr>
          <a:xfrm rot="16200000" flipH="1">
            <a:off x="5128650" y="2642064"/>
            <a:ext cx="1303549" cy="1263611"/>
          </a:xfrm>
          <a:prstGeom prst="bentConnector4">
            <a:avLst>
              <a:gd name="adj1" fmla="val 19880"/>
              <a:gd name="adj2" fmla="val 133319"/>
            </a:avLst>
          </a:prstGeom>
        </p:spPr>
        <p:style>
          <a:lnRef idx="3">
            <a:schemeClr val="accent4"/>
          </a:lnRef>
          <a:fillRef idx="0">
            <a:schemeClr val="accent4"/>
          </a:fillRef>
          <a:effectRef idx="2">
            <a:schemeClr val="accent4"/>
          </a:effectRef>
          <a:fontRef idx="minor">
            <a:schemeClr val="tx1"/>
          </a:fontRef>
        </p:style>
      </p:cxnSp>
      <p:sp>
        <p:nvSpPr>
          <p:cNvPr id="227" name="Arrow: Right 226">
            <a:extLst>
              <a:ext uri="{FF2B5EF4-FFF2-40B4-BE49-F238E27FC236}">
                <a16:creationId xmlns:a16="http://schemas.microsoft.com/office/drawing/2014/main" id="{B77F8F16-6E88-491A-8CEA-0B44E51B7D37}"/>
              </a:ext>
            </a:extLst>
          </p:cNvPr>
          <p:cNvSpPr/>
          <p:nvPr/>
        </p:nvSpPr>
        <p:spPr>
          <a:xfrm>
            <a:off x="6884437" y="3319289"/>
            <a:ext cx="476119" cy="260771"/>
          </a:xfrm>
          <a:prstGeom prst="rightArrow">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8" name="Rounded Rectangle 75">
            <a:extLst>
              <a:ext uri="{FF2B5EF4-FFF2-40B4-BE49-F238E27FC236}">
                <a16:creationId xmlns:a16="http://schemas.microsoft.com/office/drawing/2014/main" id="{46C71637-B5D1-432D-AE83-8B126A4A9627}"/>
              </a:ext>
            </a:extLst>
          </p:cNvPr>
          <p:cNvSpPr/>
          <p:nvPr/>
        </p:nvSpPr>
        <p:spPr>
          <a:xfrm>
            <a:off x="3032486" y="4563521"/>
            <a:ext cx="6001898" cy="47377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Calculates $/RPM as a function of DOC, IOC, Number of Seats, Distance, and Load Factor</a:t>
            </a:r>
          </a:p>
        </p:txBody>
      </p:sp>
      <p:sp>
        <p:nvSpPr>
          <p:cNvPr id="60" name="Rectangle: Rounded Corners 59">
            <a:extLst>
              <a:ext uri="{FF2B5EF4-FFF2-40B4-BE49-F238E27FC236}">
                <a16:creationId xmlns:a16="http://schemas.microsoft.com/office/drawing/2014/main" id="{81CD3F8B-A730-4924-8DF6-490C0B652E5D}"/>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61" name="Rectangle: Rounded Corners 60">
            <a:extLst>
              <a:ext uri="{FF2B5EF4-FFF2-40B4-BE49-F238E27FC236}">
                <a16:creationId xmlns:a16="http://schemas.microsoft.com/office/drawing/2014/main" id="{00346516-ACCE-406B-869C-9CCCC7A4238F}"/>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63" name="Rectangle: Rounded Corners 62">
            <a:extLst>
              <a:ext uri="{FF2B5EF4-FFF2-40B4-BE49-F238E27FC236}">
                <a16:creationId xmlns:a16="http://schemas.microsoft.com/office/drawing/2014/main" id="{F35AAD82-BF02-46A2-847A-DF17222217E2}"/>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64" name="Rectangle: Rounded Corners 63">
            <a:extLst>
              <a:ext uri="{FF2B5EF4-FFF2-40B4-BE49-F238E27FC236}">
                <a16:creationId xmlns:a16="http://schemas.microsoft.com/office/drawing/2014/main" id="{F755DDC2-B036-4295-8A15-79E9AC57A57D}"/>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65" name="Rectangle: Rounded Corners 64">
            <a:extLst>
              <a:ext uri="{FF2B5EF4-FFF2-40B4-BE49-F238E27FC236}">
                <a16:creationId xmlns:a16="http://schemas.microsoft.com/office/drawing/2014/main" id="{DC2795B0-457B-4C73-90D1-081045A633C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66" name="Rectangle: Rounded Corners 65">
            <a:extLst>
              <a:ext uri="{FF2B5EF4-FFF2-40B4-BE49-F238E27FC236}">
                <a16:creationId xmlns:a16="http://schemas.microsoft.com/office/drawing/2014/main" id="{AE860D2A-5D69-46EB-A449-DD3193BF7630}"/>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146786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fade">
                                      <p:cBhvr>
                                        <p:cTn id="22" dur="500"/>
                                        <p:tgtEl>
                                          <p:spTgt spid="1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4"/>
                                        </p:tgtEl>
                                        <p:attrNameLst>
                                          <p:attrName>style.visibility</p:attrName>
                                        </p:attrNameLst>
                                      </p:cBhvr>
                                      <p:to>
                                        <p:strVal val="visible"/>
                                      </p:to>
                                    </p:set>
                                    <p:animEffect transition="in" filter="fade">
                                      <p:cBhvr>
                                        <p:cTn id="30" dur="500"/>
                                        <p:tgtEl>
                                          <p:spTgt spid="164"/>
                                        </p:tgtEl>
                                      </p:cBhvr>
                                    </p:animEffect>
                                  </p:childTnLst>
                                </p:cTn>
                              </p:par>
                              <p:par>
                                <p:cTn id="31" presetID="10" presetClass="entr" presetSubtype="0" fill="hold" nodeType="withEffect">
                                  <p:stCondLst>
                                    <p:cond delay="0"/>
                                  </p:stCondLst>
                                  <p:childTnLst>
                                    <p:set>
                                      <p:cBhvr>
                                        <p:cTn id="32" dur="1" fill="hold">
                                          <p:stCondLst>
                                            <p:cond delay="0"/>
                                          </p:stCondLst>
                                        </p:cTn>
                                        <p:tgtEl>
                                          <p:spTgt spid="186"/>
                                        </p:tgtEl>
                                        <p:attrNameLst>
                                          <p:attrName>style.visibility</p:attrName>
                                        </p:attrNameLst>
                                      </p:cBhvr>
                                      <p:to>
                                        <p:strVal val="visible"/>
                                      </p:to>
                                    </p:set>
                                    <p:animEffect transition="in" filter="fade">
                                      <p:cBhvr>
                                        <p:cTn id="33" dur="500"/>
                                        <p:tgtEl>
                                          <p:spTgt spid="18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fade">
                                      <p:cBhvr>
                                        <p:cTn id="36" dur="500"/>
                                        <p:tgtEl>
                                          <p:spTgt spid="17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5"/>
                                        </p:tgtEl>
                                        <p:attrNameLst>
                                          <p:attrName>style.visibility</p:attrName>
                                        </p:attrNameLst>
                                      </p:cBhvr>
                                      <p:to>
                                        <p:strVal val="visible"/>
                                      </p:to>
                                    </p:set>
                                    <p:animEffect transition="in" filter="fade">
                                      <p:cBhvr>
                                        <p:cTn id="41" dur="500"/>
                                        <p:tgtEl>
                                          <p:spTgt spid="20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7"/>
                                        </p:tgtEl>
                                        <p:attrNameLst>
                                          <p:attrName>style.visibility</p:attrName>
                                        </p:attrNameLst>
                                      </p:cBhvr>
                                      <p:to>
                                        <p:strVal val="visible"/>
                                      </p:to>
                                    </p:set>
                                    <p:animEffect transition="in" filter="fade">
                                      <p:cBhvr>
                                        <p:cTn id="44" dur="500"/>
                                        <p:tgtEl>
                                          <p:spTgt spid="2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8"/>
                                        </p:tgtEl>
                                        <p:attrNameLst>
                                          <p:attrName>style.visibility</p:attrName>
                                        </p:attrNameLst>
                                      </p:cBhvr>
                                      <p:to>
                                        <p:strVal val="visible"/>
                                      </p:to>
                                    </p:set>
                                    <p:animEffect transition="in" filter="fade">
                                      <p:cBhvr>
                                        <p:cTn id="52"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9" grpId="0" animBg="1"/>
      <p:bldP spid="187" grpId="0" animBg="1"/>
      <p:bldP spid="227" grpId="0" animBg="1"/>
      <p:bldP spid="22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EB19-39B6-6848-A4E5-A43A68611021}"/>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Societal Impact Module</a:t>
            </a:r>
          </a:p>
        </p:txBody>
      </p:sp>
      <p:sp>
        <p:nvSpPr>
          <p:cNvPr id="4" name="Slide Number Placeholder 3">
            <a:extLst>
              <a:ext uri="{FF2B5EF4-FFF2-40B4-BE49-F238E27FC236}">
                <a16:creationId xmlns:a16="http://schemas.microsoft.com/office/drawing/2014/main" id="{B995A1AC-0976-CF4C-A74B-760196BDC7B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58</a:t>
            </a:fld>
            <a:endParaRPr lang="fr"/>
          </a:p>
        </p:txBody>
      </p:sp>
      <p:sp>
        <p:nvSpPr>
          <p:cNvPr id="11" name="Rounded Rectangle 10">
            <a:extLst>
              <a:ext uri="{FF2B5EF4-FFF2-40B4-BE49-F238E27FC236}">
                <a16:creationId xmlns:a16="http://schemas.microsoft.com/office/drawing/2014/main" id="{127CA284-FB51-2F42-A6AD-FA0B667EBB78}"/>
              </a:ext>
            </a:extLst>
          </p:cNvPr>
          <p:cNvSpPr/>
          <p:nvPr/>
        </p:nvSpPr>
        <p:spPr>
          <a:xfrm>
            <a:off x="1481140" y="1044670"/>
            <a:ext cx="7548381" cy="36576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Quantify societal impact by counting number of people exposed to at least a given noise level</a:t>
            </a:r>
          </a:p>
        </p:txBody>
      </p:sp>
      <p:grpSp>
        <p:nvGrpSpPr>
          <p:cNvPr id="16" name="Group 15">
            <a:extLst>
              <a:ext uri="{FF2B5EF4-FFF2-40B4-BE49-F238E27FC236}">
                <a16:creationId xmlns:a16="http://schemas.microsoft.com/office/drawing/2014/main" id="{A8A3BF3C-C13B-B748-AA55-0375E28501CC}"/>
              </a:ext>
            </a:extLst>
          </p:cNvPr>
          <p:cNvGrpSpPr/>
          <p:nvPr/>
        </p:nvGrpSpPr>
        <p:grpSpPr>
          <a:xfrm>
            <a:off x="2307265" y="1366923"/>
            <a:ext cx="2059458" cy="908121"/>
            <a:chOff x="2307265" y="1357779"/>
            <a:chExt cx="2059458" cy="908121"/>
          </a:xfrm>
        </p:grpSpPr>
        <p:pic>
          <p:nvPicPr>
            <p:cNvPr id="14" name="Graphic 13" descr="Volume">
              <a:extLst>
                <a:ext uri="{FF2B5EF4-FFF2-40B4-BE49-F238E27FC236}">
                  <a16:creationId xmlns:a16="http://schemas.microsoft.com/office/drawing/2014/main" id="{08A3D76B-0A9D-CD4C-9FF3-19B473E175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4222" y="1357779"/>
              <a:ext cx="640080" cy="640080"/>
            </a:xfrm>
            <a:prstGeom prst="rect">
              <a:avLst/>
            </a:prstGeom>
          </p:spPr>
        </p:pic>
        <p:sp>
          <p:nvSpPr>
            <p:cNvPr id="15" name="TextBox 14">
              <a:extLst>
                <a:ext uri="{FF2B5EF4-FFF2-40B4-BE49-F238E27FC236}">
                  <a16:creationId xmlns:a16="http://schemas.microsoft.com/office/drawing/2014/main" id="{780884CE-2CC0-934C-B649-8900C5DBD555}"/>
                </a:ext>
              </a:extLst>
            </p:cNvPr>
            <p:cNvSpPr txBox="1"/>
            <p:nvPr/>
          </p:nvSpPr>
          <p:spPr>
            <a:xfrm>
              <a:off x="2307265" y="1958123"/>
              <a:ext cx="2059458" cy="307777"/>
            </a:xfrm>
            <a:prstGeom prst="rect">
              <a:avLst/>
            </a:prstGeom>
            <a:noFill/>
          </p:spPr>
          <p:txBody>
            <a:bodyPr wrap="square" rtlCol="0">
              <a:spAutoFit/>
            </a:bodyPr>
            <a:lstStyle/>
            <a:p>
              <a:pPr algn="ctr"/>
              <a:r>
                <a:rPr lang="en-US">
                  <a:solidFill>
                    <a:schemeClr val="bg1"/>
                  </a:solidFill>
                </a:rPr>
                <a:t>Vehicle Noise Output</a:t>
              </a:r>
            </a:p>
          </p:txBody>
        </p:sp>
      </p:grpSp>
      <p:grpSp>
        <p:nvGrpSpPr>
          <p:cNvPr id="13" name="Group 12">
            <a:extLst>
              <a:ext uri="{FF2B5EF4-FFF2-40B4-BE49-F238E27FC236}">
                <a16:creationId xmlns:a16="http://schemas.microsoft.com/office/drawing/2014/main" id="{1AD303A9-6EDD-E747-911C-5C314CC46C09}"/>
              </a:ext>
            </a:extLst>
          </p:cNvPr>
          <p:cNvGrpSpPr/>
          <p:nvPr/>
        </p:nvGrpSpPr>
        <p:grpSpPr>
          <a:xfrm>
            <a:off x="6188149" y="1380639"/>
            <a:ext cx="1679944" cy="880689"/>
            <a:chOff x="6188149" y="1357779"/>
            <a:chExt cx="1679944" cy="880689"/>
          </a:xfrm>
        </p:grpSpPr>
        <p:pic>
          <p:nvPicPr>
            <p:cNvPr id="17" name="Graphic 16" descr="Transfer">
              <a:extLst>
                <a:ext uri="{FF2B5EF4-FFF2-40B4-BE49-F238E27FC236}">
                  <a16:creationId xmlns:a16="http://schemas.microsoft.com/office/drawing/2014/main" id="{5C42AC40-6969-7B4A-AB30-9498865AF2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5349" y="1357779"/>
              <a:ext cx="640080" cy="640080"/>
            </a:xfrm>
            <a:prstGeom prst="rect">
              <a:avLst/>
            </a:prstGeom>
          </p:spPr>
        </p:pic>
        <p:sp>
          <p:nvSpPr>
            <p:cNvPr id="18" name="TextBox 17">
              <a:extLst>
                <a:ext uri="{FF2B5EF4-FFF2-40B4-BE49-F238E27FC236}">
                  <a16:creationId xmlns:a16="http://schemas.microsoft.com/office/drawing/2014/main" id="{5D7190AD-FA6A-8E4B-9F7E-10BDA9ED6AA2}"/>
                </a:ext>
              </a:extLst>
            </p:cNvPr>
            <p:cNvSpPr txBox="1"/>
            <p:nvPr/>
          </p:nvSpPr>
          <p:spPr>
            <a:xfrm>
              <a:off x="6188149" y="1930691"/>
              <a:ext cx="1679944" cy="307777"/>
            </a:xfrm>
            <a:prstGeom prst="rect">
              <a:avLst/>
            </a:prstGeom>
            <a:noFill/>
          </p:spPr>
          <p:txBody>
            <a:bodyPr wrap="square" rtlCol="0">
              <a:spAutoFit/>
            </a:bodyPr>
            <a:lstStyle/>
            <a:p>
              <a:pPr algn="ctr"/>
              <a:r>
                <a:rPr lang="en-US">
                  <a:solidFill>
                    <a:schemeClr val="bg1"/>
                  </a:solidFill>
                </a:rPr>
                <a:t>Ground Track</a:t>
              </a:r>
            </a:p>
          </p:txBody>
        </p:sp>
      </p:grpSp>
      <p:cxnSp>
        <p:nvCxnSpPr>
          <p:cNvPr id="22" name="Straight Connector 21">
            <a:extLst>
              <a:ext uri="{FF2B5EF4-FFF2-40B4-BE49-F238E27FC236}">
                <a16:creationId xmlns:a16="http://schemas.microsoft.com/office/drawing/2014/main" id="{E33D9288-286D-5C4E-91CE-DC7DAE0FEFA3}"/>
              </a:ext>
            </a:extLst>
          </p:cNvPr>
          <p:cNvCxnSpPr>
            <a:cxnSpLocks/>
          </p:cNvCxnSpPr>
          <p:nvPr/>
        </p:nvCxnSpPr>
        <p:spPr>
          <a:xfrm>
            <a:off x="1478858" y="2242393"/>
            <a:ext cx="755294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0E92372-D411-BE4E-82BA-984E4F556345}"/>
                  </a:ext>
                </a:extLst>
              </p:cNvPr>
              <p:cNvSpPr txBox="1"/>
              <p:nvPr/>
            </p:nvSpPr>
            <p:spPr>
              <a:xfrm>
                <a:off x="1745318" y="3502952"/>
                <a:ext cx="2265171" cy="592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𝑆𝑃𝐿</m:t>
                      </m:r>
                      <m:r>
                        <a:rPr lang="en-US" sz="1200" b="0" i="1" smtClean="0">
                          <a:solidFill>
                            <a:schemeClr val="bg1"/>
                          </a:solidFill>
                          <a:latin typeface="Cambria Math" panose="02040503050406030204" pitchFamily="18" charset="0"/>
                        </a:rPr>
                        <m:t>=20</m:t>
                      </m:r>
                      <m:func>
                        <m:funcPr>
                          <m:ctrlPr>
                            <a:rPr lang="en-US" sz="1200" b="0" i="1" smtClean="0">
                              <a:solidFill>
                                <a:schemeClr val="bg1"/>
                              </a:solidFill>
                              <a:latin typeface="Cambria Math" panose="02040503050406030204" pitchFamily="18" charset="0"/>
                            </a:rPr>
                          </m:ctrlPr>
                        </m:funcPr>
                        <m:fName>
                          <m:r>
                            <m:rPr>
                              <m:sty m:val="p"/>
                            </m:rPr>
                            <a:rPr lang="en-US" sz="1200" b="0" i="0" smtClean="0">
                              <a:solidFill>
                                <a:schemeClr val="bg1"/>
                              </a:solidFill>
                              <a:latin typeface="Cambria Math" panose="02040503050406030204" pitchFamily="18" charset="0"/>
                            </a:rPr>
                            <m:t>log</m:t>
                          </m:r>
                        </m:fName>
                        <m:e>
                          <m:d>
                            <m:dPr>
                              <m:begChr m:val="["/>
                              <m:endChr m:val="]"/>
                              <m:ctrlPr>
                                <a:rPr lang="en-US" sz="1200" b="0" i="1" smtClean="0">
                                  <a:solidFill>
                                    <a:schemeClr val="bg1"/>
                                  </a:solidFill>
                                  <a:latin typeface="Cambria Math" panose="02040503050406030204" pitchFamily="18" charset="0"/>
                                </a:rPr>
                              </m:ctrlPr>
                            </m:dPr>
                            <m:e>
                              <m:sSub>
                                <m:sSubPr>
                                  <m:ctrlPr>
                                    <a:rPr lang="en-US" sz="1200" b="0" i="1" smtClean="0">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𝐾</m:t>
                                  </m:r>
                                </m:e>
                                <m:sub>
                                  <m:r>
                                    <a:rPr lang="en-US" sz="1200" b="0" i="1" smtClean="0">
                                      <a:solidFill>
                                        <a:schemeClr val="bg1"/>
                                      </a:solidFill>
                                      <a:latin typeface="Cambria Math" panose="02040503050406030204" pitchFamily="18" charset="0"/>
                                    </a:rPr>
                                    <m:t>2</m:t>
                                  </m:r>
                                </m:sub>
                              </m:sSub>
                              <m:f>
                                <m:fPr>
                                  <m:ctrlPr>
                                    <a:rPr lang="en-US" sz="1200" b="0" i="1" smtClean="0">
                                      <a:solidFill>
                                        <a:schemeClr val="bg1"/>
                                      </a:solidFill>
                                      <a:latin typeface="Cambria Math" panose="02040503050406030204" pitchFamily="18" charset="0"/>
                                    </a:rPr>
                                  </m:ctrlPr>
                                </m:fPr>
                                <m:num>
                                  <m:sSub>
                                    <m:sSubPr>
                                      <m:ctrlPr>
                                        <a:rPr lang="en-US" sz="1200" b="0" i="1" smtClean="0">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𝑉</m:t>
                                      </m:r>
                                    </m:e>
                                    <m:sub>
                                      <m:r>
                                        <a:rPr lang="en-US" sz="1200" b="0" i="1" smtClean="0">
                                          <a:solidFill>
                                            <a:schemeClr val="bg1"/>
                                          </a:solidFill>
                                          <a:latin typeface="Cambria Math" panose="02040503050406030204" pitchFamily="18" charset="0"/>
                                        </a:rPr>
                                        <m:t>𝑇</m:t>
                                      </m:r>
                                    </m:sub>
                                  </m:sSub>
                                </m:num>
                                <m:den>
                                  <m:r>
                                    <a:rPr lang="en-US" sz="1200" b="0" i="1" smtClean="0">
                                      <a:solidFill>
                                        <a:schemeClr val="bg1"/>
                                      </a:solidFill>
                                      <a:latin typeface="Cambria Math" panose="02040503050406030204" pitchFamily="18" charset="0"/>
                                      <a:ea typeface="Cambria Math" panose="02040503050406030204" pitchFamily="18" charset="0"/>
                                    </a:rPr>
                                    <m:t>𝜌</m:t>
                                  </m:r>
                                  <m:d>
                                    <m:dPr>
                                      <m:ctrlPr>
                                        <a:rPr lang="en-US" sz="1200" b="0" i="1" smtClean="0">
                                          <a:solidFill>
                                            <a:schemeClr val="bg1"/>
                                          </a:solidFill>
                                          <a:latin typeface="Cambria Math" panose="02040503050406030204" pitchFamily="18" charset="0"/>
                                          <a:ea typeface="Cambria Math" panose="02040503050406030204" pitchFamily="18" charset="0"/>
                                        </a:rPr>
                                      </m:ctrlPr>
                                    </m:dPr>
                                    <m:e>
                                      <m:r>
                                        <a:rPr lang="en-US" sz="1200" i="1">
                                          <a:solidFill>
                                            <a:schemeClr val="bg1"/>
                                          </a:solidFill>
                                          <a:latin typeface="Cambria Math" panose="02040503050406030204" pitchFamily="18" charset="0"/>
                                          <a:ea typeface="Cambria Math" panose="02040503050406030204" pitchFamily="18" charset="0"/>
                                        </a:rPr>
                                        <m:t>∆</m:t>
                                      </m:r>
                                      <m:r>
                                        <a:rPr lang="en-US" sz="1200" i="1">
                                          <a:solidFill>
                                            <a:schemeClr val="bg1"/>
                                          </a:solidFill>
                                          <a:latin typeface="Cambria Math" panose="02040503050406030204" pitchFamily="18" charset="0"/>
                                          <a:ea typeface="Cambria Math" panose="02040503050406030204" pitchFamily="18" charset="0"/>
                                        </a:rPr>
                                        <m:t>𝑆</m:t>
                                      </m:r>
                                    </m:e>
                                  </m:d>
                                </m:den>
                              </m:f>
                              <m:rad>
                                <m:radPr>
                                  <m:degHide m:val="on"/>
                                  <m:ctrlPr>
                                    <a:rPr lang="en-US" sz="1200" b="0" i="1" smtClean="0">
                                      <a:solidFill>
                                        <a:schemeClr val="bg1"/>
                                      </a:solidFill>
                                      <a:latin typeface="Cambria Math" panose="02040503050406030204" pitchFamily="18" charset="0"/>
                                    </a:rPr>
                                  </m:ctrlPr>
                                </m:radPr>
                                <m:deg/>
                                <m:e>
                                  <m:f>
                                    <m:fPr>
                                      <m:ctrlPr>
                                        <a:rPr lang="en-US" sz="1200" b="0" i="1" smtClean="0">
                                          <a:solidFill>
                                            <a:schemeClr val="bg1"/>
                                          </a:solidFill>
                                          <a:latin typeface="Cambria Math" panose="02040503050406030204" pitchFamily="18" charset="0"/>
                                        </a:rPr>
                                      </m:ctrlPr>
                                    </m:fPr>
                                    <m:num>
                                      <m:r>
                                        <a:rPr lang="en-US" sz="1200" b="0" i="1" smtClean="0">
                                          <a:solidFill>
                                            <a:schemeClr val="bg1"/>
                                          </a:solidFill>
                                          <a:latin typeface="Cambria Math" panose="02040503050406030204" pitchFamily="18" charset="0"/>
                                        </a:rPr>
                                        <m:t>𝑁𝑇</m:t>
                                      </m:r>
                                    </m:num>
                                    <m:den>
                                      <m:r>
                                        <a:rPr lang="en-US" sz="1200" b="0" i="1" smtClean="0">
                                          <a:solidFill>
                                            <a:schemeClr val="bg1"/>
                                          </a:solidFill>
                                          <a:latin typeface="Cambria Math" panose="02040503050406030204" pitchFamily="18" charset="0"/>
                                        </a:rPr>
                                        <m:t>𝑠</m:t>
                                      </m:r>
                                    </m:den>
                                  </m:f>
                                  <m:d>
                                    <m:dPr>
                                      <m:ctrlPr>
                                        <a:rPr lang="en-US" sz="1200" i="1">
                                          <a:solidFill>
                                            <a:schemeClr val="bg1"/>
                                          </a:solidFill>
                                          <a:latin typeface="Cambria Math" panose="02040503050406030204" pitchFamily="18" charset="0"/>
                                        </a:rPr>
                                      </m:ctrlPr>
                                    </m:dPr>
                                    <m:e>
                                      <m:f>
                                        <m:fPr>
                                          <m:ctrlPr>
                                            <a:rPr lang="en-US" sz="1200" i="1">
                                              <a:solidFill>
                                                <a:schemeClr val="bg1"/>
                                              </a:solidFill>
                                              <a:latin typeface="Cambria Math" panose="02040503050406030204" pitchFamily="18" charset="0"/>
                                            </a:rPr>
                                          </m:ctrlPr>
                                        </m:fPr>
                                        <m:num>
                                          <m:r>
                                            <a:rPr lang="en-US" sz="1200" i="1">
                                              <a:solidFill>
                                                <a:schemeClr val="bg1"/>
                                              </a:solidFill>
                                              <a:latin typeface="Cambria Math" panose="02040503050406030204" pitchFamily="18" charset="0"/>
                                            </a:rPr>
                                            <m:t>𝑇</m:t>
                                          </m:r>
                                        </m:num>
                                        <m:den>
                                          <m:r>
                                            <a:rPr lang="en-US" sz="1200" i="1">
                                              <a:solidFill>
                                                <a:schemeClr val="bg1"/>
                                              </a:solidFill>
                                              <a:latin typeface="Cambria Math" panose="02040503050406030204" pitchFamily="18" charset="0"/>
                                            </a:rPr>
                                            <m:t>𝐴</m:t>
                                          </m:r>
                                        </m:den>
                                      </m:f>
                                    </m:e>
                                  </m:d>
                                </m:e>
                              </m:rad>
                            </m:e>
                          </m:d>
                        </m:e>
                      </m:func>
                    </m:oMath>
                  </m:oMathPara>
                </a14:m>
                <a:endParaRPr lang="en-US" sz="1200">
                  <a:solidFill>
                    <a:schemeClr val="bg1"/>
                  </a:solidFill>
                </a:endParaRPr>
              </a:p>
            </p:txBody>
          </p:sp>
        </mc:Choice>
        <mc:Fallback xmlns="">
          <p:sp>
            <p:nvSpPr>
              <p:cNvPr id="24" name="TextBox 23">
                <a:extLst>
                  <a:ext uri="{FF2B5EF4-FFF2-40B4-BE49-F238E27FC236}">
                    <a16:creationId xmlns:a16="http://schemas.microsoft.com/office/drawing/2014/main" id="{C0E92372-D411-BE4E-82BA-984E4F556345}"/>
                  </a:ext>
                </a:extLst>
              </p:cNvPr>
              <p:cNvSpPr txBox="1">
                <a:spLocks noRot="1" noChangeAspect="1" noMove="1" noResize="1" noEditPoints="1" noAdjustHandles="1" noChangeArrowheads="1" noChangeShapeType="1" noTextEdit="1"/>
              </p:cNvSpPr>
              <p:nvPr/>
            </p:nvSpPr>
            <p:spPr>
              <a:xfrm>
                <a:off x="1745318" y="3502952"/>
                <a:ext cx="2265171" cy="592791"/>
              </a:xfrm>
              <a:prstGeom prst="rect">
                <a:avLst/>
              </a:prstGeom>
              <a:blipFill>
                <a:blip r:embed="rId7"/>
                <a:stretch>
                  <a:fillRect/>
                </a:stretch>
              </a:blipFill>
            </p:spPr>
            <p:txBody>
              <a:bodyPr/>
              <a:lstStyle/>
              <a:p>
                <a:r>
                  <a:rPr lang="en-US">
                    <a:noFill/>
                  </a:rPr>
                  <a:t> </a:t>
                </a:r>
              </a:p>
            </p:txBody>
          </p:sp>
        </mc:Fallback>
      </mc:AlternateContent>
      <p:sp>
        <p:nvSpPr>
          <p:cNvPr id="27" name="Rounded Rectangle 26">
            <a:extLst>
              <a:ext uri="{FF2B5EF4-FFF2-40B4-BE49-F238E27FC236}">
                <a16:creationId xmlns:a16="http://schemas.microsoft.com/office/drawing/2014/main" id="{CBDB6FA8-A7FA-CE49-BD9E-0D76550966C2}"/>
              </a:ext>
            </a:extLst>
          </p:cNvPr>
          <p:cNvSpPr/>
          <p:nvPr/>
        </p:nvSpPr>
        <p:spPr>
          <a:xfrm>
            <a:off x="2221992" y="2308607"/>
            <a:ext cx="5897880" cy="36576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Vortex noise is the primary noise source for an </a:t>
            </a:r>
            <a:r>
              <a:rPr lang="en-US" err="1">
                <a:solidFill>
                  <a:sysClr val="windowText" lastClr="000000"/>
                </a:solidFill>
              </a:rPr>
              <a:t>eVTOL</a:t>
            </a:r>
            <a:r>
              <a:rPr lang="en-US">
                <a:solidFill>
                  <a:sysClr val="windowText" lastClr="000000"/>
                </a:solidFill>
              </a:rPr>
              <a:t> vehicle</a:t>
            </a:r>
          </a:p>
        </p:txBody>
      </p:sp>
      <p:sp>
        <p:nvSpPr>
          <p:cNvPr id="28" name="TextBox 27">
            <a:extLst>
              <a:ext uri="{FF2B5EF4-FFF2-40B4-BE49-F238E27FC236}">
                <a16:creationId xmlns:a16="http://schemas.microsoft.com/office/drawing/2014/main" id="{C14D9776-7905-1546-9ABF-461D9DDF2342}"/>
              </a:ext>
            </a:extLst>
          </p:cNvPr>
          <p:cNvSpPr txBox="1"/>
          <p:nvPr/>
        </p:nvSpPr>
        <p:spPr>
          <a:xfrm>
            <a:off x="2660903" y="2668803"/>
            <a:ext cx="3680489" cy="276999"/>
          </a:xfrm>
          <a:prstGeom prst="rect">
            <a:avLst/>
          </a:prstGeom>
          <a:noFill/>
        </p:spPr>
        <p:txBody>
          <a:bodyPr wrap="square" rtlCol="0">
            <a:spAutoFit/>
          </a:bodyPr>
          <a:lstStyle/>
          <a:p>
            <a:r>
              <a:rPr lang="en-US" sz="1200">
                <a:solidFill>
                  <a:schemeClr val="bg1"/>
                </a:solidFill>
              </a:rPr>
              <a:t>Leverage previously developed noise model</a:t>
            </a:r>
            <a:r>
              <a:rPr lang="en-US" sz="1200" baseline="30000">
                <a:solidFill>
                  <a:schemeClr val="bg1"/>
                </a:solidFill>
              </a:rPr>
              <a:t>[18]</a:t>
            </a:r>
          </a:p>
        </p:txBody>
      </p:sp>
      <p:cxnSp>
        <p:nvCxnSpPr>
          <p:cNvPr id="30" name="Elbow Connector 29">
            <a:extLst>
              <a:ext uri="{FF2B5EF4-FFF2-40B4-BE49-F238E27FC236}">
                <a16:creationId xmlns:a16="http://schemas.microsoft.com/office/drawing/2014/main" id="{A8F30FDF-BF45-6C44-B5CA-30431243A7BF}"/>
              </a:ext>
            </a:extLst>
          </p:cNvPr>
          <p:cNvCxnSpPr>
            <a:cxnSpLocks/>
            <a:stCxn id="27" idx="1"/>
            <a:endCxn id="28" idx="1"/>
          </p:cNvCxnSpPr>
          <p:nvPr/>
        </p:nvCxnSpPr>
        <p:spPr>
          <a:xfrm rot="10800000" flipH="1" flipV="1">
            <a:off x="2221991" y="2491487"/>
            <a:ext cx="438911" cy="315816"/>
          </a:xfrm>
          <a:prstGeom prst="bentConnector3">
            <a:avLst>
              <a:gd name="adj1" fmla="val -5208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3" name="Table 32">
                <a:extLst>
                  <a:ext uri="{FF2B5EF4-FFF2-40B4-BE49-F238E27FC236}">
                    <a16:creationId xmlns:a16="http://schemas.microsoft.com/office/drawing/2014/main" id="{3A8641D0-CC6F-1344-BE85-06BD687C5A11}"/>
                  </a:ext>
                </a:extLst>
              </p:cNvPr>
              <p:cNvGraphicFramePr>
                <a:graphicFrameLocks noGrp="1"/>
              </p:cNvGraphicFramePr>
              <p:nvPr/>
            </p:nvGraphicFramePr>
            <p:xfrm>
              <a:off x="5188132" y="2946539"/>
              <a:ext cx="1737360" cy="731520"/>
            </p:xfrm>
            <a:graphic>
              <a:graphicData uri="http://schemas.openxmlformats.org/drawingml/2006/table">
                <a:tbl>
                  <a:tblPr firstRow="1" bandRow="1">
                    <a:tableStyleId>{5C22544A-7EE6-4342-B048-85BDC9FD1C3A}</a:tableStyleId>
                  </a:tblPr>
                  <a:tblGrid>
                    <a:gridCol w="1225243">
                      <a:extLst>
                        <a:ext uri="{9D8B030D-6E8A-4147-A177-3AD203B41FA5}">
                          <a16:colId xmlns:a16="http://schemas.microsoft.com/office/drawing/2014/main" val="3952582886"/>
                        </a:ext>
                      </a:extLst>
                    </a:gridCol>
                    <a:gridCol w="512117">
                      <a:extLst>
                        <a:ext uri="{9D8B030D-6E8A-4147-A177-3AD203B41FA5}">
                          <a16:colId xmlns:a16="http://schemas.microsoft.com/office/drawing/2014/main" val="4177191094"/>
                        </a:ext>
                      </a:extLst>
                    </a:gridCol>
                  </a:tblGrid>
                  <a:tr h="166999">
                    <a:tc>
                      <a:txBody>
                        <a:bodyPr/>
                        <a:lstStyle/>
                        <a:p>
                          <a:r>
                            <a:rPr lang="en-US" sz="1000" b="0">
                              <a:solidFill>
                                <a:schemeClr val="bg1"/>
                              </a:solidFill>
                            </a:rPr>
                            <a:t>Constant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𝐾</m:t>
                                    </m:r>
                                  </m:e>
                                  <m:sub>
                                    <m:r>
                                      <a:rPr lang="en-US" sz="1000" b="0" i="1" smtClean="0">
                                        <a:solidFill>
                                          <a:schemeClr val="bg1"/>
                                        </a:solidFill>
                                        <a:latin typeface="Cambria Math" panose="02040503050406030204" pitchFamily="18" charset="0"/>
                                      </a:rPr>
                                      <m:t>2</m:t>
                                    </m:r>
                                  </m:sub>
                                </m:sSub>
                              </m:oMath>
                            </m:oMathPara>
                          </a14:m>
                          <a:endParaRPr lang="en-US" sz="10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9548358"/>
                      </a:ext>
                    </a:extLst>
                  </a:tr>
                  <a:tr h="166999">
                    <a:tc>
                      <a:txBody>
                        <a:bodyPr/>
                        <a:lstStyle/>
                        <a:p>
                          <a:r>
                            <a:rPr lang="en-US" sz="1000" b="0">
                              <a:solidFill>
                                <a:schemeClr val="bg1"/>
                              </a:solidFill>
                            </a:rPr>
                            <a:t>Rotor Tip Speed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𝑉</m:t>
                                    </m:r>
                                  </m:e>
                                  <m:sub>
                                    <m:r>
                                      <a:rPr lang="en-US" sz="1000" b="0" i="1" smtClean="0">
                                        <a:solidFill>
                                          <a:schemeClr val="bg1"/>
                                        </a:solidFill>
                                        <a:latin typeface="Cambria Math" panose="02040503050406030204" pitchFamily="18" charset="0"/>
                                      </a:rPr>
                                      <m:t>𝑇</m:t>
                                    </m:r>
                                  </m:sub>
                                </m:sSub>
                              </m:oMath>
                            </m:oMathPara>
                          </a14:m>
                          <a:endParaRPr lang="en-US" sz="10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095542"/>
                      </a:ext>
                    </a:extLst>
                  </a:tr>
                  <a:tr h="166999">
                    <a:tc>
                      <a:txBody>
                        <a:bodyPr/>
                        <a:lstStyle/>
                        <a:p>
                          <a:r>
                            <a:rPr lang="en-US" sz="1000" b="0">
                              <a:solidFill>
                                <a:schemeClr val="bg1"/>
                              </a:solidFill>
                            </a:rPr>
                            <a:t>Air Density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1000" b="0" i="1" smtClean="0">
                                    <a:solidFill>
                                      <a:schemeClr val="bg1"/>
                                    </a:solidFill>
                                    <a:latin typeface="Cambria Math" panose="02040503050406030204" pitchFamily="18" charset="0"/>
                                    <a:ea typeface="Cambria Math" panose="02040503050406030204" pitchFamily="18" charset="0"/>
                                  </a:rPr>
                                  <m:t>𝜌</m:t>
                                </m:r>
                              </m:oMath>
                            </m:oMathPara>
                          </a14:m>
                          <a:endParaRPr lang="en-US" sz="10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0996410"/>
                      </a:ext>
                    </a:extLst>
                  </a:tr>
                </a:tbl>
              </a:graphicData>
            </a:graphic>
          </p:graphicFrame>
        </mc:Choice>
        <mc:Fallback xmlns="">
          <p:graphicFrame>
            <p:nvGraphicFramePr>
              <p:cNvPr id="33" name="Table 32">
                <a:extLst>
                  <a:ext uri="{FF2B5EF4-FFF2-40B4-BE49-F238E27FC236}">
                    <a16:creationId xmlns:a16="http://schemas.microsoft.com/office/drawing/2014/main" id="{3A8641D0-CC6F-1344-BE85-06BD687C5A11}"/>
                  </a:ext>
                </a:extLst>
              </p:cNvPr>
              <p:cNvGraphicFramePr>
                <a:graphicFrameLocks noGrp="1"/>
              </p:cNvGraphicFramePr>
              <p:nvPr/>
            </p:nvGraphicFramePr>
            <p:xfrm>
              <a:off x="5188132" y="2946539"/>
              <a:ext cx="1737360" cy="731520"/>
            </p:xfrm>
            <a:graphic>
              <a:graphicData uri="http://schemas.openxmlformats.org/drawingml/2006/table">
                <a:tbl>
                  <a:tblPr firstRow="1" bandRow="1">
                    <a:tableStyleId>{5C22544A-7EE6-4342-B048-85BDC9FD1C3A}</a:tableStyleId>
                  </a:tblPr>
                  <a:tblGrid>
                    <a:gridCol w="1225243">
                      <a:extLst>
                        <a:ext uri="{9D8B030D-6E8A-4147-A177-3AD203B41FA5}">
                          <a16:colId xmlns:a16="http://schemas.microsoft.com/office/drawing/2014/main" val="3952582886"/>
                        </a:ext>
                      </a:extLst>
                    </a:gridCol>
                    <a:gridCol w="512117">
                      <a:extLst>
                        <a:ext uri="{9D8B030D-6E8A-4147-A177-3AD203B41FA5}">
                          <a16:colId xmlns:a16="http://schemas.microsoft.com/office/drawing/2014/main" val="4177191094"/>
                        </a:ext>
                      </a:extLst>
                    </a:gridCol>
                  </a:tblGrid>
                  <a:tr h="243840">
                    <a:tc>
                      <a:txBody>
                        <a:bodyPr/>
                        <a:lstStyle/>
                        <a:p>
                          <a:r>
                            <a:rPr lang="en-US" sz="1000" b="0">
                              <a:solidFill>
                                <a:schemeClr val="bg1"/>
                              </a:solidFill>
                            </a:rPr>
                            <a:t>Constant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8"/>
                          <a:stretch>
                            <a:fillRect l="-241667" t="-2500" r="-2381" b="-212500"/>
                          </a:stretch>
                        </a:blipFill>
                      </a:tcPr>
                    </a:tc>
                    <a:extLst>
                      <a:ext uri="{0D108BD9-81ED-4DB2-BD59-A6C34878D82A}">
                        <a16:rowId xmlns:a16="http://schemas.microsoft.com/office/drawing/2014/main" val="429548358"/>
                      </a:ext>
                    </a:extLst>
                  </a:tr>
                  <a:tr h="243840">
                    <a:tc>
                      <a:txBody>
                        <a:bodyPr/>
                        <a:lstStyle/>
                        <a:p>
                          <a:r>
                            <a:rPr lang="en-US" sz="1000" b="0">
                              <a:solidFill>
                                <a:schemeClr val="bg1"/>
                              </a:solidFill>
                            </a:rPr>
                            <a:t>Rotor Tip Speed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8"/>
                          <a:stretch>
                            <a:fillRect l="-241667" t="-100000" r="-2381" b="-107317"/>
                          </a:stretch>
                        </a:blipFill>
                      </a:tcPr>
                    </a:tc>
                    <a:extLst>
                      <a:ext uri="{0D108BD9-81ED-4DB2-BD59-A6C34878D82A}">
                        <a16:rowId xmlns:a16="http://schemas.microsoft.com/office/drawing/2014/main" val="65095542"/>
                      </a:ext>
                    </a:extLst>
                  </a:tr>
                  <a:tr h="243840">
                    <a:tc>
                      <a:txBody>
                        <a:bodyPr/>
                        <a:lstStyle/>
                        <a:p>
                          <a:r>
                            <a:rPr lang="en-US" sz="1000" b="0">
                              <a:solidFill>
                                <a:schemeClr val="bg1"/>
                              </a:solidFill>
                            </a:rPr>
                            <a:t>Air Density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8"/>
                          <a:stretch>
                            <a:fillRect l="-241667" t="-205000" r="-2381" b="-10000"/>
                          </a:stretch>
                        </a:blipFill>
                      </a:tcPr>
                    </a:tc>
                    <a:extLst>
                      <a:ext uri="{0D108BD9-81ED-4DB2-BD59-A6C34878D82A}">
                        <a16:rowId xmlns:a16="http://schemas.microsoft.com/office/drawing/2014/main" val="295099641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le 33">
                <a:extLst>
                  <a:ext uri="{FF2B5EF4-FFF2-40B4-BE49-F238E27FC236}">
                    <a16:creationId xmlns:a16="http://schemas.microsoft.com/office/drawing/2014/main" id="{F7BAD93F-C1E4-3949-B9EF-9CCB4D39986E}"/>
                  </a:ext>
                </a:extLst>
              </p:cNvPr>
              <p:cNvGraphicFramePr>
                <a:graphicFrameLocks noGrp="1"/>
              </p:cNvGraphicFramePr>
              <p:nvPr/>
            </p:nvGraphicFramePr>
            <p:xfrm>
              <a:off x="6926139" y="2946539"/>
              <a:ext cx="1737360" cy="978408"/>
            </p:xfrm>
            <a:graphic>
              <a:graphicData uri="http://schemas.openxmlformats.org/drawingml/2006/table">
                <a:tbl>
                  <a:tblPr firstRow="1" bandRow="1">
                    <a:tableStyleId>{5C22544A-7EE6-4342-B048-85BDC9FD1C3A}</a:tableStyleId>
                  </a:tblPr>
                  <a:tblGrid>
                    <a:gridCol w="1229497">
                      <a:extLst>
                        <a:ext uri="{9D8B030D-6E8A-4147-A177-3AD203B41FA5}">
                          <a16:colId xmlns:a16="http://schemas.microsoft.com/office/drawing/2014/main" val="3056003417"/>
                        </a:ext>
                      </a:extLst>
                    </a:gridCol>
                    <a:gridCol w="507863">
                      <a:extLst>
                        <a:ext uri="{9D8B030D-6E8A-4147-A177-3AD203B41FA5}">
                          <a16:colId xmlns:a16="http://schemas.microsoft.com/office/drawing/2014/main" val="45084497"/>
                        </a:ext>
                      </a:extLst>
                    </a:gridCol>
                  </a:tblGrid>
                  <a:tr h="244602">
                    <a:tc>
                      <a:txBody>
                        <a:bodyPr/>
                        <a:lstStyle/>
                        <a:p>
                          <a:r>
                            <a:rPr lang="en-US" sz="1000" b="0">
                              <a:solidFill>
                                <a:schemeClr val="bg1"/>
                              </a:solidFill>
                            </a:rPr>
                            <a:t># of Rotors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1000" b="0" i="1" smtClean="0">
                                    <a:solidFill>
                                      <a:schemeClr val="bg1"/>
                                    </a:solidFill>
                                    <a:latin typeface="Cambria Math" panose="02040503050406030204" pitchFamily="18" charset="0"/>
                                  </a:rPr>
                                  <m:t>𝑁</m:t>
                                </m:r>
                              </m:oMath>
                            </m:oMathPara>
                          </a14:m>
                          <a:endParaRPr lang="en-US" sz="10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18892879"/>
                      </a:ext>
                    </a:extLst>
                  </a:tr>
                  <a:tr h="244602">
                    <a:tc>
                      <a:txBody>
                        <a:bodyPr/>
                        <a:lstStyle/>
                        <a:p>
                          <a:r>
                            <a:rPr lang="en-US" sz="1000" b="0">
                              <a:solidFill>
                                <a:schemeClr val="bg1"/>
                              </a:solidFill>
                            </a:rPr>
                            <a:t>Thrust (= Weight)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1000" b="0" i="1" smtClean="0">
                                    <a:solidFill>
                                      <a:schemeClr val="bg1"/>
                                    </a:solidFill>
                                    <a:latin typeface="Cambria Math" panose="02040503050406030204" pitchFamily="18" charset="0"/>
                                  </a:rPr>
                                  <m:t>𝑇</m:t>
                                </m:r>
                              </m:oMath>
                            </m:oMathPara>
                          </a14:m>
                          <a:endParaRPr lang="en-US" sz="10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44745728"/>
                      </a:ext>
                    </a:extLst>
                  </a:tr>
                  <a:tr h="244602">
                    <a:tc>
                      <a:txBody>
                        <a:bodyPr/>
                        <a:lstStyle/>
                        <a:p>
                          <a:r>
                            <a:rPr lang="en-US" sz="1000" b="0">
                              <a:solidFill>
                                <a:schemeClr val="bg1"/>
                              </a:solidFill>
                            </a:rPr>
                            <a:t>Rotor Solidity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1000" b="0" i="1" smtClean="0">
                                    <a:solidFill>
                                      <a:schemeClr val="bg1"/>
                                    </a:solidFill>
                                    <a:latin typeface="Cambria Math" panose="02040503050406030204" pitchFamily="18" charset="0"/>
                                  </a:rPr>
                                  <m:t>𝑠</m:t>
                                </m:r>
                              </m:oMath>
                            </m:oMathPara>
                          </a14:m>
                          <a:endParaRPr lang="en-US" sz="10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138543"/>
                      </a:ext>
                    </a:extLst>
                  </a:tr>
                  <a:tr h="244602">
                    <a:tc>
                      <a:txBody>
                        <a:bodyPr/>
                        <a:lstStyle/>
                        <a:p>
                          <a:r>
                            <a:rPr lang="en-US" sz="1000" b="0">
                              <a:solidFill>
                                <a:schemeClr val="bg1"/>
                              </a:solidFill>
                            </a:rPr>
                            <a:t>Thrust Loading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f>
                                  <m:fPr>
                                    <m:type m:val="lin"/>
                                    <m:ctrlPr>
                                      <a:rPr lang="en-US" sz="1000" b="0" i="1" smtClean="0">
                                        <a:solidFill>
                                          <a:schemeClr val="bg1"/>
                                        </a:solidFill>
                                        <a:latin typeface="Cambria Math" panose="02040503050406030204" pitchFamily="18" charset="0"/>
                                      </a:rPr>
                                    </m:ctrlPr>
                                  </m:fPr>
                                  <m:num>
                                    <m:r>
                                      <a:rPr lang="en-US" sz="1000" b="0" i="1" smtClean="0">
                                        <a:solidFill>
                                          <a:schemeClr val="bg1"/>
                                        </a:solidFill>
                                        <a:latin typeface="Cambria Math" panose="02040503050406030204" pitchFamily="18" charset="0"/>
                                      </a:rPr>
                                      <m:t>𝑇</m:t>
                                    </m:r>
                                  </m:num>
                                  <m:den>
                                    <m:r>
                                      <a:rPr lang="en-US" sz="1000" b="0" i="1" smtClean="0">
                                        <a:solidFill>
                                          <a:schemeClr val="bg1"/>
                                        </a:solidFill>
                                        <a:latin typeface="Cambria Math" panose="02040503050406030204" pitchFamily="18" charset="0"/>
                                      </a:rPr>
                                      <m:t>𝐴</m:t>
                                    </m:r>
                                  </m:den>
                                </m:f>
                              </m:oMath>
                            </m:oMathPara>
                          </a14:m>
                          <a:endParaRPr lang="en-US" sz="10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33639874"/>
                      </a:ext>
                    </a:extLst>
                  </a:tr>
                </a:tbl>
              </a:graphicData>
            </a:graphic>
          </p:graphicFrame>
        </mc:Choice>
        <mc:Fallback xmlns="">
          <p:graphicFrame>
            <p:nvGraphicFramePr>
              <p:cNvPr id="34" name="Table 33">
                <a:extLst>
                  <a:ext uri="{FF2B5EF4-FFF2-40B4-BE49-F238E27FC236}">
                    <a16:creationId xmlns:a16="http://schemas.microsoft.com/office/drawing/2014/main" id="{F7BAD93F-C1E4-3949-B9EF-9CCB4D39986E}"/>
                  </a:ext>
                </a:extLst>
              </p:cNvPr>
              <p:cNvGraphicFramePr>
                <a:graphicFrameLocks noGrp="1"/>
              </p:cNvGraphicFramePr>
              <p:nvPr/>
            </p:nvGraphicFramePr>
            <p:xfrm>
              <a:off x="6926139" y="2946539"/>
              <a:ext cx="1737360" cy="978408"/>
            </p:xfrm>
            <a:graphic>
              <a:graphicData uri="http://schemas.openxmlformats.org/drawingml/2006/table">
                <a:tbl>
                  <a:tblPr firstRow="1" bandRow="1">
                    <a:tableStyleId>{5C22544A-7EE6-4342-B048-85BDC9FD1C3A}</a:tableStyleId>
                  </a:tblPr>
                  <a:tblGrid>
                    <a:gridCol w="1229497">
                      <a:extLst>
                        <a:ext uri="{9D8B030D-6E8A-4147-A177-3AD203B41FA5}">
                          <a16:colId xmlns:a16="http://schemas.microsoft.com/office/drawing/2014/main" val="3056003417"/>
                        </a:ext>
                      </a:extLst>
                    </a:gridCol>
                    <a:gridCol w="507863">
                      <a:extLst>
                        <a:ext uri="{9D8B030D-6E8A-4147-A177-3AD203B41FA5}">
                          <a16:colId xmlns:a16="http://schemas.microsoft.com/office/drawing/2014/main" val="45084497"/>
                        </a:ext>
                      </a:extLst>
                    </a:gridCol>
                  </a:tblGrid>
                  <a:tr h="244602">
                    <a:tc>
                      <a:txBody>
                        <a:bodyPr/>
                        <a:lstStyle/>
                        <a:p>
                          <a:r>
                            <a:rPr lang="en-US" sz="1000" b="0">
                              <a:solidFill>
                                <a:schemeClr val="bg1"/>
                              </a:solidFill>
                            </a:rPr>
                            <a:t># of Rotors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9"/>
                          <a:stretch>
                            <a:fillRect l="-241667" t="-2500" r="-2381" b="-437500"/>
                          </a:stretch>
                        </a:blipFill>
                      </a:tcPr>
                    </a:tc>
                    <a:extLst>
                      <a:ext uri="{0D108BD9-81ED-4DB2-BD59-A6C34878D82A}">
                        <a16:rowId xmlns:a16="http://schemas.microsoft.com/office/drawing/2014/main" val="1118892879"/>
                      </a:ext>
                    </a:extLst>
                  </a:tr>
                  <a:tr h="244602">
                    <a:tc>
                      <a:txBody>
                        <a:bodyPr/>
                        <a:lstStyle/>
                        <a:p>
                          <a:r>
                            <a:rPr lang="en-US" sz="1000" b="0">
                              <a:solidFill>
                                <a:schemeClr val="bg1"/>
                              </a:solidFill>
                            </a:rPr>
                            <a:t>Thrust (= Weight)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9"/>
                          <a:stretch>
                            <a:fillRect l="-241667" t="-100000" r="-2381" b="-326829"/>
                          </a:stretch>
                        </a:blipFill>
                      </a:tcPr>
                    </a:tc>
                    <a:extLst>
                      <a:ext uri="{0D108BD9-81ED-4DB2-BD59-A6C34878D82A}">
                        <a16:rowId xmlns:a16="http://schemas.microsoft.com/office/drawing/2014/main" val="2644745728"/>
                      </a:ext>
                    </a:extLst>
                  </a:tr>
                  <a:tr h="244602">
                    <a:tc>
                      <a:txBody>
                        <a:bodyPr/>
                        <a:lstStyle/>
                        <a:p>
                          <a:r>
                            <a:rPr lang="en-US" sz="1000" b="0">
                              <a:solidFill>
                                <a:schemeClr val="bg1"/>
                              </a:solidFill>
                            </a:rPr>
                            <a:t>Rotor Solidity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9"/>
                          <a:stretch>
                            <a:fillRect l="-241667" t="-205000" r="-2381" b="-235000"/>
                          </a:stretch>
                        </a:blipFill>
                      </a:tcPr>
                    </a:tc>
                    <a:extLst>
                      <a:ext uri="{0D108BD9-81ED-4DB2-BD59-A6C34878D82A}">
                        <a16:rowId xmlns:a16="http://schemas.microsoft.com/office/drawing/2014/main" val="1595138543"/>
                      </a:ext>
                    </a:extLst>
                  </a:tr>
                  <a:tr h="244602">
                    <a:tc>
                      <a:txBody>
                        <a:bodyPr/>
                        <a:lstStyle/>
                        <a:p>
                          <a:r>
                            <a:rPr lang="en-US" sz="1000" b="0">
                              <a:solidFill>
                                <a:schemeClr val="bg1"/>
                              </a:solidFill>
                            </a:rPr>
                            <a:t>Thrust Loading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9"/>
                          <a:stretch>
                            <a:fillRect l="-241667" t="-305000" r="-2381" b="-135000"/>
                          </a:stretch>
                        </a:blipFill>
                      </a:tcPr>
                    </a:tc>
                    <a:extLst>
                      <a:ext uri="{0D108BD9-81ED-4DB2-BD59-A6C34878D82A}">
                        <a16:rowId xmlns:a16="http://schemas.microsoft.com/office/drawing/2014/main" val="4033639874"/>
                      </a:ext>
                    </a:extLst>
                  </a:tr>
                </a:tbl>
              </a:graphicData>
            </a:graphic>
          </p:graphicFrame>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C99EFFB-0864-D64A-B308-9106E1885FDB}"/>
                  </a:ext>
                </a:extLst>
              </p:cNvPr>
              <p:cNvSpPr/>
              <p:nvPr/>
            </p:nvSpPr>
            <p:spPr>
              <a:xfrm>
                <a:off x="6341393" y="3851601"/>
                <a:ext cx="43986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𝑆</m:t>
                      </m:r>
                    </m:oMath>
                  </m:oMathPara>
                </a14:m>
                <a:endParaRPr lang="en-US"/>
              </a:p>
            </p:txBody>
          </p:sp>
        </mc:Choice>
        <mc:Fallback xmlns="">
          <p:sp>
            <p:nvSpPr>
              <p:cNvPr id="35" name="Rectangle 34">
                <a:extLst>
                  <a:ext uri="{FF2B5EF4-FFF2-40B4-BE49-F238E27FC236}">
                    <a16:creationId xmlns:a16="http://schemas.microsoft.com/office/drawing/2014/main" id="{DC99EFFB-0864-D64A-B308-9106E1885FDB}"/>
                  </a:ext>
                </a:extLst>
              </p:cNvPr>
              <p:cNvSpPr>
                <a:spLocks noRot="1" noChangeAspect="1" noMove="1" noResize="1" noEditPoints="1" noAdjustHandles="1" noChangeArrowheads="1" noChangeShapeType="1" noTextEdit="1"/>
              </p:cNvSpPr>
              <p:nvPr/>
            </p:nvSpPr>
            <p:spPr>
              <a:xfrm>
                <a:off x="6341393" y="3851601"/>
                <a:ext cx="439864" cy="307777"/>
              </a:xfrm>
              <a:prstGeom prst="rect">
                <a:avLst/>
              </a:prstGeom>
              <a:blipFill>
                <a:blip r:embed="rId10"/>
                <a:stretch>
                  <a:fillRect/>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3C7F4C07-844F-DB4D-82FC-56DBD67F2D6F}"/>
              </a:ext>
            </a:extLst>
          </p:cNvPr>
          <p:cNvSpPr txBox="1"/>
          <p:nvPr/>
        </p:nvSpPr>
        <p:spPr>
          <a:xfrm>
            <a:off x="3100724" y="3183151"/>
            <a:ext cx="1609494" cy="261610"/>
          </a:xfrm>
          <a:prstGeom prst="rect">
            <a:avLst/>
          </a:prstGeom>
          <a:noFill/>
        </p:spPr>
        <p:txBody>
          <a:bodyPr wrap="square" rtlCol="0">
            <a:spAutoFit/>
          </a:bodyPr>
          <a:lstStyle/>
          <a:p>
            <a:pPr algn="ctr"/>
            <a:r>
              <a:rPr lang="en-US" sz="1100">
                <a:solidFill>
                  <a:srgbClr val="F5B209"/>
                </a:solidFill>
              </a:rPr>
              <a:t>Vehicle Characteristics</a:t>
            </a:r>
          </a:p>
        </p:txBody>
      </p:sp>
      <p:sp>
        <p:nvSpPr>
          <p:cNvPr id="57" name="TextBox 56">
            <a:extLst>
              <a:ext uri="{FF2B5EF4-FFF2-40B4-BE49-F238E27FC236}">
                <a16:creationId xmlns:a16="http://schemas.microsoft.com/office/drawing/2014/main" id="{98BE8F71-EA0B-C544-90E9-3220555CF464}"/>
              </a:ext>
            </a:extLst>
          </p:cNvPr>
          <p:cNvSpPr txBox="1"/>
          <p:nvPr/>
        </p:nvSpPr>
        <p:spPr>
          <a:xfrm>
            <a:off x="5188132" y="3874685"/>
            <a:ext cx="732441" cy="261610"/>
          </a:xfrm>
          <a:prstGeom prst="rect">
            <a:avLst/>
          </a:prstGeom>
          <a:noFill/>
        </p:spPr>
        <p:txBody>
          <a:bodyPr wrap="square" rtlCol="0">
            <a:spAutoFit/>
          </a:bodyPr>
          <a:lstStyle/>
          <a:p>
            <a:pPr algn="ctr"/>
            <a:r>
              <a:rPr lang="en-US" sz="1100">
                <a:solidFill>
                  <a:srgbClr val="F5B209"/>
                </a:solidFill>
              </a:rPr>
              <a:t>Distance</a:t>
            </a:r>
          </a:p>
        </p:txBody>
      </p:sp>
      <p:cxnSp>
        <p:nvCxnSpPr>
          <p:cNvPr id="59" name="Elbow Connector 58">
            <a:extLst>
              <a:ext uri="{FF2B5EF4-FFF2-40B4-BE49-F238E27FC236}">
                <a16:creationId xmlns:a16="http://schemas.microsoft.com/office/drawing/2014/main" id="{AE8C3E1D-ECDC-174F-AE0A-7B69EE4CA080}"/>
              </a:ext>
            </a:extLst>
          </p:cNvPr>
          <p:cNvCxnSpPr>
            <a:cxnSpLocks/>
            <a:stCxn id="24" idx="3"/>
            <a:endCxn id="57" idx="1"/>
          </p:cNvCxnSpPr>
          <p:nvPr/>
        </p:nvCxnSpPr>
        <p:spPr>
          <a:xfrm>
            <a:off x="4010489" y="3799348"/>
            <a:ext cx="1177643" cy="206142"/>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497BBFC-6604-A64C-8B51-691F7762974C}"/>
              </a:ext>
            </a:extLst>
          </p:cNvPr>
          <p:cNvCxnSpPr>
            <a:stCxn id="57" idx="3"/>
            <a:endCxn id="35" idx="1"/>
          </p:cNvCxnSpPr>
          <p:nvPr/>
        </p:nvCxnSpPr>
        <p:spPr>
          <a:xfrm>
            <a:off x="5920573" y="4005490"/>
            <a:ext cx="4208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AAB4E6FC-CDD6-6641-B09E-020827BC1C6C}"/>
              </a:ext>
            </a:extLst>
          </p:cNvPr>
          <p:cNvCxnSpPr>
            <a:cxnSpLocks/>
            <a:stCxn id="24" idx="0"/>
            <a:endCxn id="56" idx="1"/>
          </p:cNvCxnSpPr>
          <p:nvPr/>
        </p:nvCxnSpPr>
        <p:spPr>
          <a:xfrm rot="5400000" flipH="1" flipV="1">
            <a:off x="2894816" y="3297044"/>
            <a:ext cx="188996" cy="222820"/>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089AC5E-F9AF-034B-BD99-B56186AC3BC4}"/>
              </a:ext>
            </a:extLst>
          </p:cNvPr>
          <p:cNvCxnSpPr>
            <a:stCxn id="56" idx="3"/>
            <a:endCxn id="33" idx="1"/>
          </p:cNvCxnSpPr>
          <p:nvPr/>
        </p:nvCxnSpPr>
        <p:spPr>
          <a:xfrm flipV="1">
            <a:off x="4710218" y="3312299"/>
            <a:ext cx="477914" cy="16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9B24DA24-F217-164F-8E42-2434495D39EC}"/>
              </a:ext>
            </a:extLst>
          </p:cNvPr>
          <p:cNvSpPr/>
          <p:nvPr/>
        </p:nvSpPr>
        <p:spPr>
          <a:xfrm>
            <a:off x="2221991" y="4243933"/>
            <a:ext cx="5897880" cy="36576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Able to calculate noise SPL as </a:t>
            </a:r>
            <a:r>
              <a:rPr lang="en-US" b="1" u="sng">
                <a:solidFill>
                  <a:sysClr val="windowText" lastClr="000000"/>
                </a:solidFill>
              </a:rPr>
              <a:t>function of distance</a:t>
            </a:r>
            <a:r>
              <a:rPr lang="en-US">
                <a:solidFill>
                  <a:sysClr val="windowText" lastClr="000000"/>
                </a:solidFill>
              </a:rPr>
              <a:t> for given vehicle</a:t>
            </a:r>
          </a:p>
        </p:txBody>
      </p:sp>
      <p:sp>
        <p:nvSpPr>
          <p:cNvPr id="12" name="Plus 11">
            <a:extLst>
              <a:ext uri="{FF2B5EF4-FFF2-40B4-BE49-F238E27FC236}">
                <a16:creationId xmlns:a16="http://schemas.microsoft.com/office/drawing/2014/main" id="{61477AFA-2359-B149-A002-DACCC1582EE8}"/>
              </a:ext>
            </a:extLst>
          </p:cNvPr>
          <p:cNvSpPr/>
          <p:nvPr/>
        </p:nvSpPr>
        <p:spPr>
          <a:xfrm>
            <a:off x="4786069" y="1492705"/>
            <a:ext cx="667512" cy="656556"/>
          </a:xfrm>
          <a:prstGeom prst="mathPlus">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25">
            <a:extLst>
              <a:ext uri="{FF2B5EF4-FFF2-40B4-BE49-F238E27FC236}">
                <a16:creationId xmlns:a16="http://schemas.microsoft.com/office/drawing/2014/main" id="{548C1CC9-BCE0-804F-B27A-3ECD8E88F9E9}"/>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a:t>
            </a:r>
            <a:r>
              <a:rPr lang="en-US" sz="1200" err="1">
                <a:solidFill>
                  <a:schemeClr val="bg1"/>
                </a:solidFill>
              </a:rPr>
              <a:t>Petitgenet</a:t>
            </a:r>
            <a:endParaRPr lang="en-US" sz="1200">
              <a:solidFill>
                <a:schemeClr val="bg1"/>
              </a:solidFill>
            </a:endParaRPr>
          </a:p>
        </p:txBody>
      </p:sp>
      <p:sp>
        <p:nvSpPr>
          <p:cNvPr id="37" name="Rectangle: Rounded Corners 36">
            <a:extLst>
              <a:ext uri="{FF2B5EF4-FFF2-40B4-BE49-F238E27FC236}">
                <a16:creationId xmlns:a16="http://schemas.microsoft.com/office/drawing/2014/main" id="{97002083-1C08-4ABC-8679-0EA35D2116FE}"/>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8" name="Rectangle: Rounded Corners 37">
            <a:extLst>
              <a:ext uri="{FF2B5EF4-FFF2-40B4-BE49-F238E27FC236}">
                <a16:creationId xmlns:a16="http://schemas.microsoft.com/office/drawing/2014/main" id="{FB6EEBF1-264A-4B24-8750-A187A92D429B}"/>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9" name="Rectangle: Rounded Corners 38">
            <a:extLst>
              <a:ext uri="{FF2B5EF4-FFF2-40B4-BE49-F238E27FC236}">
                <a16:creationId xmlns:a16="http://schemas.microsoft.com/office/drawing/2014/main" id="{8BF48176-15A0-4989-A680-01BB7F7B3445}"/>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0" name="Rectangle: Rounded Corners 39">
            <a:extLst>
              <a:ext uri="{FF2B5EF4-FFF2-40B4-BE49-F238E27FC236}">
                <a16:creationId xmlns:a16="http://schemas.microsoft.com/office/drawing/2014/main" id="{A706D0D4-C40A-486D-8573-D52B27318A8C}"/>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41" name="Rectangle: Rounded Corners 40">
            <a:extLst>
              <a:ext uri="{FF2B5EF4-FFF2-40B4-BE49-F238E27FC236}">
                <a16:creationId xmlns:a16="http://schemas.microsoft.com/office/drawing/2014/main" id="{1E440F0A-9A22-461D-8977-8F1278E85F91}"/>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2" name="Rectangle: Rounded Corners 41">
            <a:extLst>
              <a:ext uri="{FF2B5EF4-FFF2-40B4-BE49-F238E27FC236}">
                <a16:creationId xmlns:a16="http://schemas.microsoft.com/office/drawing/2014/main" id="{A0512EC3-9EC1-43C4-ACEF-54F25CCB20E9}"/>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94772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par>
                                <p:cTn id="60" presetID="10" presetClass="entr" presetSubtype="0"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28" grpId="0"/>
      <p:bldP spid="35" grpId="0"/>
      <p:bldP spid="56" grpId="0"/>
      <p:bldP spid="57" grpId="0"/>
      <p:bldP spid="76"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EEC-CB4F-CF42-93BD-23F1BA5B3EFD}"/>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Societal Impact Module</a:t>
            </a:r>
          </a:p>
        </p:txBody>
      </p:sp>
      <p:sp>
        <p:nvSpPr>
          <p:cNvPr id="4" name="Slide Number Placeholder 3">
            <a:extLst>
              <a:ext uri="{FF2B5EF4-FFF2-40B4-BE49-F238E27FC236}">
                <a16:creationId xmlns:a16="http://schemas.microsoft.com/office/drawing/2014/main" id="{974911AC-5813-7344-B8FF-1C4F2613D9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59</a:t>
            </a:fld>
            <a:endParaRPr lang="fr"/>
          </a:p>
        </p:txBody>
      </p:sp>
      <p:sp>
        <p:nvSpPr>
          <p:cNvPr id="11" name="Rounded Rectangle 10">
            <a:extLst>
              <a:ext uri="{FF2B5EF4-FFF2-40B4-BE49-F238E27FC236}">
                <a16:creationId xmlns:a16="http://schemas.microsoft.com/office/drawing/2014/main" id="{2E5B0321-8951-9948-8231-019F37E5DE03}"/>
              </a:ext>
            </a:extLst>
          </p:cNvPr>
          <p:cNvSpPr/>
          <p:nvPr/>
        </p:nvSpPr>
        <p:spPr>
          <a:xfrm>
            <a:off x="1536192" y="1010496"/>
            <a:ext cx="7534519" cy="457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Defining a </a:t>
            </a:r>
            <a:r>
              <a:rPr lang="en-US" b="1" u="sng">
                <a:solidFill>
                  <a:schemeClr val="tx1"/>
                </a:solidFill>
              </a:rPr>
              <a:t>SPL threshold</a:t>
            </a:r>
            <a:r>
              <a:rPr lang="en-US">
                <a:solidFill>
                  <a:schemeClr val="tx1"/>
                </a:solidFill>
              </a:rPr>
              <a:t> and </a:t>
            </a:r>
            <a:r>
              <a:rPr lang="en-US" b="1" u="sng">
                <a:solidFill>
                  <a:schemeClr val="tx1"/>
                </a:solidFill>
              </a:rPr>
              <a:t>altitude</a:t>
            </a:r>
            <a:r>
              <a:rPr lang="en-US">
                <a:solidFill>
                  <a:schemeClr val="tx1"/>
                </a:solidFill>
              </a:rPr>
              <a:t> gives a radius of impact for the vehicle</a:t>
            </a:r>
          </a:p>
        </p:txBody>
      </p:sp>
      <p:grpSp>
        <p:nvGrpSpPr>
          <p:cNvPr id="23" name="Group 22">
            <a:extLst>
              <a:ext uri="{FF2B5EF4-FFF2-40B4-BE49-F238E27FC236}">
                <a16:creationId xmlns:a16="http://schemas.microsoft.com/office/drawing/2014/main" id="{3F043BAE-E2F2-224E-B6AE-E34F8CF6512F}"/>
              </a:ext>
            </a:extLst>
          </p:cNvPr>
          <p:cNvGrpSpPr>
            <a:grpSpLocks noChangeAspect="1"/>
          </p:cNvGrpSpPr>
          <p:nvPr/>
        </p:nvGrpSpPr>
        <p:grpSpPr>
          <a:xfrm>
            <a:off x="7581417" y="1607929"/>
            <a:ext cx="1489294" cy="1506162"/>
            <a:chOff x="3386402" y="1485560"/>
            <a:chExt cx="1947656" cy="1969715"/>
          </a:xfrm>
        </p:grpSpPr>
        <p:pic>
          <p:nvPicPr>
            <p:cNvPr id="19" name="Picture 18">
              <a:extLst>
                <a:ext uri="{FF2B5EF4-FFF2-40B4-BE49-F238E27FC236}">
                  <a16:creationId xmlns:a16="http://schemas.microsoft.com/office/drawing/2014/main" id="{1A31B732-C83B-A047-9853-3F12D695F665}"/>
                </a:ext>
              </a:extLst>
            </p:cNvPr>
            <p:cNvPicPr>
              <a:picLocks noChangeAspect="1"/>
            </p:cNvPicPr>
            <p:nvPr/>
          </p:nvPicPr>
          <p:blipFill rotWithShape="1">
            <a:blip r:embed="rId2"/>
            <a:srcRect l="31323" t="14689" r="28497" b="10294"/>
            <a:stretch/>
          </p:blipFill>
          <p:spPr>
            <a:xfrm>
              <a:off x="3386402" y="1485560"/>
              <a:ext cx="1947656" cy="1969715"/>
            </a:xfrm>
            <a:prstGeom prst="rect">
              <a:avLst/>
            </a:prstGeom>
          </p:spPr>
        </p:pic>
        <p:sp>
          <p:nvSpPr>
            <p:cNvPr id="20" name="Oval 19">
              <a:extLst>
                <a:ext uri="{FF2B5EF4-FFF2-40B4-BE49-F238E27FC236}">
                  <a16:creationId xmlns:a16="http://schemas.microsoft.com/office/drawing/2014/main" id="{502B8475-10D8-5049-9F53-D10CA35CB3E3}"/>
                </a:ext>
              </a:extLst>
            </p:cNvPr>
            <p:cNvSpPr/>
            <p:nvPr/>
          </p:nvSpPr>
          <p:spPr>
            <a:xfrm>
              <a:off x="4074226" y="210708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19365F6-7776-4D4A-A610-3FE8B6B650CF}"/>
                </a:ext>
              </a:extLst>
            </p:cNvPr>
            <p:cNvSpPr/>
            <p:nvPr/>
          </p:nvSpPr>
          <p:spPr>
            <a:xfrm>
              <a:off x="4442370" y="333530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9EF5C07-764F-3148-8CEB-04159FC43423}"/>
                </a:ext>
              </a:extLst>
            </p:cNvPr>
            <p:cNvCxnSpPr>
              <a:cxnSpLocks/>
            </p:cNvCxnSpPr>
            <p:nvPr/>
          </p:nvCxnSpPr>
          <p:spPr>
            <a:xfrm>
              <a:off x="4113221" y="2194268"/>
              <a:ext cx="322425" cy="10906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9" name="Rounded Rectangle 28">
            <a:extLst>
              <a:ext uri="{FF2B5EF4-FFF2-40B4-BE49-F238E27FC236}">
                <a16:creationId xmlns:a16="http://schemas.microsoft.com/office/drawing/2014/main" id="{F9F2831B-1562-9B41-B560-7149A56D8532}"/>
              </a:ext>
            </a:extLst>
          </p:cNvPr>
          <p:cNvSpPr/>
          <p:nvPr/>
        </p:nvSpPr>
        <p:spPr>
          <a:xfrm>
            <a:off x="4086618" y="1986813"/>
            <a:ext cx="2433666" cy="74839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Pair with flight path to find noise “footprint”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60286BA-984C-B94E-89F8-08BF03C97C9D}"/>
                  </a:ext>
                </a:extLst>
              </p:cNvPr>
              <p:cNvSpPr txBox="1"/>
              <p:nvPr/>
            </p:nvSpPr>
            <p:spPr>
              <a:xfrm>
                <a:off x="3821217" y="3336584"/>
                <a:ext cx="2964466"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𝐼𝑚𝑝𝑎𝑐𝑡𝑒𝑑</m:t>
                      </m:r>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r>
                            <a:rPr lang="en-US" b="0" i="1" smtClean="0">
                              <a:solidFill>
                                <a:schemeClr val="bg1"/>
                              </a:solidFill>
                              <a:latin typeface="Cambria Math" panose="02040503050406030204" pitchFamily="18" charset="0"/>
                            </a:rPr>
                            <m:t>𝑟𝑜𝑢𝑛𝑑</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m:t>
                                      </m:r>
                                    </m:e>
                                    <m:sub>
                                      <m:r>
                                        <a:rPr lang="en-US" b="0" i="1" smtClean="0">
                                          <a:solidFill>
                                            <a:schemeClr val="bg1"/>
                                          </a:solidFill>
                                          <a:latin typeface="Cambria Math" panose="02040503050406030204" pitchFamily="18" charset="0"/>
                                        </a:rPr>
                                        <m:t>𝑖</m:t>
                                      </m:r>
                                    </m:sub>
                                  </m:sSub>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𝑑𝑒𝑛𝑠</m:t>
                                      </m:r>
                                    </m:e>
                                    <m:sub>
                                      <m:r>
                                        <a:rPr lang="en-US" i="1">
                                          <a:solidFill>
                                            <a:schemeClr val="bg1"/>
                                          </a:solidFill>
                                          <a:latin typeface="Cambria Math" panose="02040503050406030204" pitchFamily="18" charset="0"/>
                                        </a:rPr>
                                        <m:t>𝑖</m:t>
                                      </m:r>
                                    </m:sub>
                                  </m:sSub>
                                </m:sub>
                              </m:sSub>
                            </m:e>
                          </m:d>
                        </m:e>
                      </m:nary>
                    </m:oMath>
                  </m:oMathPara>
                </a14:m>
                <a:endParaRPr lang="en-US">
                  <a:solidFill>
                    <a:schemeClr val="bg1"/>
                  </a:solidFill>
                </a:endParaRPr>
              </a:p>
            </p:txBody>
          </p:sp>
        </mc:Choice>
        <mc:Fallback xmlns="">
          <p:sp>
            <p:nvSpPr>
              <p:cNvPr id="31" name="TextBox 30">
                <a:extLst>
                  <a:ext uri="{FF2B5EF4-FFF2-40B4-BE49-F238E27FC236}">
                    <a16:creationId xmlns:a16="http://schemas.microsoft.com/office/drawing/2014/main" id="{F60286BA-984C-B94E-89F8-08BF03C97C9D}"/>
                  </a:ext>
                </a:extLst>
              </p:cNvPr>
              <p:cNvSpPr txBox="1">
                <a:spLocks noRot="1" noChangeAspect="1" noMove="1" noResize="1" noEditPoints="1" noAdjustHandles="1" noChangeArrowheads="1" noChangeShapeType="1" noTextEdit="1"/>
              </p:cNvSpPr>
              <p:nvPr/>
            </p:nvSpPr>
            <p:spPr>
              <a:xfrm>
                <a:off x="3821217" y="3336584"/>
                <a:ext cx="2964466" cy="588174"/>
              </a:xfrm>
              <a:prstGeom prst="rect">
                <a:avLst/>
              </a:prstGeom>
              <a:blipFill>
                <a:blip r:embed="rId3"/>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E45F9D2-2C47-B44E-875A-21D9638CAFF4}"/>
              </a:ext>
            </a:extLst>
          </p:cNvPr>
          <p:cNvCxnSpPr>
            <a:stCxn id="19" idx="1"/>
            <a:endCxn id="29" idx="3"/>
          </p:cNvCxnSpPr>
          <p:nvPr/>
        </p:nvCxnSpPr>
        <p:spPr>
          <a:xfrm flipH="1">
            <a:off x="6520284" y="2361010"/>
            <a:ext cx="1061133"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C031FC-F8F0-1E42-AF53-619AF5CB3D90}"/>
              </a:ext>
            </a:extLst>
          </p:cNvPr>
          <p:cNvCxnSpPr>
            <a:cxnSpLocks/>
            <a:stCxn id="41" idx="3"/>
            <a:endCxn id="29" idx="1"/>
          </p:cNvCxnSpPr>
          <p:nvPr/>
        </p:nvCxnSpPr>
        <p:spPr>
          <a:xfrm>
            <a:off x="3034461" y="2361010"/>
            <a:ext cx="10521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Down Arrow 35">
            <a:extLst>
              <a:ext uri="{FF2B5EF4-FFF2-40B4-BE49-F238E27FC236}">
                <a16:creationId xmlns:a16="http://schemas.microsoft.com/office/drawing/2014/main" id="{80E6A8E5-C06C-6A4F-8DA9-D10DD977BDE7}"/>
              </a:ext>
            </a:extLst>
          </p:cNvPr>
          <p:cNvSpPr/>
          <p:nvPr/>
        </p:nvSpPr>
        <p:spPr>
          <a:xfrm>
            <a:off x="5075006" y="2881081"/>
            <a:ext cx="456889" cy="340499"/>
          </a:xfrm>
          <a:prstGeom prst="down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723BFA01-4CFD-9A40-BA02-B3B81D31210C}"/>
              </a:ext>
            </a:extLst>
          </p:cNvPr>
          <p:cNvGrpSpPr/>
          <p:nvPr/>
        </p:nvGrpSpPr>
        <p:grpSpPr>
          <a:xfrm>
            <a:off x="2438033" y="3963649"/>
            <a:ext cx="5730833" cy="581061"/>
            <a:chOff x="2893341" y="3820824"/>
            <a:chExt cx="5730833" cy="581061"/>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877BBC8-BFE5-0949-8543-46A25844BC49}"/>
                    </a:ext>
                  </a:extLst>
                </p:cNvPr>
                <p:cNvSpPr txBox="1"/>
                <p:nvPr/>
              </p:nvSpPr>
              <p:spPr>
                <a:xfrm>
                  <a:off x="3084034" y="3820824"/>
                  <a:ext cx="490904" cy="3288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5B209"/>
                                </a:solidFill>
                                <a:latin typeface="Cambria Math" panose="02040503050406030204" pitchFamily="18" charset="0"/>
                              </a:rPr>
                            </m:ctrlPr>
                          </m:sSubPr>
                          <m:e>
                            <m:r>
                              <a:rPr lang="en-US" i="1">
                                <a:solidFill>
                                  <a:srgbClr val="F5B209"/>
                                </a:solidFill>
                                <a:latin typeface="Cambria Math" panose="02040503050406030204" pitchFamily="18" charset="0"/>
                              </a:rPr>
                              <m:t>𝐴</m:t>
                            </m:r>
                          </m:e>
                          <m:sub>
                            <m:sSub>
                              <m:sSubPr>
                                <m:ctrlPr>
                                  <a:rPr lang="en-US" i="1">
                                    <a:solidFill>
                                      <a:srgbClr val="F5B209"/>
                                    </a:solidFill>
                                    <a:latin typeface="Cambria Math" panose="02040503050406030204" pitchFamily="18" charset="0"/>
                                  </a:rPr>
                                </m:ctrlPr>
                              </m:sSubPr>
                              <m:e>
                                <m:r>
                                  <a:rPr lang="en-US" i="1">
                                    <a:solidFill>
                                      <a:srgbClr val="F5B209"/>
                                    </a:solidFill>
                                    <a:latin typeface="Cambria Math" panose="02040503050406030204" pitchFamily="18" charset="0"/>
                                    <a:ea typeface="Cambria Math" panose="02040503050406030204" pitchFamily="18" charset="0"/>
                                  </a:rPr>
                                  <m:t>∩</m:t>
                                </m:r>
                              </m:e>
                              <m:sub>
                                <m:r>
                                  <a:rPr lang="en-US" i="1">
                                    <a:solidFill>
                                      <a:srgbClr val="F5B209"/>
                                    </a:solidFill>
                                    <a:latin typeface="Cambria Math" panose="02040503050406030204" pitchFamily="18" charset="0"/>
                                  </a:rPr>
                                  <m:t>𝑖</m:t>
                                </m:r>
                              </m:sub>
                            </m:sSub>
                          </m:sub>
                        </m:sSub>
                      </m:oMath>
                    </m:oMathPara>
                  </a14:m>
                  <a:endParaRPr lang="en-US">
                    <a:solidFill>
                      <a:srgbClr val="F5B209"/>
                    </a:solidFill>
                  </a:endParaRPr>
                </a:p>
              </p:txBody>
            </p:sp>
          </mc:Choice>
          <mc:Fallback xmlns="">
            <p:sp>
              <p:nvSpPr>
                <p:cNvPr id="37" name="TextBox 36">
                  <a:extLst>
                    <a:ext uri="{FF2B5EF4-FFF2-40B4-BE49-F238E27FC236}">
                      <a16:creationId xmlns:a16="http://schemas.microsoft.com/office/drawing/2014/main" id="{4877BBC8-BFE5-0949-8543-46A25844BC49}"/>
                    </a:ext>
                  </a:extLst>
                </p:cNvPr>
                <p:cNvSpPr txBox="1">
                  <a:spLocks noRot="1" noChangeAspect="1" noMove="1" noResize="1" noEditPoints="1" noAdjustHandles="1" noChangeArrowheads="1" noChangeShapeType="1" noTextEdit="1"/>
                </p:cNvSpPr>
                <p:nvPr/>
              </p:nvSpPr>
              <p:spPr>
                <a:xfrm>
                  <a:off x="3084034" y="3820824"/>
                  <a:ext cx="490904" cy="328808"/>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189D3C3E-EF6A-0F40-B4DE-BA7BEA002ABC}"/>
                </a:ext>
              </a:extLst>
            </p:cNvPr>
            <p:cNvSpPr txBox="1"/>
            <p:nvPr/>
          </p:nvSpPr>
          <p:spPr>
            <a:xfrm>
              <a:off x="4347041" y="3846729"/>
              <a:ext cx="4277133" cy="276999"/>
            </a:xfrm>
            <a:prstGeom prst="rect">
              <a:avLst/>
            </a:prstGeom>
            <a:noFill/>
          </p:spPr>
          <p:txBody>
            <a:bodyPr wrap="none" rtlCol="0">
              <a:spAutoFit/>
            </a:bodyPr>
            <a:lstStyle/>
            <a:p>
              <a:r>
                <a:rPr lang="en-US" sz="1200">
                  <a:solidFill>
                    <a:schemeClr val="bg1"/>
                  </a:solidFill>
                </a:rPr>
                <a:t>Area of intersection between footprint and </a:t>
              </a:r>
              <a:r>
                <a:rPr lang="en-US" sz="1200" err="1">
                  <a:solidFill>
                    <a:schemeClr val="bg1"/>
                  </a:solidFill>
                </a:rPr>
                <a:t>i</a:t>
              </a:r>
              <a:r>
                <a:rPr lang="en-US" sz="1200" baseline="30000" err="1">
                  <a:solidFill>
                    <a:schemeClr val="bg1"/>
                  </a:solidFill>
                </a:rPr>
                <a:t>th</a:t>
              </a:r>
              <a:r>
                <a:rPr lang="en-US" sz="1200">
                  <a:solidFill>
                    <a:schemeClr val="bg1"/>
                  </a:solidFill>
                </a:rPr>
                <a:t> planning region</a:t>
              </a:r>
            </a:p>
          </p:txBody>
        </p:sp>
        <p:sp>
          <p:nvSpPr>
            <p:cNvPr id="39" name="TextBox 38">
              <a:extLst>
                <a:ext uri="{FF2B5EF4-FFF2-40B4-BE49-F238E27FC236}">
                  <a16:creationId xmlns:a16="http://schemas.microsoft.com/office/drawing/2014/main" id="{79529CA9-9F78-4345-ADA7-BD64BA45A44D}"/>
                </a:ext>
              </a:extLst>
            </p:cNvPr>
            <p:cNvSpPr txBox="1"/>
            <p:nvPr/>
          </p:nvSpPr>
          <p:spPr>
            <a:xfrm>
              <a:off x="4347041" y="4098982"/>
              <a:ext cx="2860078" cy="276999"/>
            </a:xfrm>
            <a:prstGeom prst="rect">
              <a:avLst/>
            </a:prstGeom>
            <a:noFill/>
          </p:spPr>
          <p:txBody>
            <a:bodyPr wrap="none" rtlCol="0">
              <a:spAutoFit/>
            </a:bodyPr>
            <a:lstStyle/>
            <a:p>
              <a:r>
                <a:rPr lang="en-US" sz="1200">
                  <a:solidFill>
                    <a:schemeClr val="bg1"/>
                  </a:solidFill>
                </a:rPr>
                <a:t>Population density of </a:t>
              </a:r>
              <a:r>
                <a:rPr lang="en-US" sz="1200" err="1">
                  <a:solidFill>
                    <a:schemeClr val="bg1"/>
                  </a:solidFill>
                </a:rPr>
                <a:t>i</a:t>
              </a:r>
              <a:r>
                <a:rPr lang="en-US" sz="1200" baseline="30000" err="1">
                  <a:solidFill>
                    <a:schemeClr val="bg1"/>
                  </a:solidFill>
                </a:rPr>
                <a:t>th</a:t>
              </a:r>
              <a:r>
                <a:rPr lang="en-US" sz="1200">
                  <a:solidFill>
                    <a:schemeClr val="bg1"/>
                  </a:solidFill>
                </a:rPr>
                <a:t> planning region</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9492A70-A58F-8943-BB3E-F1D522C364AA}"/>
                    </a:ext>
                  </a:extLst>
                </p:cNvPr>
                <p:cNvSpPr/>
                <p:nvPr/>
              </p:nvSpPr>
              <p:spPr>
                <a:xfrm>
                  <a:off x="2893341" y="4073077"/>
                  <a:ext cx="681597" cy="3288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5B209"/>
                                </a:solidFill>
                                <a:latin typeface="Cambria Math" panose="02040503050406030204" pitchFamily="18" charset="0"/>
                              </a:rPr>
                            </m:ctrlPr>
                          </m:sSubPr>
                          <m:e>
                            <m:r>
                              <a:rPr lang="en-US" i="1">
                                <a:solidFill>
                                  <a:srgbClr val="F5B209"/>
                                </a:solidFill>
                                <a:latin typeface="Cambria Math" panose="02040503050406030204" pitchFamily="18" charset="0"/>
                              </a:rPr>
                              <m:t>𝑃</m:t>
                            </m:r>
                          </m:e>
                          <m:sub>
                            <m:sSub>
                              <m:sSubPr>
                                <m:ctrlPr>
                                  <a:rPr lang="en-US" i="1">
                                    <a:solidFill>
                                      <a:srgbClr val="F5B209"/>
                                    </a:solidFill>
                                    <a:latin typeface="Cambria Math" panose="02040503050406030204" pitchFamily="18" charset="0"/>
                                  </a:rPr>
                                </m:ctrlPr>
                              </m:sSubPr>
                              <m:e>
                                <m:r>
                                  <a:rPr lang="en-US" i="1">
                                    <a:solidFill>
                                      <a:srgbClr val="F5B209"/>
                                    </a:solidFill>
                                    <a:latin typeface="Cambria Math" panose="02040503050406030204" pitchFamily="18" charset="0"/>
                                  </a:rPr>
                                  <m:t>𝑑𝑒𝑛𝑠</m:t>
                                </m:r>
                              </m:e>
                              <m:sub>
                                <m:r>
                                  <a:rPr lang="en-US" i="1">
                                    <a:solidFill>
                                      <a:srgbClr val="F5B209"/>
                                    </a:solidFill>
                                    <a:latin typeface="Cambria Math" panose="02040503050406030204" pitchFamily="18" charset="0"/>
                                  </a:rPr>
                                  <m:t>𝑖</m:t>
                                </m:r>
                              </m:sub>
                            </m:sSub>
                          </m:sub>
                        </m:sSub>
                      </m:oMath>
                    </m:oMathPara>
                  </a14:m>
                  <a:endParaRPr lang="en-US">
                    <a:solidFill>
                      <a:srgbClr val="F5B209"/>
                    </a:solidFill>
                  </a:endParaRPr>
                </a:p>
              </p:txBody>
            </p:sp>
          </mc:Choice>
          <mc:Fallback xmlns="">
            <p:sp>
              <p:nvSpPr>
                <p:cNvPr id="40" name="Rectangle 39">
                  <a:extLst>
                    <a:ext uri="{FF2B5EF4-FFF2-40B4-BE49-F238E27FC236}">
                      <a16:creationId xmlns:a16="http://schemas.microsoft.com/office/drawing/2014/main" id="{39492A70-A58F-8943-BB3E-F1D522C364AA}"/>
                    </a:ext>
                  </a:extLst>
                </p:cNvPr>
                <p:cNvSpPr>
                  <a:spLocks noRot="1" noChangeAspect="1" noMove="1" noResize="1" noEditPoints="1" noAdjustHandles="1" noChangeArrowheads="1" noChangeShapeType="1" noTextEdit="1"/>
                </p:cNvSpPr>
                <p:nvPr/>
              </p:nvSpPr>
              <p:spPr>
                <a:xfrm>
                  <a:off x="2893341" y="4073077"/>
                  <a:ext cx="681597" cy="328808"/>
                </a:xfrm>
                <a:prstGeom prst="rect">
                  <a:avLst/>
                </a:prstGeom>
                <a:blipFill>
                  <a:blip r:embed="rId5"/>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F7771545-2BCE-9440-9BAF-E05DDED263CF}"/>
                </a:ext>
              </a:extLst>
            </p:cNvPr>
            <p:cNvCxnSpPr>
              <a:stCxn id="37" idx="3"/>
              <a:endCxn id="38" idx="1"/>
            </p:cNvCxnSpPr>
            <p:nvPr/>
          </p:nvCxnSpPr>
          <p:spPr>
            <a:xfrm>
              <a:off x="3574938" y="3985228"/>
              <a:ext cx="772103"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28414EE-9597-4344-9F14-8DDD868C6A46}"/>
                </a:ext>
              </a:extLst>
            </p:cNvPr>
            <p:cNvCxnSpPr>
              <a:stCxn id="40" idx="3"/>
              <a:endCxn id="39" idx="1"/>
            </p:cNvCxnSpPr>
            <p:nvPr/>
          </p:nvCxnSpPr>
          <p:spPr>
            <a:xfrm>
              <a:off x="3574938" y="4237481"/>
              <a:ext cx="772103"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25">
            <a:extLst>
              <a:ext uri="{FF2B5EF4-FFF2-40B4-BE49-F238E27FC236}">
                <a16:creationId xmlns:a16="http://schemas.microsoft.com/office/drawing/2014/main" id="{86785242-1FF6-5F4E-A603-366343CA60B8}"/>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a:t>
            </a:r>
            <a:r>
              <a:rPr lang="en-US" sz="1200" err="1">
                <a:solidFill>
                  <a:schemeClr val="bg1"/>
                </a:solidFill>
              </a:rPr>
              <a:t>Petitgenet</a:t>
            </a:r>
            <a:endParaRPr lang="en-US" sz="1200">
              <a:solidFill>
                <a:schemeClr val="bg1"/>
              </a:solidFill>
            </a:endParaRPr>
          </a:p>
        </p:txBody>
      </p:sp>
      <p:grpSp>
        <p:nvGrpSpPr>
          <p:cNvPr id="49" name="Group 48">
            <a:extLst>
              <a:ext uri="{FF2B5EF4-FFF2-40B4-BE49-F238E27FC236}">
                <a16:creationId xmlns:a16="http://schemas.microsoft.com/office/drawing/2014/main" id="{80D4D5C0-9EC9-CE43-8AA9-FE2E36DEF5EE}"/>
              </a:ext>
            </a:extLst>
          </p:cNvPr>
          <p:cNvGrpSpPr/>
          <p:nvPr/>
        </p:nvGrpSpPr>
        <p:grpSpPr>
          <a:xfrm>
            <a:off x="1563502" y="1573134"/>
            <a:ext cx="1470959" cy="1575752"/>
            <a:chOff x="1536192" y="1573134"/>
            <a:chExt cx="1470959" cy="1575752"/>
          </a:xfrm>
        </p:grpSpPr>
        <p:grpSp>
          <p:nvGrpSpPr>
            <p:cNvPr id="45" name="Group 44">
              <a:extLst>
                <a:ext uri="{FF2B5EF4-FFF2-40B4-BE49-F238E27FC236}">
                  <a16:creationId xmlns:a16="http://schemas.microsoft.com/office/drawing/2014/main" id="{D31B46C9-469D-7443-9E18-AAB98822E4FB}"/>
                </a:ext>
              </a:extLst>
            </p:cNvPr>
            <p:cNvGrpSpPr>
              <a:grpSpLocks noChangeAspect="1"/>
            </p:cNvGrpSpPr>
            <p:nvPr/>
          </p:nvGrpSpPr>
          <p:grpSpPr>
            <a:xfrm>
              <a:off x="1677311" y="1766650"/>
              <a:ext cx="1188720" cy="1188720"/>
              <a:chOff x="1536192" y="1748769"/>
              <a:chExt cx="1371600" cy="1371600"/>
            </a:xfrm>
          </p:grpSpPr>
          <p:sp>
            <p:nvSpPr>
              <p:cNvPr id="12" name="Oval 11">
                <a:extLst>
                  <a:ext uri="{FF2B5EF4-FFF2-40B4-BE49-F238E27FC236}">
                    <a16:creationId xmlns:a16="http://schemas.microsoft.com/office/drawing/2014/main" id="{EEEC29AB-7609-3C41-8EE7-03B713D06ED0}"/>
                  </a:ext>
                </a:extLst>
              </p:cNvPr>
              <p:cNvSpPr/>
              <p:nvPr/>
            </p:nvSpPr>
            <p:spPr>
              <a:xfrm>
                <a:off x="1536192" y="1748769"/>
                <a:ext cx="1371600" cy="1371600"/>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8BD6272-3A57-B846-A053-D91769D75655}"/>
                  </a:ext>
                </a:extLst>
              </p:cNvPr>
              <p:cNvCxnSpPr>
                <a:stCxn id="12" idx="6"/>
              </p:cNvCxnSpPr>
              <p:nvPr/>
            </p:nvCxnSpPr>
            <p:spPr>
              <a:xfrm flipH="1">
                <a:off x="2221992" y="2434569"/>
                <a:ext cx="68580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1FA441D-D7E5-4E48-842B-61449FB329A5}"/>
                  </a:ext>
                </a:extLst>
              </p:cNvPr>
              <p:cNvSpPr txBox="1"/>
              <p:nvPr/>
            </p:nvSpPr>
            <p:spPr>
              <a:xfrm>
                <a:off x="2407637" y="2187816"/>
                <a:ext cx="314510" cy="307777"/>
              </a:xfrm>
              <a:prstGeom prst="rect">
                <a:avLst/>
              </a:prstGeom>
              <a:noFill/>
            </p:spPr>
            <p:txBody>
              <a:bodyPr wrap="none" rtlCol="0">
                <a:spAutoFit/>
              </a:bodyPr>
              <a:lstStyle/>
              <a:p>
                <a:pPr algn="ctr"/>
                <a:r>
                  <a:rPr lang="en-US">
                    <a:solidFill>
                      <a:schemeClr val="bg1"/>
                    </a:solidFill>
                  </a:rPr>
                  <a:t>R</a:t>
                </a:r>
              </a:p>
            </p:txBody>
          </p:sp>
        </p:grpSp>
        <p:sp>
          <p:nvSpPr>
            <p:cNvPr id="41" name="Rectangle 40">
              <a:extLst>
                <a:ext uri="{FF2B5EF4-FFF2-40B4-BE49-F238E27FC236}">
                  <a16:creationId xmlns:a16="http://schemas.microsoft.com/office/drawing/2014/main" id="{0993E669-E43E-6446-9869-E9073FA9D876}"/>
                </a:ext>
              </a:extLst>
            </p:cNvPr>
            <p:cNvSpPr/>
            <p:nvPr/>
          </p:nvSpPr>
          <p:spPr>
            <a:xfrm>
              <a:off x="1536192" y="1573134"/>
              <a:ext cx="1470959" cy="1575752"/>
            </a:xfrm>
            <a:prstGeom prst="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Rounded Corners 42">
            <a:extLst>
              <a:ext uri="{FF2B5EF4-FFF2-40B4-BE49-F238E27FC236}">
                <a16:creationId xmlns:a16="http://schemas.microsoft.com/office/drawing/2014/main" id="{F1D6806F-3E47-46D0-8236-00C325765855}"/>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6" name="Rectangle: Rounded Corners 45">
            <a:extLst>
              <a:ext uri="{FF2B5EF4-FFF2-40B4-BE49-F238E27FC236}">
                <a16:creationId xmlns:a16="http://schemas.microsoft.com/office/drawing/2014/main" id="{01C064A5-AA9B-405E-B8F8-FC74F3F07D03}"/>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7" name="Rectangle: Rounded Corners 46">
            <a:extLst>
              <a:ext uri="{FF2B5EF4-FFF2-40B4-BE49-F238E27FC236}">
                <a16:creationId xmlns:a16="http://schemas.microsoft.com/office/drawing/2014/main" id="{B3C86E51-9ED0-470B-B7E1-3390E67D445E}"/>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8" name="Rectangle: Rounded Corners 47">
            <a:extLst>
              <a:ext uri="{FF2B5EF4-FFF2-40B4-BE49-F238E27FC236}">
                <a16:creationId xmlns:a16="http://schemas.microsoft.com/office/drawing/2014/main" id="{82E9EB17-42A3-4171-A780-4DC828EDCE77}"/>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50" name="Rectangle: Rounded Corners 49">
            <a:extLst>
              <a:ext uri="{FF2B5EF4-FFF2-40B4-BE49-F238E27FC236}">
                <a16:creationId xmlns:a16="http://schemas.microsoft.com/office/drawing/2014/main" id="{115DF226-F1EB-43FB-B1B7-150AA9909F39}"/>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52" name="Rectangle: Rounded Corners 51">
            <a:extLst>
              <a:ext uri="{FF2B5EF4-FFF2-40B4-BE49-F238E27FC236}">
                <a16:creationId xmlns:a16="http://schemas.microsoft.com/office/drawing/2014/main" id="{B9FEA4B6-A35F-4925-BA48-263C1D2D7CA3}"/>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98584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FC011E-69DC-40FA-9501-691B8ECDB8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6</a:t>
            </a:fld>
            <a:endParaRPr lang="fr"/>
          </a:p>
        </p:txBody>
      </p:sp>
      <p:grpSp>
        <p:nvGrpSpPr>
          <p:cNvPr id="13" name="Group 12">
            <a:extLst>
              <a:ext uri="{FF2B5EF4-FFF2-40B4-BE49-F238E27FC236}">
                <a16:creationId xmlns:a16="http://schemas.microsoft.com/office/drawing/2014/main" id="{4C0F282B-4CD4-43F5-A7F6-E0C2ABEB8844}"/>
              </a:ext>
            </a:extLst>
          </p:cNvPr>
          <p:cNvGrpSpPr/>
          <p:nvPr/>
        </p:nvGrpSpPr>
        <p:grpSpPr>
          <a:xfrm>
            <a:off x="4516875" y="1567733"/>
            <a:ext cx="4553944" cy="2336471"/>
            <a:chOff x="1736521" y="1103251"/>
            <a:chExt cx="6485919" cy="3327701"/>
          </a:xfrm>
        </p:grpSpPr>
        <p:sp>
          <p:nvSpPr>
            <p:cNvPr id="19" name="Trapezoid 18">
              <a:extLst>
                <a:ext uri="{FF2B5EF4-FFF2-40B4-BE49-F238E27FC236}">
                  <a16:creationId xmlns:a16="http://schemas.microsoft.com/office/drawing/2014/main" id="{209E0CD8-3998-4CA8-818E-D0EAE07DE74D}"/>
                </a:ext>
              </a:extLst>
            </p:cNvPr>
            <p:cNvSpPr/>
            <p:nvPr/>
          </p:nvSpPr>
          <p:spPr>
            <a:xfrm>
              <a:off x="1736521" y="1904752"/>
              <a:ext cx="6485919" cy="2526200"/>
            </a:xfrm>
            <a:prstGeom prst="trapezoid">
              <a:avLst>
                <a:gd name="adj" fmla="val 74344"/>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6732FFE-A384-4634-8995-2E301DA9ED28}"/>
                </a:ext>
              </a:extLst>
            </p:cNvPr>
            <p:cNvSpPr/>
            <p:nvPr/>
          </p:nvSpPr>
          <p:spPr>
            <a:xfrm>
              <a:off x="4597358" y="1103251"/>
              <a:ext cx="1058668" cy="3254689"/>
            </a:xfrm>
            <a:custGeom>
              <a:avLst/>
              <a:gdLst>
                <a:gd name="connsiteX0" fmla="*/ 427538 w 1190936"/>
                <a:gd name="connsiteY0" fmla="*/ 3739621 h 3739621"/>
                <a:gd name="connsiteX1" fmla="*/ 33255 w 1190936"/>
                <a:gd name="connsiteY1" fmla="*/ 123966 h 3739621"/>
                <a:gd name="connsiteX2" fmla="*/ 1190936 w 1190936"/>
                <a:gd name="connsiteY2" fmla="*/ 1189368 h 3739621"/>
              </a:gdLst>
              <a:ahLst/>
              <a:cxnLst>
                <a:cxn ang="0">
                  <a:pos x="connsiteX0" y="connsiteY0"/>
                </a:cxn>
                <a:cxn ang="0">
                  <a:pos x="connsiteX1" y="connsiteY1"/>
                </a:cxn>
                <a:cxn ang="0">
                  <a:pos x="connsiteX2" y="connsiteY2"/>
                </a:cxn>
              </a:cxnLst>
              <a:rect l="l" t="t" r="r" b="b"/>
              <a:pathLst>
                <a:path w="1190936" h="3739621">
                  <a:moveTo>
                    <a:pt x="427538" y="3739621"/>
                  </a:moveTo>
                  <a:cubicBezTo>
                    <a:pt x="166780" y="2144314"/>
                    <a:pt x="-93978" y="549008"/>
                    <a:pt x="33255" y="123966"/>
                  </a:cubicBezTo>
                  <a:cubicBezTo>
                    <a:pt x="160488" y="-301076"/>
                    <a:pt x="675712" y="444146"/>
                    <a:pt x="1190936" y="1189368"/>
                  </a:cubicBezTo>
                </a:path>
              </a:pathLst>
            </a:custGeom>
            <a:noFill/>
            <a:ln w="38100">
              <a:solidFill>
                <a:srgbClr val="00B0F0"/>
              </a:solidFill>
              <a:prstDash val="sysDot"/>
              <a:headEnd type="none" w="lg" len="lg"/>
              <a:tailEnd type="non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2B52DD6-F0AD-425E-8EA5-891C22B88659}"/>
                </a:ext>
              </a:extLst>
            </p:cNvPr>
            <p:cNvSpPr/>
            <p:nvPr/>
          </p:nvSpPr>
          <p:spPr>
            <a:xfrm>
              <a:off x="4977018" y="1219866"/>
              <a:ext cx="547587" cy="3101569"/>
            </a:xfrm>
            <a:custGeom>
              <a:avLst/>
              <a:gdLst>
                <a:gd name="connsiteX0" fmla="*/ 0 w 629174"/>
                <a:gd name="connsiteY0" fmla="*/ 3563686 h 3563686"/>
                <a:gd name="connsiteX1" fmla="*/ 243280 w 629174"/>
                <a:gd name="connsiteY1" fmla="*/ 65477 h 3563686"/>
                <a:gd name="connsiteX2" fmla="*/ 629174 w 629174"/>
                <a:gd name="connsiteY2" fmla="*/ 1617440 h 3563686"/>
              </a:gdLst>
              <a:ahLst/>
              <a:cxnLst>
                <a:cxn ang="0">
                  <a:pos x="connsiteX0" y="connsiteY0"/>
                </a:cxn>
                <a:cxn ang="0">
                  <a:pos x="connsiteX1" y="connsiteY1"/>
                </a:cxn>
                <a:cxn ang="0">
                  <a:pos x="connsiteX2" y="connsiteY2"/>
                </a:cxn>
              </a:cxnLst>
              <a:rect l="l" t="t" r="r" b="b"/>
              <a:pathLst>
                <a:path w="629174" h="3563686">
                  <a:moveTo>
                    <a:pt x="0" y="3563686"/>
                  </a:moveTo>
                  <a:cubicBezTo>
                    <a:pt x="69209" y="1976768"/>
                    <a:pt x="138418" y="389851"/>
                    <a:pt x="243280" y="65477"/>
                  </a:cubicBezTo>
                  <a:cubicBezTo>
                    <a:pt x="348142" y="-258897"/>
                    <a:pt x="488658" y="679271"/>
                    <a:pt x="629174" y="1617440"/>
                  </a:cubicBezTo>
                </a:path>
              </a:pathLst>
            </a:custGeom>
            <a:noFill/>
            <a:ln w="38100">
              <a:solidFill>
                <a:srgbClr val="00B0F0"/>
              </a:solidFill>
              <a:prstDash val="sysDot"/>
              <a:headEnd type="none" w="lg" len="lg"/>
              <a:tailEnd type="non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CA317AF-54BC-4731-A920-F004B4896DCB}"/>
                </a:ext>
              </a:extLst>
            </p:cNvPr>
            <p:cNvSpPr/>
            <p:nvPr/>
          </p:nvSpPr>
          <p:spPr>
            <a:xfrm>
              <a:off x="4968688" y="2965964"/>
              <a:ext cx="411049" cy="1370712"/>
            </a:xfrm>
            <a:custGeom>
              <a:avLst/>
              <a:gdLst>
                <a:gd name="connsiteX0" fmla="*/ 0 w 411049"/>
                <a:gd name="connsiteY0" fmla="*/ 1370712 h 1370712"/>
                <a:gd name="connsiteX1" fmla="*/ 316006 w 411049"/>
                <a:gd name="connsiteY1" fmla="*/ 1054707 h 1370712"/>
                <a:gd name="connsiteX2" fmla="*/ 410136 w 411049"/>
                <a:gd name="connsiteY2" fmla="*/ 590783 h 1370712"/>
                <a:gd name="connsiteX3" fmla="*/ 349624 w 411049"/>
                <a:gd name="connsiteY3" fmla="*/ 26007 h 1370712"/>
                <a:gd name="connsiteX4" fmla="*/ 134471 w 411049"/>
                <a:gd name="connsiteY4" fmla="*/ 147030 h 137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49" h="1370712">
                  <a:moveTo>
                    <a:pt x="0" y="1370712"/>
                  </a:moveTo>
                  <a:cubicBezTo>
                    <a:pt x="123825" y="1277703"/>
                    <a:pt x="247650" y="1184695"/>
                    <a:pt x="316006" y="1054707"/>
                  </a:cubicBezTo>
                  <a:cubicBezTo>
                    <a:pt x="384362" y="924719"/>
                    <a:pt x="404533" y="762233"/>
                    <a:pt x="410136" y="590783"/>
                  </a:cubicBezTo>
                  <a:cubicBezTo>
                    <a:pt x="415739" y="419333"/>
                    <a:pt x="395568" y="99966"/>
                    <a:pt x="349624" y="26007"/>
                  </a:cubicBezTo>
                  <a:cubicBezTo>
                    <a:pt x="303680" y="-47952"/>
                    <a:pt x="219075" y="49539"/>
                    <a:pt x="134471" y="147030"/>
                  </a:cubicBezTo>
                </a:path>
              </a:pathLst>
            </a:custGeom>
            <a:noFill/>
            <a:ln w="38100">
              <a:solidFill>
                <a:srgbClr val="00B0F0"/>
              </a:solidFill>
              <a:prstDash val="sysDot"/>
              <a:headEnd type="none" w="lg" len="lg"/>
              <a:tailEnd type="non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Rounded Corners 26">
            <a:extLst>
              <a:ext uri="{FF2B5EF4-FFF2-40B4-BE49-F238E27FC236}">
                <a16:creationId xmlns:a16="http://schemas.microsoft.com/office/drawing/2014/main" id="{FB9EFB46-5E8C-439D-BBB3-0FB68357DA72}"/>
              </a:ext>
            </a:extLst>
          </p:cNvPr>
          <p:cNvSpPr/>
          <p:nvPr/>
        </p:nvSpPr>
        <p:spPr>
          <a:xfrm>
            <a:off x="1566583" y="925266"/>
            <a:ext cx="7046258" cy="498695"/>
          </a:xfrm>
          <a:prstGeom prst="roundRect">
            <a:avLst/>
          </a:prstGeom>
          <a:noFill/>
          <a:ln w="28575">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What if a</a:t>
            </a:r>
            <a:r>
              <a:rPr lang="en-US" sz="1800" b="1">
                <a:solidFill>
                  <a:schemeClr val="accent4"/>
                </a:solidFill>
              </a:rPr>
              <a:t> third dimension </a:t>
            </a:r>
            <a:r>
              <a:rPr lang="en-US" sz="1800" b="1">
                <a:solidFill>
                  <a:schemeClr val="bg1"/>
                </a:solidFill>
              </a:rPr>
              <a:t>was added to routes?</a:t>
            </a:r>
          </a:p>
        </p:txBody>
      </p:sp>
      <p:pic>
        <p:nvPicPr>
          <p:cNvPr id="32" name="Picture 2" descr="Résultats de recherche d'images pour « marta map »">
            <a:extLst>
              <a:ext uri="{FF2B5EF4-FFF2-40B4-BE49-F238E27FC236}">
                <a16:creationId xmlns:a16="http://schemas.microsoft.com/office/drawing/2014/main" id="{B4068CED-0C53-42F6-B96D-C9CB625F5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594" y="1649612"/>
            <a:ext cx="2402917" cy="2579817"/>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F1880C9A-84EB-40B4-BEF9-C6F690AA9431}"/>
              </a:ext>
            </a:extLst>
          </p:cNvPr>
          <p:cNvSpPr/>
          <p:nvPr/>
        </p:nvSpPr>
        <p:spPr>
          <a:xfrm>
            <a:off x="4221797" y="2711511"/>
            <a:ext cx="376174" cy="328167"/>
          </a:xfrm>
          <a:prstGeom prst="rightArrow">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A5021D8-91AC-443E-8B28-2B5EFDAD81D5}"/>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23" name="Title 4">
            <a:extLst>
              <a:ext uri="{FF2B5EF4-FFF2-40B4-BE49-F238E27FC236}">
                <a16:creationId xmlns:a16="http://schemas.microsoft.com/office/drawing/2014/main" id="{0B74F6E5-1FF5-4A72-94B0-63EF06FCB04D}"/>
              </a:ext>
            </a:extLst>
          </p:cNvPr>
          <p:cNvSpPr>
            <a:spLocks noGrp="1"/>
          </p:cNvSpPr>
          <p:nvPr>
            <p:ph type="title"/>
          </p:nvPr>
        </p:nvSpPr>
        <p:spPr>
          <a:xfrm>
            <a:off x="1431889" y="106204"/>
            <a:ext cx="7083600" cy="994200"/>
          </a:xfrm>
        </p:spPr>
        <p:txBody>
          <a:bodyPr/>
          <a:lstStyle/>
          <a:p>
            <a:r>
              <a:rPr lang="en-US" sz="3600">
                <a:latin typeface="+mj-lt"/>
              </a:rPr>
              <a:t>Motivation for Air Mobility</a:t>
            </a:r>
          </a:p>
        </p:txBody>
      </p:sp>
      <p:sp>
        <p:nvSpPr>
          <p:cNvPr id="29" name="Rectangle: Rounded Corners 28">
            <a:extLst>
              <a:ext uri="{FF2B5EF4-FFF2-40B4-BE49-F238E27FC236}">
                <a16:creationId xmlns:a16="http://schemas.microsoft.com/office/drawing/2014/main" id="{6F773087-418C-486F-AA3B-2CA928683614}"/>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0" name="Rectangle: Rounded Corners 29">
            <a:extLst>
              <a:ext uri="{FF2B5EF4-FFF2-40B4-BE49-F238E27FC236}">
                <a16:creationId xmlns:a16="http://schemas.microsoft.com/office/drawing/2014/main" id="{EC6CF0A8-824C-4913-8184-FA169938E490}"/>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1" name="Rectangle: Rounded Corners 30">
            <a:extLst>
              <a:ext uri="{FF2B5EF4-FFF2-40B4-BE49-F238E27FC236}">
                <a16:creationId xmlns:a16="http://schemas.microsoft.com/office/drawing/2014/main" id="{08B6AAC2-8FCD-45BB-B8C0-8E800082208D}"/>
              </a:ext>
            </a:extLst>
          </p:cNvPr>
          <p:cNvSpPr/>
          <p:nvPr/>
        </p:nvSpPr>
        <p:spPr>
          <a:xfrm>
            <a:off x="73289" y="82281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3" name="Rectangle: Rounded Corners 32">
            <a:extLst>
              <a:ext uri="{FF2B5EF4-FFF2-40B4-BE49-F238E27FC236}">
                <a16:creationId xmlns:a16="http://schemas.microsoft.com/office/drawing/2014/main" id="{363800A5-D6C3-4536-B80F-7802BC5066F3}"/>
              </a:ext>
            </a:extLst>
          </p:cNvPr>
          <p:cNvSpPr/>
          <p:nvPr/>
        </p:nvSpPr>
        <p:spPr>
          <a:xfrm>
            <a:off x="73289" y="142475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4" name="Rectangle: Rounded Corners 33">
            <a:extLst>
              <a:ext uri="{FF2B5EF4-FFF2-40B4-BE49-F238E27FC236}">
                <a16:creationId xmlns:a16="http://schemas.microsoft.com/office/drawing/2014/main" id="{4E0F9CB4-6363-41F0-9429-11021F864CE9}"/>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35" name="Rectangle: Rounded Corners 34">
            <a:extLst>
              <a:ext uri="{FF2B5EF4-FFF2-40B4-BE49-F238E27FC236}">
                <a16:creationId xmlns:a16="http://schemas.microsoft.com/office/drawing/2014/main" id="{AB84A1A5-E5E5-493C-AFF9-F05C3696032E}"/>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42241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60</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200">
                <a:latin typeface="Arial" panose="020B0604020202020204" pitchFamily="34" charset="0"/>
                <a:cs typeface="Arial" panose="020B0604020202020204" pitchFamily="34" charset="0"/>
              </a:rPr>
              <a:t>Environment Details</a:t>
            </a:r>
          </a:p>
        </p:txBody>
      </p:sp>
      <p:grpSp>
        <p:nvGrpSpPr>
          <p:cNvPr id="130" name="Group 129">
            <a:extLst>
              <a:ext uri="{FF2B5EF4-FFF2-40B4-BE49-F238E27FC236}">
                <a16:creationId xmlns:a16="http://schemas.microsoft.com/office/drawing/2014/main" id="{0DB8C0C2-AA18-4D69-8B82-3FC1823B0CA4}"/>
              </a:ext>
            </a:extLst>
          </p:cNvPr>
          <p:cNvGrpSpPr/>
          <p:nvPr/>
        </p:nvGrpSpPr>
        <p:grpSpPr>
          <a:xfrm>
            <a:off x="1556938" y="1234985"/>
            <a:ext cx="2258979" cy="2777872"/>
            <a:chOff x="1556938" y="1602844"/>
            <a:chExt cx="2258979" cy="2777872"/>
          </a:xfrm>
        </p:grpSpPr>
        <p:sp>
          <p:nvSpPr>
            <p:cNvPr id="3" name="Rectangle 2">
              <a:extLst>
                <a:ext uri="{FF2B5EF4-FFF2-40B4-BE49-F238E27FC236}">
                  <a16:creationId xmlns:a16="http://schemas.microsoft.com/office/drawing/2014/main" id="{01208146-0BD3-458D-AFA0-3261656BBD2A}"/>
                </a:ext>
              </a:extLst>
            </p:cNvPr>
            <p:cNvSpPr/>
            <p:nvPr/>
          </p:nvSpPr>
          <p:spPr>
            <a:xfrm>
              <a:off x="1638705" y="1665292"/>
              <a:ext cx="2095445"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Region</a:t>
              </a:r>
            </a:p>
            <a:p>
              <a:pPr algn="ctr"/>
              <a:r>
                <a:rPr lang="en-US" sz="850" i="1">
                  <a:solidFill>
                    <a:schemeClr val="tx1"/>
                  </a:solidFill>
                </a:rPr>
                <a:t>(Urban area of interest)</a:t>
              </a:r>
            </a:p>
          </p:txBody>
        </p:sp>
        <p:sp>
          <p:nvSpPr>
            <p:cNvPr id="5" name="Rectangle 4">
              <a:extLst>
                <a:ext uri="{FF2B5EF4-FFF2-40B4-BE49-F238E27FC236}">
                  <a16:creationId xmlns:a16="http://schemas.microsoft.com/office/drawing/2014/main" id="{C24D095A-EFE0-4EF1-B13C-A1A5C526847A}"/>
                </a:ext>
              </a:extLst>
            </p:cNvPr>
            <p:cNvSpPr/>
            <p:nvPr/>
          </p:nvSpPr>
          <p:spPr>
            <a:xfrm>
              <a:off x="1638705" y="1999584"/>
              <a:ext cx="2095445"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Origin / Destination</a:t>
              </a:r>
            </a:p>
            <a:p>
              <a:pPr algn="ctr"/>
              <a:r>
                <a:rPr lang="en-US" sz="850" i="1">
                  <a:solidFill>
                    <a:schemeClr val="tx1"/>
                  </a:solidFill>
                </a:rPr>
                <a:t>( Latitude – Longitude pairs)</a:t>
              </a:r>
            </a:p>
          </p:txBody>
        </p:sp>
        <p:sp>
          <p:nvSpPr>
            <p:cNvPr id="6" name="Rectangle 5">
              <a:extLst>
                <a:ext uri="{FF2B5EF4-FFF2-40B4-BE49-F238E27FC236}">
                  <a16:creationId xmlns:a16="http://schemas.microsoft.com/office/drawing/2014/main" id="{BE60877B-20C6-42DD-AB6C-A00751CCA4B6}"/>
                </a:ext>
              </a:extLst>
            </p:cNvPr>
            <p:cNvSpPr/>
            <p:nvPr/>
          </p:nvSpPr>
          <p:spPr>
            <a:xfrm>
              <a:off x="1638705" y="4011831"/>
              <a:ext cx="2095445"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Default Method of Transportation</a:t>
              </a:r>
            </a:p>
            <a:p>
              <a:pPr algn="ctr"/>
              <a:r>
                <a:rPr lang="en-US" sz="850" i="1">
                  <a:solidFill>
                    <a:schemeClr val="tx1"/>
                  </a:solidFill>
                </a:rPr>
                <a:t>(comparison with train, automobile, …)</a:t>
              </a:r>
            </a:p>
          </p:txBody>
        </p:sp>
        <p:sp>
          <p:nvSpPr>
            <p:cNvPr id="7" name="Rectangle 6">
              <a:extLst>
                <a:ext uri="{FF2B5EF4-FFF2-40B4-BE49-F238E27FC236}">
                  <a16:creationId xmlns:a16="http://schemas.microsoft.com/office/drawing/2014/main" id="{111DD7F1-2AAC-4F4C-B99F-4CFF5B6F9512}"/>
                </a:ext>
              </a:extLst>
            </p:cNvPr>
            <p:cNvSpPr/>
            <p:nvPr/>
          </p:nvSpPr>
          <p:spPr>
            <a:xfrm>
              <a:off x="1638705" y="2333875"/>
              <a:ext cx="2095445"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Mission Profile / Operations</a:t>
              </a:r>
            </a:p>
            <a:p>
              <a:pPr algn="ctr"/>
              <a:r>
                <a:rPr lang="en-US" sz="850" i="1">
                  <a:solidFill>
                    <a:schemeClr val="tx1"/>
                  </a:solidFill>
                </a:rPr>
                <a:t>(Sortie Rate, Turnaround Time…)</a:t>
              </a:r>
            </a:p>
          </p:txBody>
        </p:sp>
        <p:sp>
          <p:nvSpPr>
            <p:cNvPr id="8" name="Rectangle 7">
              <a:extLst>
                <a:ext uri="{FF2B5EF4-FFF2-40B4-BE49-F238E27FC236}">
                  <a16:creationId xmlns:a16="http://schemas.microsoft.com/office/drawing/2014/main" id="{CA945A9B-7E9F-4DFA-90C6-FC296F20797D}"/>
                </a:ext>
              </a:extLst>
            </p:cNvPr>
            <p:cNvSpPr/>
            <p:nvPr/>
          </p:nvSpPr>
          <p:spPr>
            <a:xfrm>
              <a:off x="1638705" y="2668168"/>
              <a:ext cx="2095445"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Route Type</a:t>
              </a:r>
            </a:p>
            <a:p>
              <a:pPr algn="ctr"/>
              <a:r>
                <a:rPr lang="en-US" sz="850" i="1">
                  <a:solidFill>
                    <a:schemeClr val="tx1"/>
                  </a:solidFill>
                </a:rPr>
                <a:t>(Airport Shuttle, Air Taxi, </a:t>
              </a:r>
              <a:r>
                <a:rPr lang="en-US" sz="850" i="1" err="1">
                  <a:solidFill>
                    <a:schemeClr val="tx1"/>
                  </a:solidFill>
                </a:rPr>
                <a:t>etc</a:t>
              </a:r>
              <a:r>
                <a:rPr lang="en-US" sz="850" i="1">
                  <a:solidFill>
                    <a:schemeClr val="tx1"/>
                  </a:solidFill>
                </a:rPr>
                <a:t>)</a:t>
              </a:r>
            </a:p>
          </p:txBody>
        </p:sp>
        <p:sp>
          <p:nvSpPr>
            <p:cNvPr id="9" name="Rectangle 8">
              <a:extLst>
                <a:ext uri="{FF2B5EF4-FFF2-40B4-BE49-F238E27FC236}">
                  <a16:creationId xmlns:a16="http://schemas.microsoft.com/office/drawing/2014/main" id="{1AEBB9B1-1371-4C83-A074-34C39F6298DB}"/>
                </a:ext>
              </a:extLst>
            </p:cNvPr>
            <p:cNvSpPr/>
            <p:nvPr/>
          </p:nvSpPr>
          <p:spPr>
            <a:xfrm>
              <a:off x="1638705" y="3677540"/>
              <a:ext cx="2095445"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Affordability</a:t>
              </a:r>
            </a:p>
            <a:p>
              <a:pPr algn="ctr"/>
              <a:r>
                <a:rPr lang="en-US" sz="850" i="1">
                  <a:solidFill>
                    <a:schemeClr val="tx1"/>
                  </a:solidFill>
                </a:rPr>
                <a:t>(Income level of target population)</a:t>
              </a:r>
            </a:p>
          </p:txBody>
        </p:sp>
        <p:sp>
          <p:nvSpPr>
            <p:cNvPr id="29" name="Rectangle 28">
              <a:extLst>
                <a:ext uri="{FF2B5EF4-FFF2-40B4-BE49-F238E27FC236}">
                  <a16:creationId xmlns:a16="http://schemas.microsoft.com/office/drawing/2014/main" id="{D2F77F05-4AFF-41AE-A6B9-B7A6E7841BF4}"/>
                </a:ext>
              </a:extLst>
            </p:cNvPr>
            <p:cNvSpPr/>
            <p:nvPr/>
          </p:nvSpPr>
          <p:spPr>
            <a:xfrm>
              <a:off x="1638705" y="3002460"/>
              <a:ext cx="2095445"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Vehicle Characteristics</a:t>
              </a:r>
            </a:p>
            <a:p>
              <a:pPr algn="ctr"/>
              <a:r>
                <a:rPr lang="en-US" sz="850" i="1">
                  <a:solidFill>
                    <a:schemeClr val="tx1"/>
                  </a:solidFill>
                </a:rPr>
                <a:t>(Cruise Speed, Capacity…)</a:t>
              </a:r>
            </a:p>
          </p:txBody>
        </p:sp>
        <p:sp>
          <p:nvSpPr>
            <p:cNvPr id="31" name="Rectangle 30">
              <a:extLst>
                <a:ext uri="{FF2B5EF4-FFF2-40B4-BE49-F238E27FC236}">
                  <a16:creationId xmlns:a16="http://schemas.microsoft.com/office/drawing/2014/main" id="{C7A2E6DD-6B18-4258-9923-29F6110AB302}"/>
                </a:ext>
              </a:extLst>
            </p:cNvPr>
            <p:cNvSpPr/>
            <p:nvPr/>
          </p:nvSpPr>
          <p:spPr>
            <a:xfrm>
              <a:off x="1638705" y="3336753"/>
              <a:ext cx="2095445" cy="293052"/>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Accessibility</a:t>
              </a:r>
            </a:p>
            <a:p>
              <a:pPr algn="ctr"/>
              <a:r>
                <a:rPr lang="en-US" sz="850" i="1">
                  <a:solidFill>
                    <a:schemeClr val="tx1"/>
                  </a:solidFill>
                </a:rPr>
                <a:t>(Acceptable distance around vertiports)</a:t>
              </a:r>
            </a:p>
          </p:txBody>
        </p:sp>
        <p:sp>
          <p:nvSpPr>
            <p:cNvPr id="35" name="Rectangle: Rounded Corners 34">
              <a:extLst>
                <a:ext uri="{FF2B5EF4-FFF2-40B4-BE49-F238E27FC236}">
                  <a16:creationId xmlns:a16="http://schemas.microsoft.com/office/drawing/2014/main" id="{A3A1F69F-E7BC-47D9-A31E-DA94985E6D21}"/>
                </a:ext>
              </a:extLst>
            </p:cNvPr>
            <p:cNvSpPr/>
            <p:nvPr/>
          </p:nvSpPr>
          <p:spPr>
            <a:xfrm>
              <a:off x="1556938" y="1602844"/>
              <a:ext cx="2258979" cy="2777872"/>
            </a:xfrm>
            <a:prstGeom prst="roundRect">
              <a:avLst>
                <a:gd name="adj" fmla="val 5932"/>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Arrow: Right 101">
            <a:extLst>
              <a:ext uri="{FF2B5EF4-FFF2-40B4-BE49-F238E27FC236}">
                <a16:creationId xmlns:a16="http://schemas.microsoft.com/office/drawing/2014/main" id="{AA11454F-BB29-48B5-9C59-FA06A90FBD29}"/>
              </a:ext>
            </a:extLst>
          </p:cNvPr>
          <p:cNvSpPr/>
          <p:nvPr/>
        </p:nvSpPr>
        <p:spPr>
          <a:xfrm>
            <a:off x="3925788" y="2549392"/>
            <a:ext cx="344652" cy="170417"/>
          </a:xfrm>
          <a:prstGeom prst="rightArrow">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102">
            <a:extLst>
              <a:ext uri="{FF2B5EF4-FFF2-40B4-BE49-F238E27FC236}">
                <a16:creationId xmlns:a16="http://schemas.microsoft.com/office/drawing/2014/main" id="{F0F21A25-18C8-4A9D-8B10-C9732EFBC1F8}"/>
              </a:ext>
            </a:extLst>
          </p:cNvPr>
          <p:cNvSpPr/>
          <p:nvPr/>
        </p:nvSpPr>
        <p:spPr>
          <a:xfrm rot="16200000">
            <a:off x="4854214" y="3390544"/>
            <a:ext cx="253960" cy="170417"/>
          </a:xfrm>
          <a:prstGeom prst="rightArrow">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CEA24CDB-B5A4-42E7-BEB1-7456462C7092}"/>
              </a:ext>
            </a:extLst>
          </p:cNvPr>
          <p:cNvGrpSpPr/>
          <p:nvPr/>
        </p:nvGrpSpPr>
        <p:grpSpPr>
          <a:xfrm>
            <a:off x="4312020" y="2183621"/>
            <a:ext cx="2713471" cy="1156120"/>
            <a:chOff x="4312020" y="2551480"/>
            <a:chExt cx="2713471" cy="1156120"/>
          </a:xfrm>
        </p:grpSpPr>
        <p:sp>
          <p:nvSpPr>
            <p:cNvPr id="37" name="Rectangle 36">
              <a:extLst>
                <a:ext uri="{FF2B5EF4-FFF2-40B4-BE49-F238E27FC236}">
                  <a16:creationId xmlns:a16="http://schemas.microsoft.com/office/drawing/2014/main" id="{312F45CC-DE64-483A-BA72-0056F6CD79D7}"/>
                </a:ext>
              </a:extLst>
            </p:cNvPr>
            <p:cNvSpPr/>
            <p:nvPr/>
          </p:nvSpPr>
          <p:spPr>
            <a:xfrm>
              <a:off x="4417103" y="2606593"/>
              <a:ext cx="1142999" cy="722576"/>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4"/>
                  </a:solidFill>
                  <a:cs typeface="Arial"/>
                </a:rPr>
                <a:t>Static Implementation</a:t>
              </a:r>
            </a:p>
          </p:txBody>
        </p:sp>
        <p:sp>
          <p:nvSpPr>
            <p:cNvPr id="81" name="Rectangle 80">
              <a:extLst>
                <a:ext uri="{FF2B5EF4-FFF2-40B4-BE49-F238E27FC236}">
                  <a16:creationId xmlns:a16="http://schemas.microsoft.com/office/drawing/2014/main" id="{F00B04AD-6025-42ED-A099-FF929D81EEC2}"/>
                </a:ext>
              </a:extLst>
            </p:cNvPr>
            <p:cNvSpPr/>
            <p:nvPr/>
          </p:nvSpPr>
          <p:spPr>
            <a:xfrm>
              <a:off x="5828715" y="2605234"/>
              <a:ext cx="1142999" cy="722576"/>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4"/>
                  </a:solidFill>
                  <a:cs typeface="Arial"/>
                </a:rPr>
                <a:t>Sensitivity </a:t>
              </a:r>
            </a:p>
            <a:p>
              <a:pPr algn="ctr"/>
              <a:r>
                <a:rPr lang="en-US" sz="1000" b="1">
                  <a:solidFill>
                    <a:schemeClr val="accent4"/>
                  </a:solidFill>
                  <a:cs typeface="Arial"/>
                </a:rPr>
                <a:t>Analysis</a:t>
              </a:r>
            </a:p>
          </p:txBody>
        </p:sp>
        <p:sp>
          <p:nvSpPr>
            <p:cNvPr id="93" name="Rectangle: Rounded Corners 92">
              <a:extLst>
                <a:ext uri="{FF2B5EF4-FFF2-40B4-BE49-F238E27FC236}">
                  <a16:creationId xmlns:a16="http://schemas.microsoft.com/office/drawing/2014/main" id="{1E73D3E6-28A6-4412-9875-10702AE5F7F8}"/>
                </a:ext>
              </a:extLst>
            </p:cNvPr>
            <p:cNvSpPr/>
            <p:nvPr/>
          </p:nvSpPr>
          <p:spPr>
            <a:xfrm>
              <a:off x="4337565" y="2551480"/>
              <a:ext cx="2687926" cy="854991"/>
            </a:xfrm>
            <a:prstGeom prst="roundRect">
              <a:avLst>
                <a:gd name="adj" fmla="val 5932"/>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row: Right 95">
              <a:extLst>
                <a:ext uri="{FF2B5EF4-FFF2-40B4-BE49-F238E27FC236}">
                  <a16:creationId xmlns:a16="http://schemas.microsoft.com/office/drawing/2014/main" id="{16623726-9906-40A5-BB7E-AEF9C28F5A97}"/>
                </a:ext>
              </a:extLst>
            </p:cNvPr>
            <p:cNvSpPr/>
            <p:nvPr/>
          </p:nvSpPr>
          <p:spPr>
            <a:xfrm>
              <a:off x="5593665" y="2910611"/>
              <a:ext cx="211456" cy="170417"/>
            </a:xfrm>
            <a:prstGeom prst="rightArrow">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6329A595-284B-425F-AD6B-DD95F787F090}"/>
                </a:ext>
              </a:extLst>
            </p:cNvPr>
            <p:cNvSpPr txBox="1"/>
            <p:nvPr/>
          </p:nvSpPr>
          <p:spPr>
            <a:xfrm>
              <a:off x="4312020" y="3399823"/>
              <a:ext cx="1961972" cy="307777"/>
            </a:xfrm>
            <a:prstGeom prst="rect">
              <a:avLst/>
            </a:prstGeom>
            <a:noFill/>
          </p:spPr>
          <p:txBody>
            <a:bodyPr wrap="square" rtlCol="0">
              <a:spAutoFit/>
            </a:bodyPr>
            <a:lstStyle/>
            <a:p>
              <a:r>
                <a:rPr lang="en-US" i="1">
                  <a:solidFill>
                    <a:schemeClr val="accent4"/>
                  </a:solidFill>
                </a:rPr>
                <a:t>Analysis Environment</a:t>
              </a:r>
            </a:p>
          </p:txBody>
        </p:sp>
      </p:grpSp>
      <p:grpSp>
        <p:nvGrpSpPr>
          <p:cNvPr id="131" name="Group 130">
            <a:extLst>
              <a:ext uri="{FF2B5EF4-FFF2-40B4-BE49-F238E27FC236}">
                <a16:creationId xmlns:a16="http://schemas.microsoft.com/office/drawing/2014/main" id="{92CB6424-C512-4444-B8DC-2B836C48C677}"/>
              </a:ext>
            </a:extLst>
          </p:cNvPr>
          <p:cNvGrpSpPr/>
          <p:nvPr/>
        </p:nvGrpSpPr>
        <p:grpSpPr>
          <a:xfrm>
            <a:off x="4417103" y="3647513"/>
            <a:ext cx="1142999" cy="780728"/>
            <a:chOff x="4417103" y="4015372"/>
            <a:chExt cx="1142999" cy="780728"/>
          </a:xfrm>
        </p:grpSpPr>
        <p:sp>
          <p:nvSpPr>
            <p:cNvPr id="97" name="Rectangle: Rounded Corners 96">
              <a:extLst>
                <a:ext uri="{FF2B5EF4-FFF2-40B4-BE49-F238E27FC236}">
                  <a16:creationId xmlns:a16="http://schemas.microsoft.com/office/drawing/2014/main" id="{CB64C2F5-1DCA-412C-AB81-8350D45FFC79}"/>
                </a:ext>
              </a:extLst>
            </p:cNvPr>
            <p:cNvSpPr/>
            <p:nvPr/>
          </p:nvSpPr>
          <p:spPr>
            <a:xfrm>
              <a:off x="4417103" y="4015372"/>
              <a:ext cx="1142999" cy="780728"/>
            </a:xfrm>
            <a:prstGeom prst="roundRect">
              <a:avLst>
                <a:gd name="adj" fmla="val 5932"/>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17A3A62-105A-4793-A0B2-8320414A7F3F}"/>
                </a:ext>
              </a:extLst>
            </p:cNvPr>
            <p:cNvSpPr/>
            <p:nvPr/>
          </p:nvSpPr>
          <p:spPr>
            <a:xfrm>
              <a:off x="4479010" y="4066578"/>
              <a:ext cx="1019046" cy="65319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Research and Calibration Data</a:t>
              </a:r>
            </a:p>
          </p:txBody>
        </p:sp>
      </p:grpSp>
      <p:grpSp>
        <p:nvGrpSpPr>
          <p:cNvPr id="116" name="Group 115">
            <a:extLst>
              <a:ext uri="{FF2B5EF4-FFF2-40B4-BE49-F238E27FC236}">
                <a16:creationId xmlns:a16="http://schemas.microsoft.com/office/drawing/2014/main" id="{E24B61DB-70FF-4755-B23B-91886E9ADEF7}"/>
              </a:ext>
            </a:extLst>
          </p:cNvPr>
          <p:cNvGrpSpPr/>
          <p:nvPr/>
        </p:nvGrpSpPr>
        <p:grpSpPr>
          <a:xfrm>
            <a:off x="7399439" y="1045543"/>
            <a:ext cx="1676368" cy="1692522"/>
            <a:chOff x="7399439" y="1153109"/>
            <a:chExt cx="1676368" cy="1692522"/>
          </a:xfrm>
        </p:grpSpPr>
        <p:grpSp>
          <p:nvGrpSpPr>
            <p:cNvPr id="34" name="Group 144">
              <a:extLst>
                <a:ext uri="{FF2B5EF4-FFF2-40B4-BE49-F238E27FC236}">
                  <a16:creationId xmlns:a16="http://schemas.microsoft.com/office/drawing/2014/main" id="{C68588F2-BB96-4A28-A0E1-107F4B651AA0}"/>
                </a:ext>
              </a:extLst>
            </p:cNvPr>
            <p:cNvGrpSpPr/>
            <p:nvPr/>
          </p:nvGrpSpPr>
          <p:grpSpPr>
            <a:xfrm>
              <a:off x="7399439" y="1222869"/>
              <a:ext cx="1676368" cy="1307623"/>
              <a:chOff x="1947373" y="1982464"/>
              <a:chExt cx="2514263" cy="1795919"/>
            </a:xfrm>
          </p:grpSpPr>
          <p:cxnSp>
            <p:nvCxnSpPr>
              <p:cNvPr id="36" name="Straight Connector 47">
                <a:extLst>
                  <a:ext uri="{FF2B5EF4-FFF2-40B4-BE49-F238E27FC236}">
                    <a16:creationId xmlns:a16="http://schemas.microsoft.com/office/drawing/2014/main" id="{A5EF4005-B1D9-4F6E-A4DE-0B9DF1352F2A}"/>
                  </a:ext>
                </a:extLst>
              </p:cNvPr>
              <p:cNvCxnSpPr>
                <a:cxnSpLocks/>
              </p:cNvCxnSpPr>
              <p:nvPr/>
            </p:nvCxnSpPr>
            <p:spPr>
              <a:xfrm>
                <a:off x="3155283" y="2960872"/>
                <a:ext cx="928155" cy="37126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49">
                <a:extLst>
                  <a:ext uri="{FF2B5EF4-FFF2-40B4-BE49-F238E27FC236}">
                    <a16:creationId xmlns:a16="http://schemas.microsoft.com/office/drawing/2014/main" id="{C2E15A5A-2580-4808-8547-F1F1F21DE7C7}"/>
                  </a:ext>
                </a:extLst>
              </p:cNvPr>
              <p:cNvCxnSpPr>
                <a:cxnSpLocks/>
              </p:cNvCxnSpPr>
              <p:nvPr/>
            </p:nvCxnSpPr>
            <p:spPr>
              <a:xfrm flipV="1">
                <a:off x="2261361" y="2968199"/>
                <a:ext cx="896082" cy="35843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50">
                <a:extLst>
                  <a:ext uri="{FF2B5EF4-FFF2-40B4-BE49-F238E27FC236}">
                    <a16:creationId xmlns:a16="http://schemas.microsoft.com/office/drawing/2014/main" id="{E46CBEA7-743E-4C5B-95B3-A9A493E7523F}"/>
                  </a:ext>
                </a:extLst>
              </p:cNvPr>
              <p:cNvCxnSpPr>
                <a:cxnSpLocks/>
              </p:cNvCxnSpPr>
              <p:nvPr/>
            </p:nvCxnSpPr>
            <p:spPr>
              <a:xfrm flipV="1">
                <a:off x="3155595" y="1982464"/>
                <a:ext cx="0" cy="98573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51">
                <a:extLst>
                  <a:ext uri="{FF2B5EF4-FFF2-40B4-BE49-F238E27FC236}">
                    <a16:creationId xmlns:a16="http://schemas.microsoft.com/office/drawing/2014/main" id="{DE13343E-39F1-4CB7-9863-999CBE0E8606}"/>
                  </a:ext>
                </a:extLst>
              </p:cNvPr>
              <p:cNvCxnSpPr>
                <a:cxnSpLocks/>
              </p:cNvCxnSpPr>
              <p:nvPr/>
            </p:nvCxnSpPr>
            <p:spPr>
              <a:xfrm>
                <a:off x="2878801" y="3080817"/>
                <a:ext cx="922245" cy="36889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52">
                <a:extLst>
                  <a:ext uri="{FF2B5EF4-FFF2-40B4-BE49-F238E27FC236}">
                    <a16:creationId xmlns:a16="http://schemas.microsoft.com/office/drawing/2014/main" id="{65293E44-2726-4E15-87EF-E613E66F71E8}"/>
                  </a:ext>
                </a:extLst>
              </p:cNvPr>
              <p:cNvCxnSpPr>
                <a:cxnSpLocks/>
              </p:cNvCxnSpPr>
              <p:nvPr/>
            </p:nvCxnSpPr>
            <p:spPr>
              <a:xfrm>
                <a:off x="2572921" y="3203938"/>
                <a:ext cx="916600" cy="36664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Straight Connector 53">
                <a:extLst>
                  <a:ext uri="{FF2B5EF4-FFF2-40B4-BE49-F238E27FC236}">
                    <a16:creationId xmlns:a16="http://schemas.microsoft.com/office/drawing/2014/main" id="{1E99BE64-7BA9-4E15-820F-758A7458AE68}"/>
                  </a:ext>
                </a:extLst>
              </p:cNvPr>
              <p:cNvCxnSpPr>
                <a:cxnSpLocks/>
              </p:cNvCxnSpPr>
              <p:nvPr/>
            </p:nvCxnSpPr>
            <p:spPr>
              <a:xfrm flipV="1">
                <a:off x="4076733" y="2359229"/>
                <a:ext cx="0" cy="97840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54">
                <a:extLst>
                  <a:ext uri="{FF2B5EF4-FFF2-40B4-BE49-F238E27FC236}">
                    <a16:creationId xmlns:a16="http://schemas.microsoft.com/office/drawing/2014/main" id="{2AAC8C74-9EC5-4676-8D62-8524BB90EE64}"/>
                  </a:ext>
                </a:extLst>
              </p:cNvPr>
              <p:cNvCxnSpPr/>
              <p:nvPr/>
            </p:nvCxnSpPr>
            <p:spPr>
              <a:xfrm>
                <a:off x="3157446" y="1991105"/>
                <a:ext cx="914400" cy="36576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Straight Connector 55">
                <a:extLst>
                  <a:ext uri="{FF2B5EF4-FFF2-40B4-BE49-F238E27FC236}">
                    <a16:creationId xmlns:a16="http://schemas.microsoft.com/office/drawing/2014/main" id="{30E00141-30AB-414E-BD49-1BD11935FA0F}"/>
                  </a:ext>
                </a:extLst>
              </p:cNvPr>
              <p:cNvCxnSpPr>
                <a:cxnSpLocks/>
              </p:cNvCxnSpPr>
              <p:nvPr/>
            </p:nvCxnSpPr>
            <p:spPr>
              <a:xfrm>
                <a:off x="3156126" y="2274522"/>
                <a:ext cx="917023" cy="36680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56">
                <a:extLst>
                  <a:ext uri="{FF2B5EF4-FFF2-40B4-BE49-F238E27FC236}">
                    <a16:creationId xmlns:a16="http://schemas.microsoft.com/office/drawing/2014/main" id="{2D6D03EF-89D3-444B-A318-AABAAD748A3B}"/>
                  </a:ext>
                </a:extLst>
              </p:cNvPr>
              <p:cNvCxnSpPr>
                <a:cxnSpLocks/>
              </p:cNvCxnSpPr>
              <p:nvPr/>
            </p:nvCxnSpPr>
            <p:spPr>
              <a:xfrm>
                <a:off x="3155170" y="2638908"/>
                <a:ext cx="928263" cy="37130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57">
                <a:extLst>
                  <a:ext uri="{FF2B5EF4-FFF2-40B4-BE49-F238E27FC236}">
                    <a16:creationId xmlns:a16="http://schemas.microsoft.com/office/drawing/2014/main" id="{2D9E3B12-E2FF-4C1D-A809-9CE5B4C121FB}"/>
                  </a:ext>
                </a:extLst>
              </p:cNvPr>
              <p:cNvCxnSpPr>
                <a:cxnSpLocks/>
              </p:cNvCxnSpPr>
              <p:nvPr/>
            </p:nvCxnSpPr>
            <p:spPr>
              <a:xfrm flipV="1">
                <a:off x="2268080" y="2641331"/>
                <a:ext cx="887515" cy="35500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58">
                <a:extLst>
                  <a:ext uri="{FF2B5EF4-FFF2-40B4-BE49-F238E27FC236}">
                    <a16:creationId xmlns:a16="http://schemas.microsoft.com/office/drawing/2014/main" id="{01FF0205-80A2-4B51-A836-94156ECFFB66}"/>
                  </a:ext>
                </a:extLst>
              </p:cNvPr>
              <p:cNvCxnSpPr>
                <a:cxnSpLocks/>
              </p:cNvCxnSpPr>
              <p:nvPr/>
            </p:nvCxnSpPr>
            <p:spPr>
              <a:xfrm flipV="1">
                <a:off x="2268080" y="1988210"/>
                <a:ext cx="884151" cy="35365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Straight Connector 59">
                <a:extLst>
                  <a:ext uri="{FF2B5EF4-FFF2-40B4-BE49-F238E27FC236}">
                    <a16:creationId xmlns:a16="http://schemas.microsoft.com/office/drawing/2014/main" id="{3B59A464-7898-4B62-8122-939A05DF2E8F}"/>
                  </a:ext>
                </a:extLst>
              </p:cNvPr>
              <p:cNvCxnSpPr>
                <a:cxnSpLocks/>
              </p:cNvCxnSpPr>
              <p:nvPr/>
            </p:nvCxnSpPr>
            <p:spPr>
              <a:xfrm flipV="1">
                <a:off x="2266125" y="2273113"/>
                <a:ext cx="887708" cy="3550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2">
                <a:extLst>
                  <a:ext uri="{FF2B5EF4-FFF2-40B4-BE49-F238E27FC236}">
                    <a16:creationId xmlns:a16="http://schemas.microsoft.com/office/drawing/2014/main" id="{0F18DDEC-A50D-43D9-8F61-9AA8F7310679}"/>
                  </a:ext>
                </a:extLst>
              </p:cNvPr>
              <p:cNvCxnSpPr>
                <a:cxnSpLocks/>
              </p:cNvCxnSpPr>
              <p:nvPr/>
            </p:nvCxnSpPr>
            <p:spPr>
              <a:xfrm>
                <a:off x="2266125" y="3336854"/>
                <a:ext cx="916355" cy="36654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4">
                <a:extLst>
                  <a:ext uri="{FF2B5EF4-FFF2-40B4-BE49-F238E27FC236}">
                    <a16:creationId xmlns:a16="http://schemas.microsoft.com/office/drawing/2014/main" id="{933BCE94-BAE5-485A-A38E-838147D25542}"/>
                  </a:ext>
                </a:extLst>
              </p:cNvPr>
              <p:cNvCxnSpPr>
                <a:cxnSpLocks/>
              </p:cNvCxnSpPr>
              <p:nvPr/>
            </p:nvCxnSpPr>
            <p:spPr>
              <a:xfrm flipV="1">
                <a:off x="3175763" y="3334885"/>
                <a:ext cx="914400" cy="3657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45">
                <a:extLst>
                  <a:ext uri="{FF2B5EF4-FFF2-40B4-BE49-F238E27FC236}">
                    <a16:creationId xmlns:a16="http://schemas.microsoft.com/office/drawing/2014/main" id="{90CBF719-DCB1-4AC6-A7DC-940CFED565CA}"/>
                  </a:ext>
                </a:extLst>
              </p:cNvPr>
              <p:cNvCxnSpPr>
                <a:cxnSpLocks/>
              </p:cNvCxnSpPr>
              <p:nvPr/>
            </p:nvCxnSpPr>
            <p:spPr>
              <a:xfrm flipV="1">
                <a:off x="2268080" y="2326482"/>
                <a:ext cx="0" cy="101115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88">
                <a:extLst>
                  <a:ext uri="{FF2B5EF4-FFF2-40B4-BE49-F238E27FC236}">
                    <a16:creationId xmlns:a16="http://schemas.microsoft.com/office/drawing/2014/main" id="{949B1AD9-7C47-4ED8-BB2F-9F326DDA9799}"/>
                  </a:ext>
                </a:extLst>
              </p:cNvPr>
              <p:cNvCxnSpPr/>
              <p:nvPr/>
            </p:nvCxnSpPr>
            <p:spPr>
              <a:xfrm flipV="1">
                <a:off x="3009856" y="2712414"/>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89">
                <a:extLst>
                  <a:ext uri="{FF2B5EF4-FFF2-40B4-BE49-F238E27FC236}">
                    <a16:creationId xmlns:a16="http://schemas.microsoft.com/office/drawing/2014/main" id="{87B9F587-AB71-4533-8ADA-AE1C3A322CAB}"/>
                  </a:ext>
                </a:extLst>
              </p:cNvPr>
              <p:cNvCxnSpPr>
                <a:cxnSpLocks/>
              </p:cNvCxnSpPr>
              <p:nvPr/>
            </p:nvCxnSpPr>
            <p:spPr>
              <a:xfrm>
                <a:off x="3010491" y="2712415"/>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90">
                <a:extLst>
                  <a:ext uri="{FF2B5EF4-FFF2-40B4-BE49-F238E27FC236}">
                    <a16:creationId xmlns:a16="http://schemas.microsoft.com/office/drawing/2014/main" id="{7070112C-EA22-4386-83D8-650C25C65ABC}"/>
                  </a:ext>
                </a:extLst>
              </p:cNvPr>
              <p:cNvCxnSpPr/>
              <p:nvPr/>
            </p:nvCxnSpPr>
            <p:spPr>
              <a:xfrm flipV="1">
                <a:off x="2786726" y="2840876"/>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5" name="Straight Connector 91">
                <a:extLst>
                  <a:ext uri="{FF2B5EF4-FFF2-40B4-BE49-F238E27FC236}">
                    <a16:creationId xmlns:a16="http://schemas.microsoft.com/office/drawing/2014/main" id="{E67FD0A4-C749-4469-B2F5-C5EC06BB51FE}"/>
                  </a:ext>
                </a:extLst>
              </p:cNvPr>
              <p:cNvCxnSpPr>
                <a:cxnSpLocks/>
              </p:cNvCxnSpPr>
              <p:nvPr/>
            </p:nvCxnSpPr>
            <p:spPr>
              <a:xfrm>
                <a:off x="2787361" y="2840877"/>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Straight Connector 92">
                <a:extLst>
                  <a:ext uri="{FF2B5EF4-FFF2-40B4-BE49-F238E27FC236}">
                    <a16:creationId xmlns:a16="http://schemas.microsoft.com/office/drawing/2014/main" id="{B36DF5C1-5BB4-4B12-A7D2-0EC20A3E5404}"/>
                  </a:ext>
                </a:extLst>
              </p:cNvPr>
              <p:cNvCxnSpPr/>
              <p:nvPr/>
            </p:nvCxnSpPr>
            <p:spPr>
              <a:xfrm flipV="1">
                <a:off x="3067962" y="2940104"/>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Straight Connector 93">
                <a:extLst>
                  <a:ext uri="{FF2B5EF4-FFF2-40B4-BE49-F238E27FC236}">
                    <a16:creationId xmlns:a16="http://schemas.microsoft.com/office/drawing/2014/main" id="{355E590D-8ED6-448E-8885-9DBCA5C22B52}"/>
                  </a:ext>
                </a:extLst>
              </p:cNvPr>
              <p:cNvCxnSpPr>
                <a:cxnSpLocks/>
              </p:cNvCxnSpPr>
              <p:nvPr/>
            </p:nvCxnSpPr>
            <p:spPr>
              <a:xfrm>
                <a:off x="3068597" y="2940105"/>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Straight Connector 94">
                <a:extLst>
                  <a:ext uri="{FF2B5EF4-FFF2-40B4-BE49-F238E27FC236}">
                    <a16:creationId xmlns:a16="http://schemas.microsoft.com/office/drawing/2014/main" id="{BFAF87E5-4FC5-4DF3-890A-F168C95D5159}"/>
                  </a:ext>
                </a:extLst>
              </p:cNvPr>
              <p:cNvCxnSpPr/>
              <p:nvPr/>
            </p:nvCxnSpPr>
            <p:spPr>
              <a:xfrm flipV="1">
                <a:off x="3169902" y="2811350"/>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Straight Connector 95">
                <a:extLst>
                  <a:ext uri="{FF2B5EF4-FFF2-40B4-BE49-F238E27FC236}">
                    <a16:creationId xmlns:a16="http://schemas.microsoft.com/office/drawing/2014/main" id="{3F33AF81-26D1-428E-B2CA-42A9005E227C}"/>
                  </a:ext>
                </a:extLst>
              </p:cNvPr>
              <p:cNvCxnSpPr>
                <a:cxnSpLocks/>
              </p:cNvCxnSpPr>
              <p:nvPr/>
            </p:nvCxnSpPr>
            <p:spPr>
              <a:xfrm>
                <a:off x="3170537" y="2811351"/>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0" name="Straight Connector 96">
                <a:extLst>
                  <a:ext uri="{FF2B5EF4-FFF2-40B4-BE49-F238E27FC236}">
                    <a16:creationId xmlns:a16="http://schemas.microsoft.com/office/drawing/2014/main" id="{4E9BE3D9-8A58-4252-892A-55182E9BAD39}"/>
                  </a:ext>
                </a:extLst>
              </p:cNvPr>
              <p:cNvCxnSpPr/>
              <p:nvPr/>
            </p:nvCxnSpPr>
            <p:spPr>
              <a:xfrm flipV="1">
                <a:off x="3286969" y="3076554"/>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Straight Connector 97">
                <a:extLst>
                  <a:ext uri="{FF2B5EF4-FFF2-40B4-BE49-F238E27FC236}">
                    <a16:creationId xmlns:a16="http://schemas.microsoft.com/office/drawing/2014/main" id="{143023B1-484C-44C8-AE62-F1BCD01C1EE0}"/>
                  </a:ext>
                </a:extLst>
              </p:cNvPr>
              <p:cNvCxnSpPr>
                <a:cxnSpLocks/>
              </p:cNvCxnSpPr>
              <p:nvPr/>
            </p:nvCxnSpPr>
            <p:spPr>
              <a:xfrm>
                <a:off x="3287604" y="3076555"/>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Straight Connector 98">
                <a:extLst>
                  <a:ext uri="{FF2B5EF4-FFF2-40B4-BE49-F238E27FC236}">
                    <a16:creationId xmlns:a16="http://schemas.microsoft.com/office/drawing/2014/main" id="{9B61E277-37C2-454A-A990-0A9B547547DD}"/>
                  </a:ext>
                </a:extLst>
              </p:cNvPr>
              <p:cNvCxnSpPr/>
              <p:nvPr/>
            </p:nvCxnSpPr>
            <p:spPr>
              <a:xfrm flipV="1">
                <a:off x="3589459" y="2694934"/>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99">
                <a:extLst>
                  <a:ext uri="{FF2B5EF4-FFF2-40B4-BE49-F238E27FC236}">
                    <a16:creationId xmlns:a16="http://schemas.microsoft.com/office/drawing/2014/main" id="{BC894B99-2DA0-4AC1-8F72-C37119433888}"/>
                  </a:ext>
                </a:extLst>
              </p:cNvPr>
              <p:cNvCxnSpPr>
                <a:cxnSpLocks/>
              </p:cNvCxnSpPr>
              <p:nvPr/>
            </p:nvCxnSpPr>
            <p:spPr>
              <a:xfrm>
                <a:off x="3590094" y="2694935"/>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4" name="Straight Connector 100">
                <a:extLst>
                  <a:ext uri="{FF2B5EF4-FFF2-40B4-BE49-F238E27FC236}">
                    <a16:creationId xmlns:a16="http://schemas.microsoft.com/office/drawing/2014/main" id="{5D334A95-3495-42BC-AA68-67FD428ABBC7}"/>
                  </a:ext>
                </a:extLst>
              </p:cNvPr>
              <p:cNvCxnSpPr/>
              <p:nvPr/>
            </p:nvCxnSpPr>
            <p:spPr>
              <a:xfrm flipV="1">
                <a:off x="3480922" y="2941909"/>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101">
                <a:extLst>
                  <a:ext uri="{FF2B5EF4-FFF2-40B4-BE49-F238E27FC236}">
                    <a16:creationId xmlns:a16="http://schemas.microsoft.com/office/drawing/2014/main" id="{6908C439-83AD-4A56-89B1-7E73762F97AF}"/>
                  </a:ext>
                </a:extLst>
              </p:cNvPr>
              <p:cNvCxnSpPr>
                <a:cxnSpLocks/>
              </p:cNvCxnSpPr>
              <p:nvPr/>
            </p:nvCxnSpPr>
            <p:spPr>
              <a:xfrm>
                <a:off x="3481557" y="2941910"/>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102">
                <a:extLst>
                  <a:ext uri="{FF2B5EF4-FFF2-40B4-BE49-F238E27FC236}">
                    <a16:creationId xmlns:a16="http://schemas.microsoft.com/office/drawing/2014/main" id="{8CDCB50F-C525-443D-8C12-9778DCB2BC85}"/>
                  </a:ext>
                </a:extLst>
              </p:cNvPr>
              <p:cNvCxnSpPr/>
              <p:nvPr/>
            </p:nvCxnSpPr>
            <p:spPr>
              <a:xfrm flipV="1">
                <a:off x="3011282" y="3099181"/>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Straight Connector 103">
                <a:extLst>
                  <a:ext uri="{FF2B5EF4-FFF2-40B4-BE49-F238E27FC236}">
                    <a16:creationId xmlns:a16="http://schemas.microsoft.com/office/drawing/2014/main" id="{CF41703A-B811-4F63-9E12-76A854CF0BEA}"/>
                  </a:ext>
                </a:extLst>
              </p:cNvPr>
              <p:cNvCxnSpPr>
                <a:cxnSpLocks/>
              </p:cNvCxnSpPr>
              <p:nvPr/>
            </p:nvCxnSpPr>
            <p:spPr>
              <a:xfrm>
                <a:off x="3011917" y="3099182"/>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8" name="Straight Connector 104">
                <a:extLst>
                  <a:ext uri="{FF2B5EF4-FFF2-40B4-BE49-F238E27FC236}">
                    <a16:creationId xmlns:a16="http://schemas.microsoft.com/office/drawing/2014/main" id="{CAC21AA7-072C-487F-B19A-ED964D6A6A6A}"/>
                  </a:ext>
                </a:extLst>
              </p:cNvPr>
              <p:cNvCxnSpPr/>
              <p:nvPr/>
            </p:nvCxnSpPr>
            <p:spPr>
              <a:xfrm flipV="1">
                <a:off x="2776850" y="3042579"/>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9" name="Straight Connector 105">
                <a:extLst>
                  <a:ext uri="{FF2B5EF4-FFF2-40B4-BE49-F238E27FC236}">
                    <a16:creationId xmlns:a16="http://schemas.microsoft.com/office/drawing/2014/main" id="{3F1FED38-1D76-41D9-B249-2A3C534B785F}"/>
                  </a:ext>
                </a:extLst>
              </p:cNvPr>
              <p:cNvCxnSpPr>
                <a:cxnSpLocks/>
              </p:cNvCxnSpPr>
              <p:nvPr/>
            </p:nvCxnSpPr>
            <p:spPr>
              <a:xfrm>
                <a:off x="2777485" y="3042580"/>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0" name="Straight Connector 106">
                <a:extLst>
                  <a:ext uri="{FF2B5EF4-FFF2-40B4-BE49-F238E27FC236}">
                    <a16:creationId xmlns:a16="http://schemas.microsoft.com/office/drawing/2014/main" id="{183DF0AB-884F-48C0-8E82-1E9A7AF77236}"/>
                  </a:ext>
                </a:extLst>
              </p:cNvPr>
              <p:cNvCxnSpPr/>
              <p:nvPr/>
            </p:nvCxnSpPr>
            <p:spPr>
              <a:xfrm flipV="1">
                <a:off x="3071283" y="2537340"/>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 name="Straight Connector 107">
                <a:extLst>
                  <a:ext uri="{FF2B5EF4-FFF2-40B4-BE49-F238E27FC236}">
                    <a16:creationId xmlns:a16="http://schemas.microsoft.com/office/drawing/2014/main" id="{270CCD0B-7FB0-4A32-AE67-742E601E2479}"/>
                  </a:ext>
                </a:extLst>
              </p:cNvPr>
              <p:cNvCxnSpPr>
                <a:cxnSpLocks/>
              </p:cNvCxnSpPr>
              <p:nvPr/>
            </p:nvCxnSpPr>
            <p:spPr>
              <a:xfrm>
                <a:off x="3071918" y="2537341"/>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108">
                <a:extLst>
                  <a:ext uri="{FF2B5EF4-FFF2-40B4-BE49-F238E27FC236}">
                    <a16:creationId xmlns:a16="http://schemas.microsoft.com/office/drawing/2014/main" id="{4DA2C132-448E-4B6B-B336-49BEA0EA61F4}"/>
                  </a:ext>
                </a:extLst>
              </p:cNvPr>
              <p:cNvCxnSpPr/>
              <p:nvPr/>
            </p:nvCxnSpPr>
            <p:spPr>
              <a:xfrm flipV="1">
                <a:off x="2819141" y="2637640"/>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109">
                <a:extLst>
                  <a:ext uri="{FF2B5EF4-FFF2-40B4-BE49-F238E27FC236}">
                    <a16:creationId xmlns:a16="http://schemas.microsoft.com/office/drawing/2014/main" id="{1EDE220B-FF4C-4EAF-B673-81318B20F250}"/>
                  </a:ext>
                </a:extLst>
              </p:cNvPr>
              <p:cNvCxnSpPr>
                <a:cxnSpLocks/>
              </p:cNvCxnSpPr>
              <p:nvPr/>
            </p:nvCxnSpPr>
            <p:spPr>
              <a:xfrm>
                <a:off x="2819776" y="2637641"/>
                <a:ext cx="91440" cy="914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4" name="TextBox 124">
                <a:extLst>
                  <a:ext uri="{FF2B5EF4-FFF2-40B4-BE49-F238E27FC236}">
                    <a16:creationId xmlns:a16="http://schemas.microsoft.com/office/drawing/2014/main" id="{818E6860-0142-4431-82E2-21CBA93EA31C}"/>
                  </a:ext>
                </a:extLst>
              </p:cNvPr>
              <p:cNvSpPr txBox="1"/>
              <p:nvPr/>
            </p:nvSpPr>
            <p:spPr>
              <a:xfrm rot="1462168">
                <a:off x="2342449" y="3461353"/>
                <a:ext cx="714719" cy="317030"/>
              </a:xfrm>
              <a:prstGeom prst="rect">
                <a:avLst/>
              </a:prstGeom>
              <a:noFill/>
            </p:spPr>
            <p:txBody>
              <a:bodyPr wrap="square" rtlCol="0">
                <a:spAutoFit/>
              </a:bodyPr>
              <a:lstStyle/>
              <a:p>
                <a:r>
                  <a:rPr lang="en-US" sz="900" i="1">
                    <a:solidFill>
                      <a:schemeClr val="bg1"/>
                    </a:solidFill>
                  </a:rPr>
                  <a:t>Cost</a:t>
                </a:r>
              </a:p>
            </p:txBody>
          </p:sp>
          <p:sp>
            <p:nvSpPr>
              <p:cNvPr id="75" name="TextBox 125">
                <a:extLst>
                  <a:ext uri="{FF2B5EF4-FFF2-40B4-BE49-F238E27FC236}">
                    <a16:creationId xmlns:a16="http://schemas.microsoft.com/office/drawing/2014/main" id="{C358F5D7-2266-4B8B-A857-3E3CB07166C7}"/>
                  </a:ext>
                </a:extLst>
              </p:cNvPr>
              <p:cNvSpPr txBox="1"/>
              <p:nvPr/>
            </p:nvSpPr>
            <p:spPr>
              <a:xfrm rot="20001667">
                <a:off x="3026988" y="3415919"/>
                <a:ext cx="1434648" cy="317030"/>
              </a:xfrm>
              <a:prstGeom prst="rect">
                <a:avLst/>
              </a:prstGeom>
              <a:noFill/>
            </p:spPr>
            <p:txBody>
              <a:bodyPr wrap="square" rtlCol="0">
                <a:spAutoFit/>
              </a:bodyPr>
              <a:lstStyle/>
              <a:p>
                <a:r>
                  <a:rPr lang="en-US" sz="900" i="1">
                    <a:solidFill>
                      <a:schemeClr val="bg1"/>
                    </a:solidFill>
                  </a:rPr>
                  <a:t>Time Savings</a:t>
                </a:r>
              </a:p>
            </p:txBody>
          </p:sp>
          <p:sp>
            <p:nvSpPr>
              <p:cNvPr id="76" name="TextBox 126">
                <a:extLst>
                  <a:ext uri="{FF2B5EF4-FFF2-40B4-BE49-F238E27FC236}">
                    <a16:creationId xmlns:a16="http://schemas.microsoft.com/office/drawing/2014/main" id="{98E09AE1-59D1-4BB8-BFDB-4BED325E51A7}"/>
                  </a:ext>
                </a:extLst>
              </p:cNvPr>
              <p:cNvSpPr txBox="1"/>
              <p:nvPr/>
            </p:nvSpPr>
            <p:spPr>
              <a:xfrm rot="16200000">
                <a:off x="1554640" y="2630750"/>
                <a:ext cx="1131675" cy="346209"/>
              </a:xfrm>
              <a:prstGeom prst="rect">
                <a:avLst/>
              </a:prstGeom>
              <a:noFill/>
            </p:spPr>
            <p:txBody>
              <a:bodyPr wrap="square" rtlCol="0">
                <a:spAutoFit/>
              </a:bodyPr>
              <a:lstStyle/>
              <a:p>
                <a:r>
                  <a:rPr lang="en-US" sz="900" i="1">
                    <a:solidFill>
                      <a:schemeClr val="bg1"/>
                    </a:solidFill>
                  </a:rPr>
                  <a:t>Env. Impact</a:t>
                </a:r>
              </a:p>
            </p:txBody>
          </p:sp>
        </p:grpSp>
        <p:sp>
          <p:nvSpPr>
            <p:cNvPr id="78" name="Rectangle: Rounded Corners 77">
              <a:extLst>
                <a:ext uri="{FF2B5EF4-FFF2-40B4-BE49-F238E27FC236}">
                  <a16:creationId xmlns:a16="http://schemas.microsoft.com/office/drawing/2014/main" id="{DFED67EA-E39E-4747-BA39-A1F247AEFE28}"/>
                </a:ext>
              </a:extLst>
            </p:cNvPr>
            <p:cNvSpPr/>
            <p:nvPr/>
          </p:nvSpPr>
          <p:spPr>
            <a:xfrm>
              <a:off x="7399439" y="1153109"/>
              <a:ext cx="1524214" cy="1667625"/>
            </a:xfrm>
            <a:prstGeom prst="roundRect">
              <a:avLst>
                <a:gd name="adj" fmla="val 5932"/>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947EC456-C697-45E7-88C7-5E72A5C73009}"/>
                </a:ext>
              </a:extLst>
            </p:cNvPr>
            <p:cNvSpPr txBox="1"/>
            <p:nvPr/>
          </p:nvSpPr>
          <p:spPr>
            <a:xfrm>
              <a:off x="7499619" y="2584021"/>
              <a:ext cx="1338379" cy="261610"/>
            </a:xfrm>
            <a:prstGeom prst="rect">
              <a:avLst/>
            </a:prstGeom>
            <a:noFill/>
          </p:spPr>
          <p:txBody>
            <a:bodyPr wrap="square" rtlCol="0">
              <a:spAutoFit/>
            </a:bodyPr>
            <a:lstStyle/>
            <a:p>
              <a:r>
                <a:rPr lang="en-US" sz="1100" i="1">
                  <a:solidFill>
                    <a:schemeClr val="accent4"/>
                  </a:solidFill>
                </a:rPr>
                <a:t>Evaluation Criteria</a:t>
              </a:r>
            </a:p>
          </p:txBody>
        </p:sp>
      </p:grpSp>
      <p:grpSp>
        <p:nvGrpSpPr>
          <p:cNvPr id="132" name="Group 131">
            <a:extLst>
              <a:ext uri="{FF2B5EF4-FFF2-40B4-BE49-F238E27FC236}">
                <a16:creationId xmlns:a16="http://schemas.microsoft.com/office/drawing/2014/main" id="{E02FC924-E883-439D-9341-66C15F86C7D5}"/>
              </a:ext>
            </a:extLst>
          </p:cNvPr>
          <p:cNvGrpSpPr/>
          <p:nvPr/>
        </p:nvGrpSpPr>
        <p:grpSpPr>
          <a:xfrm>
            <a:off x="7399438" y="2817972"/>
            <a:ext cx="1524214" cy="1611579"/>
            <a:chOff x="7399438" y="3185831"/>
            <a:chExt cx="1524214" cy="1611579"/>
          </a:xfrm>
        </p:grpSpPr>
        <p:sp>
          <p:nvSpPr>
            <p:cNvPr id="84" name="Rectangle 83">
              <a:extLst>
                <a:ext uri="{FF2B5EF4-FFF2-40B4-BE49-F238E27FC236}">
                  <a16:creationId xmlns:a16="http://schemas.microsoft.com/office/drawing/2014/main" id="{786A875A-21B1-490E-81EE-33286829D61E}"/>
                </a:ext>
              </a:extLst>
            </p:cNvPr>
            <p:cNvSpPr/>
            <p:nvPr/>
          </p:nvSpPr>
          <p:spPr>
            <a:xfrm>
              <a:off x="7454609" y="4364076"/>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endParaRPr lang="en-US" sz="850" i="1">
                <a:solidFill>
                  <a:schemeClr val="tx1"/>
                </a:solidFill>
              </a:endParaRPr>
            </a:p>
          </p:txBody>
        </p:sp>
        <p:sp>
          <p:nvSpPr>
            <p:cNvPr id="85" name="Rectangle 84">
              <a:extLst>
                <a:ext uri="{FF2B5EF4-FFF2-40B4-BE49-F238E27FC236}">
                  <a16:creationId xmlns:a16="http://schemas.microsoft.com/office/drawing/2014/main" id="{C0DDC136-C955-4C9A-AA82-6A78862AC7D1}"/>
                </a:ext>
              </a:extLst>
            </p:cNvPr>
            <p:cNvSpPr/>
            <p:nvPr/>
          </p:nvSpPr>
          <p:spPr>
            <a:xfrm>
              <a:off x="7454609" y="3231899"/>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p>
          </p:txBody>
        </p:sp>
        <p:sp>
          <p:nvSpPr>
            <p:cNvPr id="86" name="Rectangle 85">
              <a:extLst>
                <a:ext uri="{FF2B5EF4-FFF2-40B4-BE49-F238E27FC236}">
                  <a16:creationId xmlns:a16="http://schemas.microsoft.com/office/drawing/2014/main" id="{1F09992C-D967-428A-8871-905CE9D40F79}"/>
                </a:ext>
              </a:extLst>
            </p:cNvPr>
            <p:cNvSpPr/>
            <p:nvPr/>
          </p:nvSpPr>
          <p:spPr>
            <a:xfrm>
              <a:off x="7454609" y="3457458"/>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p>
          </p:txBody>
        </p:sp>
        <p:sp>
          <p:nvSpPr>
            <p:cNvPr id="87" name="Rectangle 86">
              <a:extLst>
                <a:ext uri="{FF2B5EF4-FFF2-40B4-BE49-F238E27FC236}">
                  <a16:creationId xmlns:a16="http://schemas.microsoft.com/office/drawing/2014/main" id="{B8CADFBC-A9EE-4BE5-B540-6CCDC3B7BEE4}"/>
                </a:ext>
              </a:extLst>
            </p:cNvPr>
            <p:cNvSpPr/>
            <p:nvPr/>
          </p:nvSpPr>
          <p:spPr>
            <a:xfrm>
              <a:off x="7454609" y="4138518"/>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endParaRPr lang="en-US" sz="850" i="1">
                <a:solidFill>
                  <a:schemeClr val="tx1"/>
                </a:solidFill>
              </a:endParaRPr>
            </a:p>
          </p:txBody>
        </p:sp>
        <p:sp>
          <p:nvSpPr>
            <p:cNvPr id="88" name="Rectangle 87">
              <a:extLst>
                <a:ext uri="{FF2B5EF4-FFF2-40B4-BE49-F238E27FC236}">
                  <a16:creationId xmlns:a16="http://schemas.microsoft.com/office/drawing/2014/main" id="{880D0466-341D-4199-A993-16007F0E957C}"/>
                </a:ext>
              </a:extLst>
            </p:cNvPr>
            <p:cNvSpPr/>
            <p:nvPr/>
          </p:nvSpPr>
          <p:spPr>
            <a:xfrm>
              <a:off x="7454609" y="3683017"/>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endParaRPr lang="en-US" sz="850" i="1">
                <a:solidFill>
                  <a:schemeClr val="tx1"/>
                </a:solidFill>
              </a:endParaRPr>
            </a:p>
          </p:txBody>
        </p:sp>
        <p:sp>
          <p:nvSpPr>
            <p:cNvPr id="89" name="Rectangle 88">
              <a:extLst>
                <a:ext uri="{FF2B5EF4-FFF2-40B4-BE49-F238E27FC236}">
                  <a16:creationId xmlns:a16="http://schemas.microsoft.com/office/drawing/2014/main" id="{800D373B-F00C-4F7A-8BC0-2D2DDF7EF999}"/>
                </a:ext>
              </a:extLst>
            </p:cNvPr>
            <p:cNvSpPr/>
            <p:nvPr/>
          </p:nvSpPr>
          <p:spPr>
            <a:xfrm>
              <a:off x="7454609" y="3908577"/>
              <a:ext cx="1413872" cy="197733"/>
            </a:xfrm>
            <a:prstGeom prst="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i="1">
                  <a:solidFill>
                    <a:schemeClr val="tx1"/>
                  </a:solidFill>
                </a:rPr>
                <a:t>X %</a:t>
              </a:r>
              <a:endParaRPr lang="en-US" sz="850" i="1">
                <a:solidFill>
                  <a:schemeClr val="tx1"/>
                </a:solidFill>
              </a:endParaRPr>
            </a:p>
          </p:txBody>
        </p:sp>
        <p:sp>
          <p:nvSpPr>
            <p:cNvPr id="90" name="Rectangle: Rounded Corners 89">
              <a:extLst>
                <a:ext uri="{FF2B5EF4-FFF2-40B4-BE49-F238E27FC236}">
                  <a16:creationId xmlns:a16="http://schemas.microsoft.com/office/drawing/2014/main" id="{EC0F81F8-DB69-455F-96D3-0356B5331AD3}"/>
                </a:ext>
              </a:extLst>
            </p:cNvPr>
            <p:cNvSpPr/>
            <p:nvPr/>
          </p:nvSpPr>
          <p:spPr>
            <a:xfrm>
              <a:off x="7399438" y="3185831"/>
              <a:ext cx="1524214" cy="1611579"/>
            </a:xfrm>
            <a:prstGeom prst="roundRect">
              <a:avLst>
                <a:gd name="adj" fmla="val 5932"/>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D9C228E0-9DFC-4CA1-A5FD-1363999FD487}"/>
                </a:ext>
              </a:extLst>
            </p:cNvPr>
            <p:cNvSpPr txBox="1"/>
            <p:nvPr/>
          </p:nvSpPr>
          <p:spPr>
            <a:xfrm>
              <a:off x="7507877" y="4535800"/>
              <a:ext cx="1338379" cy="261610"/>
            </a:xfrm>
            <a:prstGeom prst="rect">
              <a:avLst/>
            </a:prstGeom>
            <a:noFill/>
          </p:spPr>
          <p:txBody>
            <a:bodyPr wrap="square" rtlCol="0">
              <a:spAutoFit/>
            </a:bodyPr>
            <a:lstStyle/>
            <a:p>
              <a:pPr algn="ctr"/>
              <a:r>
                <a:rPr lang="en-US" sz="1100" i="1" err="1">
                  <a:solidFill>
                    <a:schemeClr val="accent4"/>
                  </a:solidFill>
                </a:rPr>
                <a:t>SoS</a:t>
              </a:r>
              <a:r>
                <a:rPr lang="en-US" sz="1100" i="1">
                  <a:solidFill>
                    <a:schemeClr val="accent4"/>
                  </a:solidFill>
                </a:rPr>
                <a:t> Sensitivities</a:t>
              </a:r>
            </a:p>
          </p:txBody>
        </p:sp>
      </p:grpSp>
      <p:sp>
        <p:nvSpPr>
          <p:cNvPr id="119" name="Rectangle 118">
            <a:extLst>
              <a:ext uri="{FF2B5EF4-FFF2-40B4-BE49-F238E27FC236}">
                <a16:creationId xmlns:a16="http://schemas.microsoft.com/office/drawing/2014/main" id="{02948F63-A5CE-496B-8441-5CC121DDDF02}"/>
              </a:ext>
            </a:extLst>
          </p:cNvPr>
          <p:cNvSpPr/>
          <p:nvPr/>
        </p:nvSpPr>
        <p:spPr>
          <a:xfrm rot="16200000">
            <a:off x="4790913" y="1933879"/>
            <a:ext cx="365760" cy="82296"/>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Arrow: Right 116">
            <a:extLst>
              <a:ext uri="{FF2B5EF4-FFF2-40B4-BE49-F238E27FC236}">
                <a16:creationId xmlns:a16="http://schemas.microsoft.com/office/drawing/2014/main" id="{32E686FE-9417-4CB7-A85A-4497FFA24C05}"/>
              </a:ext>
            </a:extLst>
          </p:cNvPr>
          <p:cNvSpPr/>
          <p:nvPr/>
        </p:nvSpPr>
        <p:spPr>
          <a:xfrm>
            <a:off x="4932645" y="1720432"/>
            <a:ext cx="2358954" cy="170417"/>
          </a:xfrm>
          <a:prstGeom prst="rightArrow">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0252E4F-1204-43D1-9348-4C670A4FBF40}"/>
              </a:ext>
            </a:extLst>
          </p:cNvPr>
          <p:cNvSpPr/>
          <p:nvPr/>
        </p:nvSpPr>
        <p:spPr>
          <a:xfrm rot="16200000">
            <a:off x="6040804" y="3389284"/>
            <a:ext cx="731520" cy="82296"/>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Right 117">
            <a:extLst>
              <a:ext uri="{FF2B5EF4-FFF2-40B4-BE49-F238E27FC236}">
                <a16:creationId xmlns:a16="http://schemas.microsoft.com/office/drawing/2014/main" id="{66244415-1C7B-4FF5-8958-AEA2CC8FE292}"/>
              </a:ext>
            </a:extLst>
          </p:cNvPr>
          <p:cNvSpPr/>
          <p:nvPr/>
        </p:nvSpPr>
        <p:spPr>
          <a:xfrm>
            <a:off x="6365417" y="3685283"/>
            <a:ext cx="978850" cy="170417"/>
          </a:xfrm>
          <a:prstGeom prst="rightArrow">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2781E44A-7450-4A84-A097-0B9338610DC7}"/>
              </a:ext>
            </a:extLst>
          </p:cNvPr>
          <p:cNvSpPr/>
          <p:nvPr/>
        </p:nvSpPr>
        <p:spPr>
          <a:xfrm>
            <a:off x="6372700" y="3594264"/>
            <a:ext cx="64008" cy="204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78556B9-D417-470B-81D4-3CDB1493702B}"/>
              </a:ext>
            </a:extLst>
          </p:cNvPr>
          <p:cNvSpPr/>
          <p:nvPr/>
        </p:nvSpPr>
        <p:spPr>
          <a:xfrm>
            <a:off x="6379286" y="3591871"/>
            <a:ext cx="64008" cy="204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89D7146-8403-45E4-90B5-BAEEF2B80B21}"/>
              </a:ext>
            </a:extLst>
          </p:cNvPr>
          <p:cNvSpPr/>
          <p:nvPr/>
        </p:nvSpPr>
        <p:spPr>
          <a:xfrm>
            <a:off x="4939304" y="1772750"/>
            <a:ext cx="64008" cy="204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A64A2CC-B579-4AEC-86FE-E51BE949F742}"/>
              </a:ext>
            </a:extLst>
          </p:cNvPr>
          <p:cNvSpPr/>
          <p:nvPr/>
        </p:nvSpPr>
        <p:spPr>
          <a:xfrm>
            <a:off x="4946273" y="1772750"/>
            <a:ext cx="64008" cy="204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1C4631B0-7F2E-7C45-B393-87AD9D62F05B}"/>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95" name="Rectangle: Rounded Corners 94">
            <a:extLst>
              <a:ext uri="{FF2B5EF4-FFF2-40B4-BE49-F238E27FC236}">
                <a16:creationId xmlns:a16="http://schemas.microsoft.com/office/drawing/2014/main" id="{98B8B826-7D6B-4608-9C28-09D9721ADB6C}"/>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108" name="Rectangle: Rounded Corners 107">
            <a:extLst>
              <a:ext uri="{FF2B5EF4-FFF2-40B4-BE49-F238E27FC236}">
                <a16:creationId xmlns:a16="http://schemas.microsoft.com/office/drawing/2014/main" id="{DFEA8C77-5BB4-45E1-8B7E-EDA891E2F8D1}"/>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109" name="Rectangle: Rounded Corners 108">
            <a:extLst>
              <a:ext uri="{FF2B5EF4-FFF2-40B4-BE49-F238E27FC236}">
                <a16:creationId xmlns:a16="http://schemas.microsoft.com/office/drawing/2014/main" id="{EEB75FB1-42A6-4E13-B99E-2A7C0B3F35F1}"/>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110" name="Rectangle: Rounded Corners 109">
            <a:extLst>
              <a:ext uri="{FF2B5EF4-FFF2-40B4-BE49-F238E27FC236}">
                <a16:creationId xmlns:a16="http://schemas.microsoft.com/office/drawing/2014/main" id="{9E45E043-5486-42C2-9280-5A59D825BC69}"/>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111" name="Rectangle: Rounded Corners 110">
            <a:extLst>
              <a:ext uri="{FF2B5EF4-FFF2-40B4-BE49-F238E27FC236}">
                <a16:creationId xmlns:a16="http://schemas.microsoft.com/office/drawing/2014/main" id="{2386BC27-146F-440F-8996-51B6BC308D73}"/>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112" name="Rectangle: Rounded Corners 111">
            <a:extLst>
              <a:ext uri="{FF2B5EF4-FFF2-40B4-BE49-F238E27FC236}">
                <a16:creationId xmlns:a16="http://schemas.microsoft.com/office/drawing/2014/main" id="{360BD489-D839-4527-8D0B-A57597D2101F}"/>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53898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par>
                                <p:cTn id="13" presetID="10"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500"/>
                                        <p:tgtEl>
                                          <p:spTgt spid="1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500"/>
                                        <p:tgtEl>
                                          <p:spTgt spid="103"/>
                                        </p:tgtEl>
                                      </p:cBhvr>
                                    </p:animEffect>
                                  </p:childTnLst>
                                </p:cTn>
                              </p:par>
                              <p:par>
                                <p:cTn id="21" presetID="10"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500"/>
                                        <p:tgtEl>
                                          <p:spTgt spid="1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fade">
                                      <p:cBhvr>
                                        <p:cTn id="34" dur="500"/>
                                        <p:tgtEl>
                                          <p:spTgt spid="1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fade">
                                      <p:cBhvr>
                                        <p:cTn id="37" dur="500"/>
                                        <p:tgtEl>
                                          <p:spTgt spid="124"/>
                                        </p:tgtEl>
                                      </p:cBhvr>
                                    </p:animEffect>
                                  </p:childTnLst>
                                </p:cTn>
                              </p:par>
                              <p:par>
                                <p:cTn id="38" presetID="10" presetClass="entr" presetSubtype="0" fill="hold"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fade">
                                      <p:cBhvr>
                                        <p:cTn id="45" dur="500"/>
                                        <p:tgtEl>
                                          <p:spTgt spid="1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fade">
                                      <p:cBhvr>
                                        <p:cTn id="48" dur="500"/>
                                        <p:tgtEl>
                                          <p:spTgt spid="1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animEffect transition="in" filter="fade">
                                      <p:cBhvr>
                                        <p:cTn id="51" dur="500"/>
                                        <p:tgtEl>
                                          <p:spTgt spid="1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fade">
                                      <p:cBhvr>
                                        <p:cTn id="54" dur="500"/>
                                        <p:tgtEl>
                                          <p:spTgt spid="122"/>
                                        </p:tgtEl>
                                      </p:cBhvr>
                                    </p:animEffect>
                                  </p:childTnLst>
                                </p:cTn>
                              </p:par>
                              <p:par>
                                <p:cTn id="55" presetID="10" presetClass="entr" presetSubtype="0" fill="hold" nodeType="withEffect">
                                  <p:stCondLst>
                                    <p:cond delay="0"/>
                                  </p:stCondLst>
                                  <p:childTnLst>
                                    <p:set>
                                      <p:cBhvr>
                                        <p:cTn id="56" dur="1" fill="hold">
                                          <p:stCondLst>
                                            <p:cond delay="0"/>
                                          </p:stCondLst>
                                        </p:cTn>
                                        <p:tgtEl>
                                          <p:spTgt spid="132"/>
                                        </p:tgtEl>
                                        <p:attrNameLst>
                                          <p:attrName>style.visibility</p:attrName>
                                        </p:attrNameLst>
                                      </p:cBhvr>
                                      <p:to>
                                        <p:strVal val="visible"/>
                                      </p:to>
                                    </p:set>
                                    <p:animEffect transition="in" filter="fade">
                                      <p:cBhvr>
                                        <p:cTn id="5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19" grpId="0" animBg="1"/>
      <p:bldP spid="117" grpId="0" animBg="1"/>
      <p:bldP spid="120" grpId="0" animBg="1"/>
      <p:bldP spid="118" grpId="0" animBg="1"/>
      <p:bldP spid="121" grpId="0" animBg="1"/>
      <p:bldP spid="122" grpId="0" animBg="1"/>
      <p:bldP spid="123" grpId="0" animBg="1"/>
      <p:bldP spid="1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6B0C77-C967-4BCE-BD73-F014105C519D}"/>
              </a:ext>
            </a:extLst>
          </p:cNvPr>
          <p:cNvPicPr>
            <a:picLocks noChangeAspect="1"/>
          </p:cNvPicPr>
          <p:nvPr/>
        </p:nvPicPr>
        <p:blipFill rotWithShape="1">
          <a:blip r:embed="rId2"/>
          <a:srcRect l="11785" t="11549" r="3191" b="5386"/>
          <a:stretch/>
        </p:blipFill>
        <p:spPr>
          <a:xfrm>
            <a:off x="5659875" y="1738555"/>
            <a:ext cx="3224613" cy="2034575"/>
          </a:xfrm>
          <a:prstGeom prst="rect">
            <a:avLst/>
          </a:prstGeom>
        </p:spPr>
      </p:pic>
      <p:sp>
        <p:nvSpPr>
          <p:cNvPr id="4" name="Espace réservé du numéro de diapositive 3">
            <a:extLst>
              <a:ext uri="{FF2B5EF4-FFF2-40B4-BE49-F238E27FC236}">
                <a16:creationId xmlns:a16="http://schemas.microsoft.com/office/drawing/2014/main" id="{31D1579D-9D24-044E-A897-6A57719BBE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61</a:t>
            </a:fld>
            <a:endParaRPr lang="fr-FR"/>
          </a:p>
        </p:txBody>
      </p:sp>
      <p:sp>
        <p:nvSpPr>
          <p:cNvPr id="10" name="Titre 1">
            <a:extLst>
              <a:ext uri="{FF2B5EF4-FFF2-40B4-BE49-F238E27FC236}">
                <a16:creationId xmlns:a16="http://schemas.microsoft.com/office/drawing/2014/main" id="{4A393785-B8D7-EA49-99EF-F9E88A7C0041}"/>
              </a:ext>
            </a:extLst>
          </p:cNvPr>
          <p:cNvSpPr>
            <a:spLocks noGrp="1"/>
          </p:cNvSpPr>
          <p:nvPr>
            <p:ph type="title"/>
          </p:nvPr>
        </p:nvSpPr>
        <p:spPr>
          <a:xfrm>
            <a:off x="1431889" y="106204"/>
            <a:ext cx="7083600" cy="994200"/>
          </a:xfrm>
        </p:spPr>
        <p:txBody>
          <a:bodyPr/>
          <a:lstStyle/>
          <a:p>
            <a:r>
              <a:rPr lang="en-US" sz="3000">
                <a:latin typeface="Arial" panose="020B0604020202020204" pitchFamily="34" charset="0"/>
                <a:cs typeface="Arial" panose="020B0604020202020204" pitchFamily="34" charset="0"/>
              </a:rPr>
              <a:t>Results from Updated Demand Model</a:t>
            </a:r>
          </a:p>
        </p:txBody>
      </p:sp>
      <p:sp>
        <p:nvSpPr>
          <p:cNvPr id="26" name="TextBox 25">
            <a:extLst>
              <a:ext uri="{FF2B5EF4-FFF2-40B4-BE49-F238E27FC236}">
                <a16:creationId xmlns:a16="http://schemas.microsoft.com/office/drawing/2014/main" id="{647386BE-D0FF-476D-86CE-73FD988C5DD6}"/>
              </a:ext>
            </a:extLst>
          </p:cNvPr>
          <p:cNvSpPr txBox="1"/>
          <p:nvPr/>
        </p:nvSpPr>
        <p:spPr>
          <a:xfrm>
            <a:off x="3445098" y="4866501"/>
            <a:ext cx="2253803" cy="276999"/>
          </a:xfrm>
          <a:prstGeom prst="rect">
            <a:avLst/>
          </a:prstGeom>
          <a:noFill/>
        </p:spPr>
        <p:txBody>
          <a:bodyPr wrap="square" rtlCol="0">
            <a:spAutoFit/>
          </a:bodyPr>
          <a:lstStyle/>
          <a:p>
            <a:pPr algn="ctr"/>
            <a:r>
              <a:rPr lang="en-US" sz="1200">
                <a:solidFill>
                  <a:schemeClr val="bg1"/>
                </a:solidFill>
              </a:rPr>
              <a:t>Victor Petitgenet</a:t>
            </a:r>
          </a:p>
        </p:txBody>
      </p:sp>
      <p:sp>
        <p:nvSpPr>
          <p:cNvPr id="34" name="Rectangle: Rounded Corners 33">
            <a:extLst>
              <a:ext uri="{FF2B5EF4-FFF2-40B4-BE49-F238E27FC236}">
                <a16:creationId xmlns:a16="http://schemas.microsoft.com/office/drawing/2014/main" id="{5F981339-4701-4500-A428-B08CA8F2B927}"/>
              </a:ext>
            </a:extLst>
          </p:cNvPr>
          <p:cNvSpPr/>
          <p:nvPr/>
        </p:nvSpPr>
        <p:spPr>
          <a:xfrm>
            <a:off x="73289" y="2026703"/>
            <a:ext cx="1334324" cy="44371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5" name="Rectangle: Rounded Corners 34">
            <a:extLst>
              <a:ext uri="{FF2B5EF4-FFF2-40B4-BE49-F238E27FC236}">
                <a16:creationId xmlns:a16="http://schemas.microsoft.com/office/drawing/2014/main" id="{D7ECB1DD-3349-4BF0-9E31-55792DFE6F45}"/>
              </a:ext>
            </a:extLst>
          </p:cNvPr>
          <p:cNvSpPr/>
          <p:nvPr/>
        </p:nvSpPr>
        <p:spPr>
          <a:xfrm>
            <a:off x="73289" y="2628648"/>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6" name="Rectangle: Rounded Corners 35">
            <a:extLst>
              <a:ext uri="{FF2B5EF4-FFF2-40B4-BE49-F238E27FC236}">
                <a16:creationId xmlns:a16="http://schemas.microsoft.com/office/drawing/2014/main" id="{B7AD9FD4-DCF5-41A0-85D8-08D19E2FFAAA}"/>
              </a:ext>
            </a:extLst>
          </p:cNvPr>
          <p:cNvSpPr/>
          <p:nvPr/>
        </p:nvSpPr>
        <p:spPr>
          <a:xfrm>
            <a:off x="73289" y="82281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7" name="Rectangle: Rounded Corners 36">
            <a:extLst>
              <a:ext uri="{FF2B5EF4-FFF2-40B4-BE49-F238E27FC236}">
                <a16:creationId xmlns:a16="http://schemas.microsoft.com/office/drawing/2014/main" id="{DC9D4B65-3CC9-4D1E-AB2A-D894D2E2101F}"/>
              </a:ext>
            </a:extLst>
          </p:cNvPr>
          <p:cNvSpPr/>
          <p:nvPr/>
        </p:nvSpPr>
        <p:spPr>
          <a:xfrm>
            <a:off x="73289" y="1424758"/>
            <a:ext cx="1334324" cy="443715"/>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9" name="Rectangle: Rounded Corners 38">
            <a:extLst>
              <a:ext uri="{FF2B5EF4-FFF2-40B4-BE49-F238E27FC236}">
                <a16:creationId xmlns:a16="http://schemas.microsoft.com/office/drawing/2014/main" id="{56B37BBA-A6C0-4590-B3B9-B37DCCCA11FD}"/>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42" name="Rectangle: Rounded Corners 41">
            <a:extLst>
              <a:ext uri="{FF2B5EF4-FFF2-40B4-BE49-F238E27FC236}">
                <a16:creationId xmlns:a16="http://schemas.microsoft.com/office/drawing/2014/main" id="{0645EED5-CF19-4DB6-8722-F6E83E382EA7}"/>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pic>
        <p:nvPicPr>
          <p:cNvPr id="2" name="Picture 1">
            <a:extLst>
              <a:ext uri="{FF2B5EF4-FFF2-40B4-BE49-F238E27FC236}">
                <a16:creationId xmlns:a16="http://schemas.microsoft.com/office/drawing/2014/main" id="{0F13FF36-EB9A-4D25-9CA5-F260F2A36FA3}"/>
              </a:ext>
            </a:extLst>
          </p:cNvPr>
          <p:cNvPicPr>
            <a:picLocks noChangeAspect="1"/>
          </p:cNvPicPr>
          <p:nvPr/>
        </p:nvPicPr>
        <p:blipFill rotWithShape="1">
          <a:blip r:embed="rId3"/>
          <a:srcRect l="11059" t="10748" r="1729" b="5386"/>
          <a:stretch/>
        </p:blipFill>
        <p:spPr>
          <a:xfrm>
            <a:off x="1897299" y="1738555"/>
            <a:ext cx="3224613" cy="2002599"/>
          </a:xfrm>
          <a:prstGeom prst="rect">
            <a:avLst/>
          </a:prstGeom>
        </p:spPr>
      </p:pic>
      <p:sp>
        <p:nvSpPr>
          <p:cNvPr id="17" name="Rectangle: Rounded Corners 16">
            <a:extLst>
              <a:ext uri="{FF2B5EF4-FFF2-40B4-BE49-F238E27FC236}">
                <a16:creationId xmlns:a16="http://schemas.microsoft.com/office/drawing/2014/main" id="{74C3C376-9CE9-4609-82F8-6D0D9DFE7588}"/>
              </a:ext>
            </a:extLst>
          </p:cNvPr>
          <p:cNvSpPr/>
          <p:nvPr/>
        </p:nvSpPr>
        <p:spPr>
          <a:xfrm>
            <a:off x="1563261" y="977922"/>
            <a:ext cx="3620580" cy="3083763"/>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7561CD7-2C74-43D3-92A4-8CC664667B35}"/>
              </a:ext>
            </a:extLst>
          </p:cNvPr>
          <p:cNvSpPr/>
          <p:nvPr/>
        </p:nvSpPr>
        <p:spPr>
          <a:xfrm>
            <a:off x="5302934" y="976268"/>
            <a:ext cx="3620580" cy="3083763"/>
          </a:xfrm>
          <a:prstGeom prst="roundRect">
            <a:avLst>
              <a:gd name="adj" fmla="val 4188"/>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6431DD7-2FB6-4B11-872A-462F78D0250D}"/>
              </a:ext>
            </a:extLst>
          </p:cNvPr>
          <p:cNvSpPr/>
          <p:nvPr/>
        </p:nvSpPr>
        <p:spPr>
          <a:xfrm>
            <a:off x="1625189" y="1031223"/>
            <a:ext cx="3496724" cy="533414"/>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Overall demand for flights unchanged…</a:t>
            </a:r>
          </a:p>
        </p:txBody>
      </p:sp>
      <p:sp>
        <p:nvSpPr>
          <p:cNvPr id="20" name="Rectangle: Rounded Corners 19">
            <a:extLst>
              <a:ext uri="{FF2B5EF4-FFF2-40B4-BE49-F238E27FC236}">
                <a16:creationId xmlns:a16="http://schemas.microsoft.com/office/drawing/2014/main" id="{D263801E-7E53-4316-9EE7-6C2A2A4D65C7}"/>
              </a:ext>
            </a:extLst>
          </p:cNvPr>
          <p:cNvSpPr/>
          <p:nvPr/>
        </p:nvSpPr>
        <p:spPr>
          <a:xfrm>
            <a:off x="5364862" y="1031223"/>
            <a:ext cx="3496724" cy="533414"/>
          </a:xfrm>
          <a:prstGeom prst="roundRect">
            <a:avLst>
              <a:gd name="adj" fmla="val 24230"/>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…But lower-level design variables have less impact on time savings overall</a:t>
            </a:r>
          </a:p>
        </p:txBody>
      </p:sp>
      <p:sp>
        <p:nvSpPr>
          <p:cNvPr id="21" name="Rectangle: Rounded Corners 121">
            <a:extLst>
              <a:ext uri="{FF2B5EF4-FFF2-40B4-BE49-F238E27FC236}">
                <a16:creationId xmlns:a16="http://schemas.microsoft.com/office/drawing/2014/main" id="{A1A39DF5-278C-4BE6-8076-8A7C3A0D3B85}"/>
              </a:ext>
            </a:extLst>
          </p:cNvPr>
          <p:cNvSpPr/>
          <p:nvPr/>
        </p:nvSpPr>
        <p:spPr>
          <a:xfrm rot="16200000">
            <a:off x="722859" y="2615753"/>
            <a:ext cx="2043541" cy="238881"/>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PCTS</a:t>
            </a:r>
          </a:p>
        </p:txBody>
      </p:sp>
      <p:sp>
        <p:nvSpPr>
          <p:cNvPr id="22" name="Rectangle: Rounded Corners 121">
            <a:extLst>
              <a:ext uri="{FF2B5EF4-FFF2-40B4-BE49-F238E27FC236}">
                <a16:creationId xmlns:a16="http://schemas.microsoft.com/office/drawing/2014/main" id="{F3C84073-D150-47EA-BE2E-9CEF4352D992}"/>
              </a:ext>
            </a:extLst>
          </p:cNvPr>
          <p:cNvSpPr/>
          <p:nvPr/>
        </p:nvSpPr>
        <p:spPr>
          <a:xfrm>
            <a:off x="1897299" y="3766532"/>
            <a:ext cx="3224613" cy="225974"/>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Demand</a:t>
            </a:r>
          </a:p>
        </p:txBody>
      </p:sp>
      <p:sp>
        <p:nvSpPr>
          <p:cNvPr id="23" name="Rectangle: Rounded Corners 121">
            <a:extLst>
              <a:ext uri="{FF2B5EF4-FFF2-40B4-BE49-F238E27FC236}">
                <a16:creationId xmlns:a16="http://schemas.microsoft.com/office/drawing/2014/main" id="{5A3E6F0F-C9BA-4BEC-94C1-7A57ABCFE6CA}"/>
              </a:ext>
            </a:extLst>
          </p:cNvPr>
          <p:cNvSpPr/>
          <p:nvPr/>
        </p:nvSpPr>
        <p:spPr>
          <a:xfrm rot="16200000">
            <a:off x="4467969" y="2621190"/>
            <a:ext cx="2032666" cy="238881"/>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PCTS</a:t>
            </a:r>
          </a:p>
        </p:txBody>
      </p:sp>
      <p:sp>
        <p:nvSpPr>
          <p:cNvPr id="24" name="Rectangle: Rounded Corners 121">
            <a:extLst>
              <a:ext uri="{FF2B5EF4-FFF2-40B4-BE49-F238E27FC236}">
                <a16:creationId xmlns:a16="http://schemas.microsoft.com/office/drawing/2014/main" id="{235D6E7D-7FC6-45B6-BE7A-71E4EDC7F183}"/>
              </a:ext>
            </a:extLst>
          </p:cNvPr>
          <p:cNvSpPr/>
          <p:nvPr/>
        </p:nvSpPr>
        <p:spPr>
          <a:xfrm>
            <a:off x="5659875" y="3803557"/>
            <a:ext cx="3224613" cy="225974"/>
          </a:xfrm>
          <a:prstGeom prst="roundRect">
            <a:avLst/>
          </a:prstGeom>
          <a:solidFill>
            <a:srgbClr val="F5B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solidFill>
              </a:rPr>
              <a:t>Normalized demand at 7 AM</a:t>
            </a:r>
          </a:p>
        </p:txBody>
      </p:sp>
      <p:sp>
        <p:nvSpPr>
          <p:cNvPr id="25" name="Rectangle: Rounded Corners 24">
            <a:extLst>
              <a:ext uri="{FF2B5EF4-FFF2-40B4-BE49-F238E27FC236}">
                <a16:creationId xmlns:a16="http://schemas.microsoft.com/office/drawing/2014/main" id="{CBCAE1B6-664A-48C5-965D-FAD118AB76FC}"/>
              </a:ext>
            </a:extLst>
          </p:cNvPr>
          <p:cNvSpPr/>
          <p:nvPr/>
        </p:nvSpPr>
        <p:spPr>
          <a:xfrm>
            <a:off x="1549209" y="4099633"/>
            <a:ext cx="7374305" cy="540008"/>
          </a:xfrm>
          <a:prstGeom prst="roundRect">
            <a:avLst/>
          </a:prstGeom>
          <a:solidFill>
            <a:schemeClr val="bg1"/>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Lower-level variables in demand model prove to be less sensitive</a:t>
            </a:r>
          </a:p>
        </p:txBody>
      </p:sp>
    </p:spTree>
    <p:extLst>
      <p:ext uri="{BB962C8B-B14F-4D97-AF65-F5344CB8AC3E}">
        <p14:creationId xmlns:p14="http://schemas.microsoft.com/office/powerpoint/2010/main" val="1540529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a:extLst>
              <a:ext uri="{FF2B5EF4-FFF2-40B4-BE49-F238E27FC236}">
                <a16:creationId xmlns:a16="http://schemas.microsoft.com/office/drawing/2014/main" id="{11643EBB-2B9F-4979-954B-0DC99D4CEC7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7</a:t>
            </a:fld>
            <a:endParaRPr lang="fr"/>
          </a:p>
        </p:txBody>
      </p:sp>
      <p:grpSp>
        <p:nvGrpSpPr>
          <p:cNvPr id="12" name="Group 11">
            <a:extLst>
              <a:ext uri="{FF2B5EF4-FFF2-40B4-BE49-F238E27FC236}">
                <a16:creationId xmlns:a16="http://schemas.microsoft.com/office/drawing/2014/main" id="{9DBC827F-0096-44BC-9CD1-1E8501B38B05}"/>
              </a:ext>
            </a:extLst>
          </p:cNvPr>
          <p:cNvGrpSpPr/>
          <p:nvPr/>
        </p:nvGrpSpPr>
        <p:grpSpPr>
          <a:xfrm>
            <a:off x="1737335" y="1714918"/>
            <a:ext cx="3101985" cy="2204779"/>
            <a:chOff x="1737335" y="1714918"/>
            <a:chExt cx="3101985" cy="2204779"/>
          </a:xfrm>
        </p:grpSpPr>
        <p:pic>
          <p:nvPicPr>
            <p:cNvPr id="2050" name="Picture 2">
              <a:extLst>
                <a:ext uri="{FF2B5EF4-FFF2-40B4-BE49-F238E27FC236}">
                  <a16:creationId xmlns:a16="http://schemas.microsoft.com/office/drawing/2014/main" id="{A1EE1374-144C-499B-8FAB-6C80FF322F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64"/>
            <a:stretch/>
          </p:blipFill>
          <p:spPr bwMode="auto">
            <a:xfrm>
              <a:off x="1737335" y="1714918"/>
              <a:ext cx="1025264" cy="2204779"/>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9B8FE0D-A727-42C4-92EA-F38AD21FF9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5" r="17156" b="30618"/>
            <a:stretch/>
          </p:blipFill>
          <p:spPr bwMode="auto">
            <a:xfrm>
              <a:off x="2804815" y="1714918"/>
              <a:ext cx="2034505" cy="2204779"/>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grpSp>
      <p:sp>
        <p:nvSpPr>
          <p:cNvPr id="11" name="Rectangle: Rounded Corners 10">
            <a:extLst>
              <a:ext uri="{FF2B5EF4-FFF2-40B4-BE49-F238E27FC236}">
                <a16:creationId xmlns:a16="http://schemas.microsoft.com/office/drawing/2014/main" id="{B25FD718-1CA7-4479-8BA3-C94410536CCC}"/>
              </a:ext>
            </a:extLst>
          </p:cNvPr>
          <p:cNvSpPr/>
          <p:nvPr/>
        </p:nvSpPr>
        <p:spPr>
          <a:xfrm>
            <a:off x="1737334" y="1452279"/>
            <a:ext cx="3109481" cy="239930"/>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1965</a:t>
            </a:r>
            <a:endParaRPr lang="en-US"/>
          </a:p>
        </p:txBody>
      </p:sp>
      <p:sp>
        <p:nvSpPr>
          <p:cNvPr id="37" name="Rectangle: Rounded Corners 36">
            <a:extLst>
              <a:ext uri="{FF2B5EF4-FFF2-40B4-BE49-F238E27FC236}">
                <a16:creationId xmlns:a16="http://schemas.microsoft.com/office/drawing/2014/main" id="{0C7564CF-0353-4299-919C-406368FB48A7}"/>
              </a:ext>
            </a:extLst>
          </p:cNvPr>
          <p:cNvSpPr/>
          <p:nvPr/>
        </p:nvSpPr>
        <p:spPr>
          <a:xfrm>
            <a:off x="5340599" y="1450704"/>
            <a:ext cx="3109481" cy="239930"/>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Present Day</a:t>
            </a:r>
            <a:endParaRPr lang="en-US"/>
          </a:p>
        </p:txBody>
      </p:sp>
      <p:pic>
        <p:nvPicPr>
          <p:cNvPr id="2054" name="Picture 6">
            <a:extLst>
              <a:ext uri="{FF2B5EF4-FFF2-40B4-BE49-F238E27FC236}">
                <a16:creationId xmlns:a16="http://schemas.microsoft.com/office/drawing/2014/main" id="{78B545F8-A6A4-48DF-8D1C-EAC9FF222F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194"/>
          <a:stretch/>
        </p:blipFill>
        <p:spPr bwMode="auto">
          <a:xfrm>
            <a:off x="5364467" y="1724340"/>
            <a:ext cx="3078118" cy="2204779"/>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
        <p:nvSpPr>
          <p:cNvPr id="46" name="Rectangle: Rounded Corners 45">
            <a:extLst>
              <a:ext uri="{FF2B5EF4-FFF2-40B4-BE49-F238E27FC236}">
                <a16:creationId xmlns:a16="http://schemas.microsoft.com/office/drawing/2014/main" id="{AF73CCEA-8D7B-4126-8F06-94190376AE81}"/>
              </a:ext>
            </a:extLst>
          </p:cNvPr>
          <p:cNvSpPr/>
          <p:nvPr/>
        </p:nvSpPr>
        <p:spPr>
          <a:xfrm>
            <a:off x="1566583" y="925266"/>
            <a:ext cx="7046258" cy="4917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Urban Air Mobility isn’t a fundamentally new idea</a:t>
            </a:r>
          </a:p>
        </p:txBody>
      </p:sp>
      <p:sp>
        <p:nvSpPr>
          <p:cNvPr id="3" name="Rectangle: Rounded Corners 2">
            <a:extLst>
              <a:ext uri="{FF2B5EF4-FFF2-40B4-BE49-F238E27FC236}">
                <a16:creationId xmlns:a16="http://schemas.microsoft.com/office/drawing/2014/main" id="{EA1A0A83-91EC-42B1-A5AD-39A49CD77E15}"/>
              </a:ext>
            </a:extLst>
          </p:cNvPr>
          <p:cNvSpPr/>
          <p:nvPr/>
        </p:nvSpPr>
        <p:spPr>
          <a:xfrm>
            <a:off x="1737334" y="3944626"/>
            <a:ext cx="3109481" cy="510360"/>
          </a:xfrm>
          <a:prstGeom prst="round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a:solidFill>
                  <a:schemeClr val="bg1"/>
                </a:solidFill>
              </a:rPr>
              <a:t>Flights from Manhattan </a:t>
            </a:r>
          </a:p>
          <a:p>
            <a:pPr algn="ctr">
              <a:buClr>
                <a:schemeClr val="bg1"/>
              </a:buClr>
            </a:pPr>
            <a:r>
              <a:rPr lang="en-US">
                <a:solidFill>
                  <a:schemeClr val="bg1"/>
                </a:solidFill>
              </a:rPr>
              <a:t>to surrounding airports for </a:t>
            </a:r>
            <a:r>
              <a:rPr lang="en-US">
                <a:solidFill>
                  <a:srgbClr val="F5B209"/>
                </a:solidFill>
              </a:rPr>
              <a:t>$43</a:t>
            </a:r>
            <a:r>
              <a:rPr lang="en-US" sz="700">
                <a:solidFill>
                  <a:srgbClr val="F5B209"/>
                </a:solidFill>
              </a:rPr>
              <a:t>(adjusted)</a:t>
            </a:r>
            <a:endParaRPr lang="en-US">
              <a:solidFill>
                <a:srgbClr val="F5B209"/>
              </a:solidFill>
            </a:endParaRPr>
          </a:p>
        </p:txBody>
      </p:sp>
      <p:sp>
        <p:nvSpPr>
          <p:cNvPr id="23" name="Rectangle: Rounded Corners 22">
            <a:extLst>
              <a:ext uri="{FF2B5EF4-FFF2-40B4-BE49-F238E27FC236}">
                <a16:creationId xmlns:a16="http://schemas.microsoft.com/office/drawing/2014/main" id="{B7457EFA-C0A4-4953-AD2D-CF8BFB21CFA9}"/>
              </a:ext>
            </a:extLst>
          </p:cNvPr>
          <p:cNvSpPr/>
          <p:nvPr/>
        </p:nvSpPr>
        <p:spPr>
          <a:xfrm>
            <a:off x="5340598" y="3936667"/>
            <a:ext cx="3109481" cy="510360"/>
          </a:xfrm>
          <a:prstGeom prst="roundRect">
            <a:avLst/>
          </a:prstGeom>
          <a:noFill/>
          <a:ln>
            <a:solidFill>
              <a:srgbClr val="F5B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a:solidFill>
                  <a:schemeClr val="bg1"/>
                </a:solidFill>
              </a:rPr>
              <a:t>Flights from lower Manhattan </a:t>
            </a:r>
          </a:p>
          <a:p>
            <a:pPr algn="ctr">
              <a:buClr>
                <a:schemeClr val="bg1"/>
              </a:buClr>
            </a:pPr>
            <a:r>
              <a:rPr lang="en-US">
                <a:solidFill>
                  <a:schemeClr val="bg1"/>
                </a:solidFill>
              </a:rPr>
              <a:t>to J.F.K. airport for </a:t>
            </a:r>
            <a:r>
              <a:rPr lang="en-US">
                <a:solidFill>
                  <a:srgbClr val="F5B209"/>
                </a:solidFill>
              </a:rPr>
              <a:t>$200-225</a:t>
            </a:r>
          </a:p>
        </p:txBody>
      </p:sp>
      <p:sp>
        <p:nvSpPr>
          <p:cNvPr id="21" name="Title 4">
            <a:extLst>
              <a:ext uri="{FF2B5EF4-FFF2-40B4-BE49-F238E27FC236}">
                <a16:creationId xmlns:a16="http://schemas.microsoft.com/office/drawing/2014/main" id="{3679CF89-47AC-452E-8A34-C73EAAAEF393}"/>
              </a:ext>
            </a:extLst>
          </p:cNvPr>
          <p:cNvSpPr>
            <a:spLocks noGrp="1"/>
          </p:cNvSpPr>
          <p:nvPr>
            <p:ph type="title"/>
          </p:nvPr>
        </p:nvSpPr>
        <p:spPr>
          <a:xfrm>
            <a:off x="1431889" y="106204"/>
            <a:ext cx="7083600" cy="994200"/>
          </a:xfrm>
        </p:spPr>
        <p:txBody>
          <a:bodyPr/>
          <a:lstStyle/>
          <a:p>
            <a:r>
              <a:rPr lang="en-US" sz="3400">
                <a:latin typeface="+mj-lt"/>
              </a:rPr>
              <a:t>Past &amp; Current Implementations</a:t>
            </a:r>
          </a:p>
        </p:txBody>
      </p:sp>
      <p:sp>
        <p:nvSpPr>
          <p:cNvPr id="19" name="TextBox 18">
            <a:extLst>
              <a:ext uri="{FF2B5EF4-FFF2-40B4-BE49-F238E27FC236}">
                <a16:creationId xmlns:a16="http://schemas.microsoft.com/office/drawing/2014/main" id="{F4F63880-D5FA-4733-A1C8-948E5BF580C7}"/>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27" name="Rectangle: Rounded Corners 26">
            <a:extLst>
              <a:ext uri="{FF2B5EF4-FFF2-40B4-BE49-F238E27FC236}">
                <a16:creationId xmlns:a16="http://schemas.microsoft.com/office/drawing/2014/main" id="{DBF0DE7D-9B8A-4894-9EA3-B50A3DC78308}"/>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28" name="Rectangle: Rounded Corners 27">
            <a:extLst>
              <a:ext uri="{FF2B5EF4-FFF2-40B4-BE49-F238E27FC236}">
                <a16:creationId xmlns:a16="http://schemas.microsoft.com/office/drawing/2014/main" id="{C183E5A3-07B6-4823-ACA2-6AA9E7347ADA}"/>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29" name="Rectangle: Rounded Corners 28">
            <a:extLst>
              <a:ext uri="{FF2B5EF4-FFF2-40B4-BE49-F238E27FC236}">
                <a16:creationId xmlns:a16="http://schemas.microsoft.com/office/drawing/2014/main" id="{411F2AC5-C8EB-4D1B-B46C-9B205879E15C}"/>
              </a:ext>
            </a:extLst>
          </p:cNvPr>
          <p:cNvSpPr/>
          <p:nvPr/>
        </p:nvSpPr>
        <p:spPr>
          <a:xfrm>
            <a:off x="73289" y="82281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0" name="Rectangle: Rounded Corners 29">
            <a:extLst>
              <a:ext uri="{FF2B5EF4-FFF2-40B4-BE49-F238E27FC236}">
                <a16:creationId xmlns:a16="http://schemas.microsoft.com/office/drawing/2014/main" id="{037C4BAB-09C8-4F09-A314-855BACA8D398}"/>
              </a:ext>
            </a:extLst>
          </p:cNvPr>
          <p:cNvSpPr/>
          <p:nvPr/>
        </p:nvSpPr>
        <p:spPr>
          <a:xfrm>
            <a:off x="73289" y="142475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1" name="Rectangle: Rounded Corners 30">
            <a:extLst>
              <a:ext uri="{FF2B5EF4-FFF2-40B4-BE49-F238E27FC236}">
                <a16:creationId xmlns:a16="http://schemas.microsoft.com/office/drawing/2014/main" id="{EFB523FB-5549-4F83-9670-73B6E18EE36C}"/>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32" name="Rectangle: Rounded Corners 31">
            <a:extLst>
              <a:ext uri="{FF2B5EF4-FFF2-40B4-BE49-F238E27FC236}">
                <a16:creationId xmlns:a16="http://schemas.microsoft.com/office/drawing/2014/main" id="{C9476996-7112-4A57-9113-8144B56C33C3}"/>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93307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500"/>
                                        <p:tgtEl>
                                          <p:spTgt spid="20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7" grpId="0" animBg="1"/>
      <p:bldP spid="3"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58E018-F14C-41A7-B688-BE197B71A30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8</a:t>
            </a:fld>
            <a:endParaRPr lang="fr"/>
          </a:p>
        </p:txBody>
      </p:sp>
      <p:sp>
        <p:nvSpPr>
          <p:cNvPr id="5" name="Rectangle: Rounded Corners 4">
            <a:extLst>
              <a:ext uri="{FF2B5EF4-FFF2-40B4-BE49-F238E27FC236}">
                <a16:creationId xmlns:a16="http://schemas.microsoft.com/office/drawing/2014/main" id="{5C61A423-7073-46EA-AC97-4063AAC517A3}"/>
              </a:ext>
            </a:extLst>
          </p:cNvPr>
          <p:cNvSpPr/>
          <p:nvPr/>
        </p:nvSpPr>
        <p:spPr>
          <a:xfrm>
            <a:off x="1566583" y="4077475"/>
            <a:ext cx="7046258" cy="451359"/>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a:solidFill>
                  <a:schemeClr val="tx1"/>
                </a:solidFill>
              </a:rPr>
              <a:t>Need for a </a:t>
            </a:r>
            <a:r>
              <a:rPr lang="en-US" sz="1800" b="1" i="1" u="sng">
                <a:solidFill>
                  <a:schemeClr val="tx1"/>
                </a:solidFill>
              </a:rPr>
              <a:t>better solution</a:t>
            </a:r>
            <a:r>
              <a:rPr lang="en-US" sz="1800" b="1" i="1">
                <a:solidFill>
                  <a:schemeClr val="tx1"/>
                </a:solidFill>
              </a:rPr>
              <a:t> </a:t>
            </a:r>
            <a:r>
              <a:rPr lang="en-US" sz="1800" i="1">
                <a:solidFill>
                  <a:schemeClr val="tx1"/>
                </a:solidFill>
              </a:rPr>
              <a:t>and supporting infrastructure</a:t>
            </a:r>
          </a:p>
        </p:txBody>
      </p:sp>
      <p:sp>
        <p:nvSpPr>
          <p:cNvPr id="18" name="Rectangle: Rounded Corners 17">
            <a:extLst>
              <a:ext uri="{FF2B5EF4-FFF2-40B4-BE49-F238E27FC236}">
                <a16:creationId xmlns:a16="http://schemas.microsoft.com/office/drawing/2014/main" id="{09224F2D-F8B7-420D-8BEB-636F755C3DC9}"/>
              </a:ext>
            </a:extLst>
          </p:cNvPr>
          <p:cNvSpPr/>
          <p:nvPr/>
        </p:nvSpPr>
        <p:spPr>
          <a:xfrm>
            <a:off x="1566583" y="926458"/>
            <a:ext cx="7046258" cy="49869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These implementations are </a:t>
            </a:r>
            <a:r>
              <a:rPr lang="en-US" sz="1800" b="1" u="sng">
                <a:solidFill>
                  <a:schemeClr val="tx1"/>
                </a:solidFill>
              </a:rPr>
              <a:t>not the solution we are seeking</a:t>
            </a:r>
          </a:p>
        </p:txBody>
      </p:sp>
      <p:sp>
        <p:nvSpPr>
          <p:cNvPr id="20" name="Google Shape;173;p26">
            <a:extLst>
              <a:ext uri="{FF2B5EF4-FFF2-40B4-BE49-F238E27FC236}">
                <a16:creationId xmlns:a16="http://schemas.microsoft.com/office/drawing/2014/main" id="{45A04E2F-AE4B-420E-A267-D9AAF426C4C4}"/>
              </a:ext>
            </a:extLst>
          </p:cNvPr>
          <p:cNvSpPr txBox="1">
            <a:spLocks noGrp="1"/>
          </p:cNvSpPr>
          <p:nvPr>
            <p:ph type="body" idx="1"/>
          </p:nvPr>
        </p:nvSpPr>
        <p:spPr>
          <a:xfrm>
            <a:off x="1566583" y="2714306"/>
            <a:ext cx="6988036" cy="724952"/>
          </a:xfrm>
          <a:prstGeom prst="rect">
            <a:avLst/>
          </a:prstGeom>
          <a:noFill/>
          <a:ln>
            <a:noFill/>
          </a:ln>
        </p:spPr>
        <p:txBody>
          <a:bodyPr spcFirstLastPara="1" wrap="square" lIns="91425" tIns="91425" rIns="91425" bIns="91425" anchor="t" anchorCtr="0">
            <a:noAutofit/>
          </a:bodyPr>
          <a:lstStyle/>
          <a:p>
            <a:pPr marL="0" lvl="0" indent="0">
              <a:spcBef>
                <a:spcPts val="0"/>
              </a:spcBef>
              <a:buSzPct val="100000"/>
              <a:buNone/>
            </a:pPr>
            <a:r>
              <a:rPr lang="en-US" sz="1800">
                <a:solidFill>
                  <a:schemeClr val="accent4"/>
                </a:solidFill>
                <a:latin typeface="+mn-lt"/>
              </a:rPr>
              <a:t>Increasing public resistance </a:t>
            </a:r>
            <a:r>
              <a:rPr lang="en-US" sz="1800">
                <a:solidFill>
                  <a:schemeClr val="bg1"/>
                </a:solidFill>
                <a:latin typeface="+mn-lt"/>
              </a:rPr>
              <a:t>to proliferation of helicopter operations in urban areas</a:t>
            </a:r>
          </a:p>
          <a:p>
            <a:pPr marL="0" lvl="0" indent="0">
              <a:spcBef>
                <a:spcPts val="0"/>
              </a:spcBef>
              <a:buSzPct val="100000"/>
              <a:buNone/>
            </a:pPr>
            <a:endParaRPr lang="en-US" sz="1800">
              <a:solidFill>
                <a:schemeClr val="bg1"/>
              </a:solidFill>
              <a:latin typeface="+mn-lt"/>
            </a:endParaRPr>
          </a:p>
        </p:txBody>
      </p:sp>
      <p:sp>
        <p:nvSpPr>
          <p:cNvPr id="22" name="Rectangle: Rounded Corners 21">
            <a:extLst>
              <a:ext uri="{FF2B5EF4-FFF2-40B4-BE49-F238E27FC236}">
                <a16:creationId xmlns:a16="http://schemas.microsoft.com/office/drawing/2014/main" id="{673AADF8-A6B7-4DC0-9208-14A6B54A7E5B}"/>
              </a:ext>
            </a:extLst>
          </p:cNvPr>
          <p:cNvSpPr/>
          <p:nvPr/>
        </p:nvSpPr>
        <p:spPr>
          <a:xfrm>
            <a:off x="7077795" y="1606509"/>
            <a:ext cx="1535046" cy="111939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Safety</a:t>
            </a:r>
          </a:p>
          <a:p>
            <a:pPr algn="ctr"/>
            <a:r>
              <a:rPr lang="en-US" sz="1600">
                <a:solidFill>
                  <a:schemeClr val="tx1"/>
                </a:solidFill>
              </a:rPr>
              <a:t>Concerns</a:t>
            </a:r>
          </a:p>
        </p:txBody>
      </p:sp>
      <p:sp>
        <p:nvSpPr>
          <p:cNvPr id="23" name="Rectangle: Rounded Corners 22">
            <a:extLst>
              <a:ext uri="{FF2B5EF4-FFF2-40B4-BE49-F238E27FC236}">
                <a16:creationId xmlns:a16="http://schemas.microsoft.com/office/drawing/2014/main" id="{82E77889-4242-4AC3-AF85-A3011D222DCB}"/>
              </a:ext>
            </a:extLst>
          </p:cNvPr>
          <p:cNvSpPr/>
          <p:nvPr/>
        </p:nvSpPr>
        <p:spPr>
          <a:xfrm>
            <a:off x="5280955" y="1606509"/>
            <a:ext cx="1535046" cy="111939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Emission Concerns</a:t>
            </a:r>
          </a:p>
        </p:txBody>
      </p:sp>
      <p:sp>
        <p:nvSpPr>
          <p:cNvPr id="24" name="Rectangle: Rounded Corners 23">
            <a:extLst>
              <a:ext uri="{FF2B5EF4-FFF2-40B4-BE49-F238E27FC236}">
                <a16:creationId xmlns:a16="http://schemas.microsoft.com/office/drawing/2014/main" id="{B282C846-F888-4C08-A8BA-6D1B28D678D3}"/>
              </a:ext>
            </a:extLst>
          </p:cNvPr>
          <p:cNvSpPr/>
          <p:nvPr/>
        </p:nvSpPr>
        <p:spPr>
          <a:xfrm>
            <a:off x="3484116" y="1606509"/>
            <a:ext cx="1535046" cy="111939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Noise</a:t>
            </a:r>
          </a:p>
          <a:p>
            <a:pPr algn="ctr"/>
            <a:r>
              <a:rPr lang="en-US" sz="1600">
                <a:solidFill>
                  <a:schemeClr val="tx1"/>
                </a:solidFill>
              </a:rPr>
              <a:t>Concerns</a:t>
            </a:r>
          </a:p>
        </p:txBody>
      </p:sp>
      <p:sp>
        <p:nvSpPr>
          <p:cNvPr id="21" name="Rectangle: Rounded Corners 20">
            <a:extLst>
              <a:ext uri="{FF2B5EF4-FFF2-40B4-BE49-F238E27FC236}">
                <a16:creationId xmlns:a16="http://schemas.microsoft.com/office/drawing/2014/main" id="{378CC024-79A6-45BF-B274-0E550CC7C248}"/>
              </a:ext>
            </a:extLst>
          </p:cNvPr>
          <p:cNvSpPr/>
          <p:nvPr/>
        </p:nvSpPr>
        <p:spPr>
          <a:xfrm>
            <a:off x="1687276" y="1606509"/>
            <a:ext cx="1535046" cy="1119399"/>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Affordability</a:t>
            </a:r>
          </a:p>
          <a:p>
            <a:pPr algn="ctr"/>
            <a:r>
              <a:rPr lang="en-US" sz="1600">
                <a:solidFill>
                  <a:schemeClr val="tx1"/>
                </a:solidFill>
              </a:rPr>
              <a:t>Concerns</a:t>
            </a:r>
          </a:p>
        </p:txBody>
      </p:sp>
      <p:sp>
        <p:nvSpPr>
          <p:cNvPr id="25" name="Title 4">
            <a:extLst>
              <a:ext uri="{FF2B5EF4-FFF2-40B4-BE49-F238E27FC236}">
                <a16:creationId xmlns:a16="http://schemas.microsoft.com/office/drawing/2014/main" id="{EF83CDAD-A931-44CF-823D-D1CD6BE673E5}"/>
              </a:ext>
            </a:extLst>
          </p:cNvPr>
          <p:cNvSpPr>
            <a:spLocks noGrp="1"/>
          </p:cNvSpPr>
          <p:nvPr>
            <p:ph type="title"/>
          </p:nvPr>
        </p:nvSpPr>
        <p:spPr>
          <a:xfrm>
            <a:off x="1431889" y="106204"/>
            <a:ext cx="7083600" cy="994200"/>
          </a:xfrm>
        </p:spPr>
        <p:txBody>
          <a:bodyPr/>
          <a:lstStyle/>
          <a:p>
            <a:r>
              <a:rPr lang="en-US" sz="3200">
                <a:latin typeface="+mj-lt"/>
              </a:rPr>
              <a:t>Past &amp; Current Implementations</a:t>
            </a:r>
          </a:p>
        </p:txBody>
      </p:sp>
      <p:sp>
        <p:nvSpPr>
          <p:cNvPr id="3" name="TextBox 2">
            <a:extLst>
              <a:ext uri="{FF2B5EF4-FFF2-40B4-BE49-F238E27FC236}">
                <a16:creationId xmlns:a16="http://schemas.microsoft.com/office/drawing/2014/main" id="{2E209987-8AA6-D846-B265-9044FEF0E63B}"/>
              </a:ext>
            </a:extLst>
          </p:cNvPr>
          <p:cNvSpPr txBox="1"/>
          <p:nvPr/>
        </p:nvSpPr>
        <p:spPr>
          <a:xfrm>
            <a:off x="1566583" y="3364125"/>
            <a:ext cx="6756400" cy="830997"/>
          </a:xfrm>
          <a:prstGeom prst="rect">
            <a:avLst/>
          </a:prstGeom>
          <a:noFill/>
        </p:spPr>
        <p:txBody>
          <a:bodyPr wrap="square" rtlCol="0">
            <a:spAutoFit/>
          </a:bodyPr>
          <a:lstStyle/>
          <a:p>
            <a:r>
              <a:rPr lang="en-US" sz="1800">
                <a:solidFill>
                  <a:schemeClr val="bg1"/>
                </a:solidFill>
              </a:rPr>
              <a:t>Legislation being proposed to limit urban helicopter activities</a:t>
            </a:r>
          </a:p>
          <a:p>
            <a:pPr marL="628650" lvl="1" indent="-171450">
              <a:buClr>
                <a:schemeClr val="bg1"/>
              </a:buClr>
              <a:buFont typeface="Arial" panose="020B0604020202020204" pitchFamily="34" charset="0"/>
              <a:buChar char="•"/>
            </a:pPr>
            <a:r>
              <a:rPr lang="en-US" sz="1600">
                <a:solidFill>
                  <a:srgbClr val="FFC000"/>
                </a:solidFill>
              </a:rPr>
              <a:t>Improving Helicopter Safety Act (2019)</a:t>
            </a:r>
            <a:endParaRPr lang="en-US" sz="1600">
              <a:solidFill>
                <a:schemeClr val="bg1"/>
              </a:solidFill>
            </a:endParaRPr>
          </a:p>
          <a:p>
            <a:endParaRPr lang="en-US"/>
          </a:p>
        </p:txBody>
      </p:sp>
      <p:sp>
        <p:nvSpPr>
          <p:cNvPr id="31" name="TextBox 30">
            <a:extLst>
              <a:ext uri="{FF2B5EF4-FFF2-40B4-BE49-F238E27FC236}">
                <a16:creationId xmlns:a16="http://schemas.microsoft.com/office/drawing/2014/main" id="{AEC0BDB7-8CCA-42A9-8E99-631ECF7CB081}"/>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19" name="Rectangle: Rounded Corners 18">
            <a:extLst>
              <a:ext uri="{FF2B5EF4-FFF2-40B4-BE49-F238E27FC236}">
                <a16:creationId xmlns:a16="http://schemas.microsoft.com/office/drawing/2014/main" id="{C79E3AC8-207A-48F1-81C6-28C84982B414}"/>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32" name="Rectangle: Rounded Corners 31">
            <a:extLst>
              <a:ext uri="{FF2B5EF4-FFF2-40B4-BE49-F238E27FC236}">
                <a16:creationId xmlns:a16="http://schemas.microsoft.com/office/drawing/2014/main" id="{690EB20E-56D5-47A6-AB37-263CF2140CC8}"/>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33" name="Rectangle: Rounded Corners 32">
            <a:extLst>
              <a:ext uri="{FF2B5EF4-FFF2-40B4-BE49-F238E27FC236}">
                <a16:creationId xmlns:a16="http://schemas.microsoft.com/office/drawing/2014/main" id="{D2D1AF75-E9A3-436F-94AB-5517F330C567}"/>
              </a:ext>
            </a:extLst>
          </p:cNvPr>
          <p:cNvSpPr/>
          <p:nvPr/>
        </p:nvSpPr>
        <p:spPr>
          <a:xfrm>
            <a:off x="73289" y="82281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34" name="Rectangle: Rounded Corners 33">
            <a:extLst>
              <a:ext uri="{FF2B5EF4-FFF2-40B4-BE49-F238E27FC236}">
                <a16:creationId xmlns:a16="http://schemas.microsoft.com/office/drawing/2014/main" id="{DA4D4E6F-50A1-4ACA-9ECD-E6C7EB4B1EA6}"/>
              </a:ext>
            </a:extLst>
          </p:cNvPr>
          <p:cNvSpPr/>
          <p:nvPr/>
        </p:nvSpPr>
        <p:spPr>
          <a:xfrm>
            <a:off x="73289" y="142475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35" name="Rectangle: Rounded Corners 34">
            <a:extLst>
              <a:ext uri="{FF2B5EF4-FFF2-40B4-BE49-F238E27FC236}">
                <a16:creationId xmlns:a16="http://schemas.microsoft.com/office/drawing/2014/main" id="{AAAD494B-26D2-499A-9285-1B73DBD2FAAE}"/>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36" name="Rectangle: Rounded Corners 35">
            <a:extLst>
              <a:ext uri="{FF2B5EF4-FFF2-40B4-BE49-F238E27FC236}">
                <a16:creationId xmlns:a16="http://schemas.microsoft.com/office/drawing/2014/main" id="{3388596C-6857-4F70-B898-EC65FBE71950}"/>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331134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animEffect transition="in" filter="fade">
                                      <p:cBhvr>
                                        <p:cTn id="21" dur="500"/>
                                        <p:tgtEl>
                                          <p:spTgt spid="2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build="p"/>
      <p:bldP spid="22" grpId="0" animBg="1"/>
      <p:bldP spid="23" grpId="0" animBg="1"/>
      <p:bldP spid="24" grpId="0" animBg="1"/>
      <p:bldP spid="21"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EAF492B8-3F2F-40AA-8530-ED480A9042EE}"/>
              </a:ext>
            </a:extLst>
          </p:cNvPr>
          <p:cNvSpPr/>
          <p:nvPr/>
        </p:nvSpPr>
        <p:spPr>
          <a:xfrm>
            <a:off x="4210523" y="2687706"/>
            <a:ext cx="1451716" cy="592681"/>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Convergence of Enablers</a:t>
            </a:r>
          </a:p>
        </p:txBody>
      </p:sp>
      <p:sp>
        <p:nvSpPr>
          <p:cNvPr id="29" name="TextBox 28">
            <a:extLst>
              <a:ext uri="{FF2B5EF4-FFF2-40B4-BE49-F238E27FC236}">
                <a16:creationId xmlns:a16="http://schemas.microsoft.com/office/drawing/2014/main" id="{24B3326C-D888-4428-A946-ABE949C431A4}"/>
              </a:ext>
            </a:extLst>
          </p:cNvPr>
          <p:cNvSpPr txBox="1"/>
          <p:nvPr/>
        </p:nvSpPr>
        <p:spPr>
          <a:xfrm>
            <a:off x="5184977" y="1155467"/>
            <a:ext cx="1955820" cy="307777"/>
          </a:xfrm>
          <a:prstGeom prst="rect">
            <a:avLst/>
          </a:prstGeom>
          <a:noFill/>
        </p:spPr>
        <p:txBody>
          <a:bodyPr wrap="square" rtlCol="0">
            <a:spAutoFit/>
          </a:bodyPr>
          <a:lstStyle/>
          <a:p>
            <a:pPr algn="ctr"/>
            <a:r>
              <a:rPr lang="en-US">
                <a:solidFill>
                  <a:schemeClr val="bg1"/>
                </a:solidFill>
              </a:rPr>
              <a:t>Sensor Technology</a:t>
            </a:r>
          </a:p>
        </p:txBody>
      </p:sp>
      <p:sp>
        <p:nvSpPr>
          <p:cNvPr id="32" name="Rectangle: Rounded Corners 31">
            <a:extLst>
              <a:ext uri="{FF2B5EF4-FFF2-40B4-BE49-F238E27FC236}">
                <a16:creationId xmlns:a16="http://schemas.microsoft.com/office/drawing/2014/main" id="{4BE39DC3-09AF-4D8F-92A4-95BDADCB823A}"/>
              </a:ext>
            </a:extLst>
          </p:cNvPr>
          <p:cNvSpPr/>
          <p:nvPr/>
        </p:nvSpPr>
        <p:spPr>
          <a:xfrm>
            <a:off x="5085856" y="1190861"/>
            <a:ext cx="2154062" cy="84663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E51255F-3DCA-4B7A-B85B-5FCD246AE58A}"/>
              </a:ext>
            </a:extLst>
          </p:cNvPr>
          <p:cNvSpPr txBox="1"/>
          <p:nvPr/>
        </p:nvSpPr>
        <p:spPr>
          <a:xfrm>
            <a:off x="1551662" y="2218948"/>
            <a:ext cx="2091001" cy="307777"/>
          </a:xfrm>
          <a:prstGeom prst="rect">
            <a:avLst/>
          </a:prstGeom>
          <a:noFill/>
        </p:spPr>
        <p:txBody>
          <a:bodyPr wrap="square" rtlCol="0">
            <a:spAutoFit/>
          </a:bodyPr>
          <a:lstStyle/>
          <a:p>
            <a:pPr algn="ctr"/>
            <a:r>
              <a:rPr lang="en-US">
                <a:solidFill>
                  <a:schemeClr val="bg1"/>
                </a:solidFill>
              </a:rPr>
              <a:t>Battery Technology</a:t>
            </a:r>
          </a:p>
        </p:txBody>
      </p:sp>
      <p:sp>
        <p:nvSpPr>
          <p:cNvPr id="30" name="Rectangle: Rounded Corners 29">
            <a:extLst>
              <a:ext uri="{FF2B5EF4-FFF2-40B4-BE49-F238E27FC236}">
                <a16:creationId xmlns:a16="http://schemas.microsoft.com/office/drawing/2014/main" id="{0DF7E1AB-FD77-4241-84DD-27783442F3C0}"/>
              </a:ext>
            </a:extLst>
          </p:cNvPr>
          <p:cNvSpPr/>
          <p:nvPr/>
        </p:nvSpPr>
        <p:spPr>
          <a:xfrm>
            <a:off x="1551663" y="2259955"/>
            <a:ext cx="2091001" cy="87913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C030551F-2B81-4C05-885C-3330CA545C78}"/>
              </a:ext>
            </a:extLst>
          </p:cNvPr>
          <p:cNvSpPr/>
          <p:nvPr/>
        </p:nvSpPr>
        <p:spPr>
          <a:xfrm>
            <a:off x="6266532" y="2260072"/>
            <a:ext cx="2154062" cy="83969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46A1194-F23C-4294-BD6F-2EB571FF57B6}"/>
              </a:ext>
            </a:extLst>
          </p:cNvPr>
          <p:cNvSpPr txBox="1"/>
          <p:nvPr/>
        </p:nvSpPr>
        <p:spPr>
          <a:xfrm>
            <a:off x="6342670" y="2220426"/>
            <a:ext cx="2001785" cy="307777"/>
          </a:xfrm>
          <a:prstGeom prst="rect">
            <a:avLst/>
          </a:prstGeom>
          <a:noFill/>
        </p:spPr>
        <p:txBody>
          <a:bodyPr wrap="square" rtlCol="0">
            <a:spAutoFit/>
          </a:bodyPr>
          <a:lstStyle/>
          <a:p>
            <a:pPr algn="ctr"/>
            <a:r>
              <a:rPr lang="en-US">
                <a:solidFill>
                  <a:schemeClr val="bg1"/>
                </a:solidFill>
              </a:rPr>
              <a:t>Autonomy</a:t>
            </a:r>
          </a:p>
        </p:txBody>
      </p:sp>
      <p:sp>
        <p:nvSpPr>
          <p:cNvPr id="71" name="Slide Number Placeholder 70">
            <a:extLst>
              <a:ext uri="{FF2B5EF4-FFF2-40B4-BE49-F238E27FC236}">
                <a16:creationId xmlns:a16="http://schemas.microsoft.com/office/drawing/2014/main" id="{11643EBB-2B9F-4979-954B-0DC99D4CEC7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 smtClean="0"/>
              <a:t>9</a:t>
            </a:fld>
            <a:endParaRPr lang="fr"/>
          </a:p>
        </p:txBody>
      </p:sp>
      <p:sp>
        <p:nvSpPr>
          <p:cNvPr id="53" name="Rectangle: Rounded Corners 52">
            <a:extLst>
              <a:ext uri="{FF2B5EF4-FFF2-40B4-BE49-F238E27FC236}">
                <a16:creationId xmlns:a16="http://schemas.microsoft.com/office/drawing/2014/main" id="{9193CC22-2CBF-461B-A9DD-0AB4402E9B68}"/>
              </a:ext>
            </a:extLst>
          </p:cNvPr>
          <p:cNvSpPr/>
          <p:nvPr/>
        </p:nvSpPr>
        <p:spPr>
          <a:xfrm>
            <a:off x="2701063" y="1196801"/>
            <a:ext cx="2154065" cy="83969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BD7D723-91E3-4697-A983-F972EFFD2247}"/>
              </a:ext>
            </a:extLst>
          </p:cNvPr>
          <p:cNvSpPr txBox="1"/>
          <p:nvPr/>
        </p:nvSpPr>
        <p:spPr>
          <a:xfrm>
            <a:off x="2701063" y="1163758"/>
            <a:ext cx="2091001" cy="307777"/>
          </a:xfrm>
          <a:prstGeom prst="rect">
            <a:avLst/>
          </a:prstGeom>
          <a:noFill/>
        </p:spPr>
        <p:txBody>
          <a:bodyPr wrap="square" rtlCol="0">
            <a:spAutoFit/>
          </a:bodyPr>
          <a:lstStyle/>
          <a:p>
            <a:pPr algn="ctr"/>
            <a:r>
              <a:rPr lang="en-US">
                <a:solidFill>
                  <a:schemeClr val="bg1"/>
                </a:solidFill>
              </a:rPr>
              <a:t>Electric Propulsion</a:t>
            </a:r>
          </a:p>
        </p:txBody>
      </p:sp>
      <p:sp>
        <p:nvSpPr>
          <p:cNvPr id="55" name="TextBox 54">
            <a:extLst>
              <a:ext uri="{FF2B5EF4-FFF2-40B4-BE49-F238E27FC236}">
                <a16:creationId xmlns:a16="http://schemas.microsoft.com/office/drawing/2014/main" id="{956CFF63-9425-48C8-84DA-24949F9037A9}"/>
              </a:ext>
            </a:extLst>
          </p:cNvPr>
          <p:cNvSpPr txBox="1"/>
          <p:nvPr/>
        </p:nvSpPr>
        <p:spPr>
          <a:xfrm>
            <a:off x="1552613" y="3405425"/>
            <a:ext cx="2091001" cy="307777"/>
          </a:xfrm>
          <a:prstGeom prst="rect">
            <a:avLst/>
          </a:prstGeom>
          <a:noFill/>
        </p:spPr>
        <p:txBody>
          <a:bodyPr wrap="square" rtlCol="0">
            <a:spAutoFit/>
          </a:bodyPr>
          <a:lstStyle/>
          <a:p>
            <a:pPr algn="ctr"/>
            <a:r>
              <a:rPr lang="en-US">
                <a:solidFill>
                  <a:schemeClr val="bg1"/>
                </a:solidFill>
              </a:rPr>
              <a:t>Material Technology</a:t>
            </a:r>
          </a:p>
        </p:txBody>
      </p:sp>
      <p:sp>
        <p:nvSpPr>
          <p:cNvPr id="56" name="Rectangle: Rounded Corners 55">
            <a:extLst>
              <a:ext uri="{FF2B5EF4-FFF2-40B4-BE49-F238E27FC236}">
                <a16:creationId xmlns:a16="http://schemas.microsoft.com/office/drawing/2014/main" id="{82F5140F-CF98-4090-83D6-3A841B3AB5EE}"/>
              </a:ext>
            </a:extLst>
          </p:cNvPr>
          <p:cNvSpPr/>
          <p:nvPr/>
        </p:nvSpPr>
        <p:spPr>
          <a:xfrm>
            <a:off x="1552614" y="3446429"/>
            <a:ext cx="2091001" cy="87913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FD399A8F-F3C4-47CD-AA15-1A23F1BCFA03}"/>
              </a:ext>
            </a:extLst>
          </p:cNvPr>
          <p:cNvSpPr/>
          <p:nvPr/>
        </p:nvSpPr>
        <p:spPr>
          <a:xfrm>
            <a:off x="6334243" y="3477240"/>
            <a:ext cx="2154062" cy="89093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3F81CB7E-9047-44B4-8E57-88D871A7F2A5}"/>
              </a:ext>
            </a:extLst>
          </p:cNvPr>
          <p:cNvSpPr txBox="1"/>
          <p:nvPr/>
        </p:nvSpPr>
        <p:spPr>
          <a:xfrm>
            <a:off x="6243598" y="3432421"/>
            <a:ext cx="2335351" cy="307777"/>
          </a:xfrm>
          <a:prstGeom prst="rect">
            <a:avLst/>
          </a:prstGeom>
          <a:noFill/>
        </p:spPr>
        <p:txBody>
          <a:bodyPr wrap="square" rtlCol="0">
            <a:spAutoFit/>
          </a:bodyPr>
          <a:lstStyle/>
          <a:p>
            <a:pPr algn="ctr"/>
            <a:r>
              <a:rPr lang="en-US">
                <a:solidFill>
                  <a:schemeClr val="bg1"/>
                </a:solidFill>
              </a:rPr>
              <a:t>Rapid Development Time</a:t>
            </a:r>
          </a:p>
        </p:txBody>
      </p:sp>
      <p:pic>
        <p:nvPicPr>
          <p:cNvPr id="5" name="Graphic 4" descr="Eye">
            <a:extLst>
              <a:ext uri="{FF2B5EF4-FFF2-40B4-BE49-F238E27FC236}">
                <a16:creationId xmlns:a16="http://schemas.microsoft.com/office/drawing/2014/main" id="{5A5BC3C1-7C45-40CE-8C22-56DE949CDF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7688" y="1245714"/>
            <a:ext cx="909828" cy="909828"/>
          </a:xfrm>
          <a:prstGeom prst="rect">
            <a:avLst/>
          </a:prstGeom>
        </p:spPr>
      </p:pic>
      <p:pic>
        <p:nvPicPr>
          <p:cNvPr id="9" name="Graphic 8" descr="Helicopter">
            <a:extLst>
              <a:ext uri="{FF2B5EF4-FFF2-40B4-BE49-F238E27FC236}">
                <a16:creationId xmlns:a16="http://schemas.microsoft.com/office/drawing/2014/main" id="{BB34D235-2FE5-4705-8D99-2E1096986C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4778" y="1255041"/>
            <a:ext cx="909828" cy="909828"/>
          </a:xfrm>
          <a:prstGeom prst="rect">
            <a:avLst/>
          </a:prstGeom>
        </p:spPr>
      </p:pic>
      <p:pic>
        <p:nvPicPr>
          <p:cNvPr id="17" name="Graphic 16" descr="Battery charging">
            <a:extLst>
              <a:ext uri="{FF2B5EF4-FFF2-40B4-BE49-F238E27FC236}">
                <a16:creationId xmlns:a16="http://schemas.microsoft.com/office/drawing/2014/main" id="{90C8499D-1004-48C1-A8E9-FBFB3EB45B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2115" y="2376205"/>
            <a:ext cx="817638" cy="817638"/>
          </a:xfrm>
          <a:prstGeom prst="rect">
            <a:avLst/>
          </a:prstGeom>
        </p:spPr>
      </p:pic>
      <p:pic>
        <p:nvPicPr>
          <p:cNvPr id="20" name="Graphic 19" descr="Map with pin">
            <a:extLst>
              <a:ext uri="{FF2B5EF4-FFF2-40B4-BE49-F238E27FC236}">
                <a16:creationId xmlns:a16="http://schemas.microsoft.com/office/drawing/2014/main" id="{914CE43A-0209-4AD1-A76B-282147A040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90415" y="2361798"/>
            <a:ext cx="712166" cy="712166"/>
          </a:xfrm>
          <a:prstGeom prst="rect">
            <a:avLst/>
          </a:prstGeom>
        </p:spPr>
      </p:pic>
      <p:pic>
        <p:nvPicPr>
          <p:cNvPr id="59" name="Graphic 58" descr="Head with gears">
            <a:extLst>
              <a:ext uri="{FF2B5EF4-FFF2-40B4-BE49-F238E27FC236}">
                <a16:creationId xmlns:a16="http://schemas.microsoft.com/office/drawing/2014/main" id="{2BFF1E25-C293-4E91-A503-644B8A696A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12405" y="2452014"/>
            <a:ext cx="632753" cy="632753"/>
          </a:xfrm>
          <a:prstGeom prst="rect">
            <a:avLst/>
          </a:prstGeom>
        </p:spPr>
      </p:pic>
      <p:pic>
        <p:nvPicPr>
          <p:cNvPr id="60" name="Graphic 59" descr="Warning">
            <a:extLst>
              <a:ext uri="{FF2B5EF4-FFF2-40B4-BE49-F238E27FC236}">
                <a16:creationId xmlns:a16="http://schemas.microsoft.com/office/drawing/2014/main" id="{D96E3FA8-1FF6-485A-BC42-52C109966C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89052" y="1439159"/>
            <a:ext cx="482453" cy="482453"/>
          </a:xfrm>
          <a:prstGeom prst="rect">
            <a:avLst/>
          </a:prstGeom>
        </p:spPr>
      </p:pic>
      <p:pic>
        <p:nvPicPr>
          <p:cNvPr id="26" name="Graphic 25" descr="Monthly calendar">
            <a:extLst>
              <a:ext uri="{FF2B5EF4-FFF2-40B4-BE49-F238E27FC236}">
                <a16:creationId xmlns:a16="http://schemas.microsoft.com/office/drawing/2014/main" id="{CA15262A-9184-481B-A6C3-E9FB5492295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48583" y="3681703"/>
            <a:ext cx="702352" cy="702352"/>
          </a:xfrm>
          <a:prstGeom prst="rect">
            <a:avLst/>
          </a:prstGeom>
        </p:spPr>
      </p:pic>
      <p:pic>
        <p:nvPicPr>
          <p:cNvPr id="31" name="Graphic 30" descr="Dollar">
            <a:extLst>
              <a:ext uri="{FF2B5EF4-FFF2-40B4-BE49-F238E27FC236}">
                <a16:creationId xmlns:a16="http://schemas.microsoft.com/office/drawing/2014/main" id="{C07384A4-1B5E-4978-8F26-689E866F18F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62145" y="3692765"/>
            <a:ext cx="632795" cy="632795"/>
          </a:xfrm>
          <a:prstGeom prst="rect">
            <a:avLst/>
          </a:prstGeom>
        </p:spPr>
      </p:pic>
      <p:cxnSp>
        <p:nvCxnSpPr>
          <p:cNvPr id="65" name="Straight Arrow Connector 64">
            <a:extLst>
              <a:ext uri="{FF2B5EF4-FFF2-40B4-BE49-F238E27FC236}">
                <a16:creationId xmlns:a16="http://schemas.microsoft.com/office/drawing/2014/main" id="{D2A17B8A-BA3A-411B-9D03-C792D1C96418}"/>
              </a:ext>
            </a:extLst>
          </p:cNvPr>
          <p:cNvCxnSpPr>
            <a:cxnSpLocks/>
            <a:stCxn id="30" idx="3"/>
            <a:endCxn id="19" idx="1"/>
          </p:cNvCxnSpPr>
          <p:nvPr/>
        </p:nvCxnSpPr>
        <p:spPr>
          <a:xfrm>
            <a:off x="3642664" y="2699521"/>
            <a:ext cx="567859" cy="284526"/>
          </a:xfrm>
          <a:prstGeom prst="straightConnector1">
            <a:avLst/>
          </a:prstGeom>
          <a:ln w="25400">
            <a:solidFill>
              <a:srgbClr val="FFC000"/>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73D743A-225F-4B34-8EF1-0884B4889150}"/>
              </a:ext>
            </a:extLst>
          </p:cNvPr>
          <p:cNvCxnSpPr>
            <a:cxnSpLocks/>
          </p:cNvCxnSpPr>
          <p:nvPr/>
        </p:nvCxnSpPr>
        <p:spPr>
          <a:xfrm flipV="1">
            <a:off x="3618659" y="3223644"/>
            <a:ext cx="591863" cy="282375"/>
          </a:xfrm>
          <a:prstGeom prst="straightConnector1">
            <a:avLst/>
          </a:prstGeom>
          <a:ln w="25400">
            <a:solidFill>
              <a:srgbClr val="FFC000"/>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1304059-742E-4E6F-8B3B-B511B54BA4C9}"/>
              </a:ext>
            </a:extLst>
          </p:cNvPr>
          <p:cNvCxnSpPr>
            <a:cxnSpLocks/>
          </p:cNvCxnSpPr>
          <p:nvPr/>
        </p:nvCxnSpPr>
        <p:spPr>
          <a:xfrm>
            <a:off x="4560825" y="2032496"/>
            <a:ext cx="0" cy="654210"/>
          </a:xfrm>
          <a:prstGeom prst="straightConnector1">
            <a:avLst/>
          </a:prstGeom>
          <a:ln w="25400">
            <a:solidFill>
              <a:srgbClr val="FFC000"/>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316EAF8-E814-4E7A-AE92-8957CA863FAF}"/>
              </a:ext>
            </a:extLst>
          </p:cNvPr>
          <p:cNvCxnSpPr>
            <a:cxnSpLocks/>
            <a:stCxn id="40" idx="1"/>
            <a:endCxn id="19" idx="3"/>
          </p:cNvCxnSpPr>
          <p:nvPr/>
        </p:nvCxnSpPr>
        <p:spPr>
          <a:xfrm flipH="1">
            <a:off x="5662239" y="2679922"/>
            <a:ext cx="604293" cy="304125"/>
          </a:xfrm>
          <a:prstGeom prst="straightConnector1">
            <a:avLst/>
          </a:prstGeom>
          <a:ln w="25400">
            <a:solidFill>
              <a:srgbClr val="FFC000"/>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8E4CAFE-1D79-4911-A4D0-7381256E1EE6}"/>
              </a:ext>
            </a:extLst>
          </p:cNvPr>
          <p:cNvCxnSpPr>
            <a:cxnSpLocks/>
          </p:cNvCxnSpPr>
          <p:nvPr/>
        </p:nvCxnSpPr>
        <p:spPr>
          <a:xfrm>
            <a:off x="5367757" y="2037500"/>
            <a:ext cx="0" cy="655058"/>
          </a:xfrm>
          <a:prstGeom prst="straightConnector1">
            <a:avLst/>
          </a:prstGeom>
          <a:ln w="25400">
            <a:solidFill>
              <a:srgbClr val="FFC000"/>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E32F1F4-8EBA-4B6B-AD9D-02BEEF5CE19C}"/>
              </a:ext>
            </a:extLst>
          </p:cNvPr>
          <p:cNvCxnSpPr>
            <a:cxnSpLocks/>
          </p:cNvCxnSpPr>
          <p:nvPr/>
        </p:nvCxnSpPr>
        <p:spPr>
          <a:xfrm flipH="1" flipV="1">
            <a:off x="5662239" y="3223644"/>
            <a:ext cx="711985" cy="310565"/>
          </a:xfrm>
          <a:prstGeom prst="straightConnector1">
            <a:avLst/>
          </a:prstGeom>
          <a:ln w="25400">
            <a:solidFill>
              <a:srgbClr val="FFC000"/>
            </a:solidFill>
            <a:prstDash val="dash"/>
            <a:tailEnd type="triangle" w="lg" len="med"/>
          </a:ln>
        </p:spPr>
        <p:style>
          <a:lnRef idx="1">
            <a:schemeClr val="accent1"/>
          </a:lnRef>
          <a:fillRef idx="0">
            <a:schemeClr val="accent1"/>
          </a:fillRef>
          <a:effectRef idx="0">
            <a:schemeClr val="accent1"/>
          </a:effectRef>
          <a:fontRef idx="minor">
            <a:schemeClr val="tx1"/>
          </a:fontRef>
        </p:style>
      </p:cxnSp>
      <p:pic>
        <p:nvPicPr>
          <p:cNvPr id="4" name="Graphic 3" descr="Tools">
            <a:extLst>
              <a:ext uri="{FF2B5EF4-FFF2-40B4-BE49-F238E27FC236}">
                <a16:creationId xmlns:a16="http://schemas.microsoft.com/office/drawing/2014/main" id="{0622E099-C4A0-4702-9713-FCDD2087EF4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300247" y="3672471"/>
            <a:ext cx="595732" cy="595732"/>
          </a:xfrm>
          <a:prstGeom prst="rect">
            <a:avLst/>
          </a:prstGeom>
        </p:spPr>
      </p:pic>
      <p:sp>
        <p:nvSpPr>
          <p:cNvPr id="39" name="Rectangle: Rounded Corners 38">
            <a:extLst>
              <a:ext uri="{FF2B5EF4-FFF2-40B4-BE49-F238E27FC236}">
                <a16:creationId xmlns:a16="http://schemas.microsoft.com/office/drawing/2014/main" id="{C0BAE2E0-8752-432A-8E27-284705DD49C7}"/>
              </a:ext>
            </a:extLst>
          </p:cNvPr>
          <p:cNvSpPr/>
          <p:nvPr/>
        </p:nvSpPr>
        <p:spPr>
          <a:xfrm>
            <a:off x="3875793" y="3802136"/>
            <a:ext cx="2154062" cy="89093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2DAD7FB8-6863-45AE-9569-F4277CE30FEF}"/>
              </a:ext>
            </a:extLst>
          </p:cNvPr>
          <p:cNvCxnSpPr>
            <a:cxnSpLocks/>
            <a:stCxn id="39" idx="0"/>
            <a:endCxn id="19" idx="2"/>
          </p:cNvCxnSpPr>
          <p:nvPr/>
        </p:nvCxnSpPr>
        <p:spPr>
          <a:xfrm flipH="1" flipV="1">
            <a:off x="4936381" y="3280387"/>
            <a:ext cx="16443" cy="521749"/>
          </a:xfrm>
          <a:prstGeom prst="straightConnector1">
            <a:avLst/>
          </a:prstGeom>
          <a:ln w="25400">
            <a:solidFill>
              <a:srgbClr val="FFC000"/>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0F9B74C-85C9-451D-BCDA-16954A0F86F3}"/>
              </a:ext>
            </a:extLst>
          </p:cNvPr>
          <p:cNvSpPr txBox="1"/>
          <p:nvPr/>
        </p:nvSpPr>
        <p:spPr>
          <a:xfrm>
            <a:off x="3949503" y="3786007"/>
            <a:ext cx="2091001" cy="307777"/>
          </a:xfrm>
          <a:prstGeom prst="rect">
            <a:avLst/>
          </a:prstGeom>
          <a:noFill/>
        </p:spPr>
        <p:txBody>
          <a:bodyPr wrap="square" rtlCol="0">
            <a:spAutoFit/>
          </a:bodyPr>
          <a:lstStyle/>
          <a:p>
            <a:pPr algn="ctr"/>
            <a:r>
              <a:rPr lang="en-US">
                <a:solidFill>
                  <a:schemeClr val="bg1"/>
                </a:solidFill>
              </a:rPr>
              <a:t>Comm. Networks</a:t>
            </a:r>
          </a:p>
        </p:txBody>
      </p:sp>
      <p:pic>
        <p:nvPicPr>
          <p:cNvPr id="35" name="Graphic 34" descr="Cell Tower">
            <a:extLst>
              <a:ext uri="{FF2B5EF4-FFF2-40B4-BE49-F238E27FC236}">
                <a16:creationId xmlns:a16="http://schemas.microsoft.com/office/drawing/2014/main" id="{157F867C-AAF3-4FE4-973C-D8A3A6299D8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28583" y="4061031"/>
            <a:ext cx="632037" cy="632037"/>
          </a:xfrm>
          <a:prstGeom prst="rect">
            <a:avLst/>
          </a:prstGeom>
        </p:spPr>
      </p:pic>
      <p:sp>
        <p:nvSpPr>
          <p:cNvPr id="41" name="Title 4">
            <a:extLst>
              <a:ext uri="{FF2B5EF4-FFF2-40B4-BE49-F238E27FC236}">
                <a16:creationId xmlns:a16="http://schemas.microsoft.com/office/drawing/2014/main" id="{0469CB81-8124-478A-9B5E-772A528675D7}"/>
              </a:ext>
            </a:extLst>
          </p:cNvPr>
          <p:cNvSpPr txBox="1">
            <a:spLocks/>
          </p:cNvSpPr>
          <p:nvPr/>
        </p:nvSpPr>
        <p:spPr>
          <a:xfrm>
            <a:off x="1431889" y="106204"/>
            <a:ext cx="7083600" cy="9942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Calibri"/>
              <a:buNone/>
              <a:defRPr sz="41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3600">
                <a:latin typeface="+mj-lt"/>
              </a:rPr>
              <a:t>Enablers for Urban Air Mobility</a:t>
            </a:r>
          </a:p>
        </p:txBody>
      </p:sp>
      <p:sp>
        <p:nvSpPr>
          <p:cNvPr id="44" name="TextBox 43">
            <a:extLst>
              <a:ext uri="{FF2B5EF4-FFF2-40B4-BE49-F238E27FC236}">
                <a16:creationId xmlns:a16="http://schemas.microsoft.com/office/drawing/2014/main" id="{762366CA-008F-4539-8308-9B6128D31B37}"/>
              </a:ext>
            </a:extLst>
          </p:cNvPr>
          <p:cNvSpPr txBox="1"/>
          <p:nvPr/>
        </p:nvSpPr>
        <p:spPr>
          <a:xfrm>
            <a:off x="3562140" y="4866501"/>
            <a:ext cx="2253803" cy="276999"/>
          </a:xfrm>
          <a:prstGeom prst="rect">
            <a:avLst/>
          </a:prstGeom>
          <a:noFill/>
        </p:spPr>
        <p:txBody>
          <a:bodyPr wrap="square" rtlCol="0">
            <a:spAutoFit/>
          </a:bodyPr>
          <a:lstStyle/>
          <a:p>
            <a:pPr algn="ctr"/>
            <a:r>
              <a:rPr lang="en-US" sz="1200">
                <a:solidFill>
                  <a:schemeClr val="bg1"/>
                </a:solidFill>
              </a:rPr>
              <a:t>Alex Ostrow</a:t>
            </a:r>
          </a:p>
        </p:txBody>
      </p:sp>
      <p:sp>
        <p:nvSpPr>
          <p:cNvPr id="45" name="Rectangle: Rounded Corners 44">
            <a:extLst>
              <a:ext uri="{FF2B5EF4-FFF2-40B4-BE49-F238E27FC236}">
                <a16:creationId xmlns:a16="http://schemas.microsoft.com/office/drawing/2014/main" id="{E345F69E-52DF-4EA5-9640-D4246B567854}"/>
              </a:ext>
            </a:extLst>
          </p:cNvPr>
          <p:cNvSpPr/>
          <p:nvPr/>
        </p:nvSpPr>
        <p:spPr>
          <a:xfrm>
            <a:off x="73289" y="202670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Methodology</a:t>
            </a:r>
          </a:p>
        </p:txBody>
      </p:sp>
      <p:sp>
        <p:nvSpPr>
          <p:cNvPr id="46" name="Rectangle: Rounded Corners 45">
            <a:extLst>
              <a:ext uri="{FF2B5EF4-FFF2-40B4-BE49-F238E27FC236}">
                <a16:creationId xmlns:a16="http://schemas.microsoft.com/office/drawing/2014/main" id="{7C409180-75CC-4E6F-86D0-10E91DDA1754}"/>
              </a:ext>
            </a:extLst>
          </p:cNvPr>
          <p:cNvSpPr/>
          <p:nvPr/>
        </p:nvSpPr>
        <p:spPr>
          <a:xfrm>
            <a:off x="73289" y="262864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Implementation</a:t>
            </a:r>
          </a:p>
        </p:txBody>
      </p:sp>
      <p:sp>
        <p:nvSpPr>
          <p:cNvPr id="47" name="Rectangle: Rounded Corners 46">
            <a:extLst>
              <a:ext uri="{FF2B5EF4-FFF2-40B4-BE49-F238E27FC236}">
                <a16:creationId xmlns:a16="http://schemas.microsoft.com/office/drawing/2014/main" id="{8A9879CE-B298-411B-9D1E-4EA3194552DF}"/>
              </a:ext>
            </a:extLst>
          </p:cNvPr>
          <p:cNvSpPr/>
          <p:nvPr/>
        </p:nvSpPr>
        <p:spPr>
          <a:xfrm>
            <a:off x="73289" y="822813"/>
            <a:ext cx="1334324" cy="443715"/>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Motivation</a:t>
            </a:r>
          </a:p>
        </p:txBody>
      </p:sp>
      <p:sp>
        <p:nvSpPr>
          <p:cNvPr id="48" name="Rectangle: Rounded Corners 47">
            <a:extLst>
              <a:ext uri="{FF2B5EF4-FFF2-40B4-BE49-F238E27FC236}">
                <a16:creationId xmlns:a16="http://schemas.microsoft.com/office/drawing/2014/main" id="{7D046880-C499-4DA0-9729-59C3B016016E}"/>
              </a:ext>
            </a:extLst>
          </p:cNvPr>
          <p:cNvSpPr/>
          <p:nvPr/>
        </p:nvSpPr>
        <p:spPr>
          <a:xfrm>
            <a:off x="73289" y="1424758"/>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Current Methods</a:t>
            </a:r>
          </a:p>
        </p:txBody>
      </p:sp>
      <p:sp>
        <p:nvSpPr>
          <p:cNvPr id="63" name="Rectangle: Rounded Corners 62">
            <a:extLst>
              <a:ext uri="{FF2B5EF4-FFF2-40B4-BE49-F238E27FC236}">
                <a16:creationId xmlns:a16="http://schemas.microsoft.com/office/drawing/2014/main" id="{EA6AEA60-36C5-4F2F-AFC6-C8C64E1DD15F}"/>
              </a:ext>
            </a:extLst>
          </p:cNvPr>
          <p:cNvSpPr/>
          <p:nvPr/>
        </p:nvSpPr>
        <p:spPr>
          <a:xfrm>
            <a:off x="73289" y="3230593"/>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Dashboard</a:t>
            </a:r>
          </a:p>
        </p:txBody>
      </p:sp>
      <p:sp>
        <p:nvSpPr>
          <p:cNvPr id="64" name="Rectangle: Rounded Corners 63">
            <a:extLst>
              <a:ext uri="{FF2B5EF4-FFF2-40B4-BE49-F238E27FC236}">
                <a16:creationId xmlns:a16="http://schemas.microsoft.com/office/drawing/2014/main" id="{16F6DE88-2835-497B-9544-0B02BD88D316}"/>
              </a:ext>
            </a:extLst>
          </p:cNvPr>
          <p:cNvSpPr/>
          <p:nvPr/>
        </p:nvSpPr>
        <p:spPr>
          <a:xfrm>
            <a:off x="73289" y="3832536"/>
            <a:ext cx="1334324" cy="44371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Conclusions</a:t>
            </a:r>
          </a:p>
        </p:txBody>
      </p:sp>
    </p:spTree>
    <p:extLst>
      <p:ext uri="{BB962C8B-B14F-4D97-AF65-F5344CB8AC3E}">
        <p14:creationId xmlns:p14="http://schemas.microsoft.com/office/powerpoint/2010/main" val="221933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10" presetClass="entr" presetSubtype="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500"/>
                                        <p:tgtEl>
                                          <p:spTgt spid="72"/>
                                        </p:tgtEl>
                                      </p:cBhvr>
                                    </p:animEffect>
                                  </p:childTnLst>
                                </p:cTn>
                              </p:par>
                              <p:par>
                                <p:cTn id="83" presetID="10" presetClass="entr" presetSubtype="0" fill="hold" nodeType="with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childTnLst>
                                </p:cTn>
                              </p:par>
                              <p:par>
                                <p:cTn id="86" presetID="10" presetClass="entr" presetSubtype="0" fill="hold"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fade">
                                      <p:cBhvr>
                                        <p:cTn id="88" dur="500"/>
                                        <p:tgtEl>
                                          <p:spTgt spid="74"/>
                                        </p:tgtEl>
                                      </p:cBhvr>
                                    </p:animEffect>
                                  </p:childTnLst>
                                </p:cTn>
                              </p:par>
                              <p:par>
                                <p:cTn id="89" presetID="10" presetClass="entr" presetSubtype="0" fill="hold" nodeType="with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fade">
                                      <p:cBhvr>
                                        <p:cTn id="91" dur="500"/>
                                        <p:tgtEl>
                                          <p:spTgt spid="76"/>
                                        </p:tgtEl>
                                      </p:cBhvr>
                                    </p:animEffect>
                                  </p:childTnLst>
                                </p:cTn>
                              </p:par>
                              <p:par>
                                <p:cTn id="92" presetID="10" presetClass="entr" presetSubtype="0" fill="hold"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par>
                                <p:cTn id="95" presetID="10" presetClass="entr" presetSubtype="0" fill="hold"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500"/>
                                        <p:tgtEl>
                                          <p:spTgt spid="66"/>
                                        </p:tgtEl>
                                      </p:cBhvr>
                                    </p:animEffect>
                                  </p:childTnLst>
                                </p:cTn>
                              </p:par>
                              <p:par>
                                <p:cTn id="98" presetID="10" presetClass="entr" presetSubtype="0" fill="hold"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500"/>
                                        <p:tgtEl>
                                          <p:spTgt spid="6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9" grpId="0"/>
      <p:bldP spid="32" grpId="0" animBg="1"/>
      <p:bldP spid="28" grpId="0"/>
      <p:bldP spid="30" grpId="0" animBg="1"/>
      <p:bldP spid="40" grpId="0" animBg="1"/>
      <p:bldP spid="51" grpId="0"/>
      <p:bldP spid="55" grpId="0"/>
      <p:bldP spid="56" grpId="0" animBg="1"/>
      <p:bldP spid="57" grpId="0" animBg="1"/>
      <p:bldP spid="58" grpId="0"/>
      <p:bldP spid="39" grpId="0" animBg="1"/>
      <p:bldP spid="62" grpId="0"/>
    </p:bldLst>
  </p:timing>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24DC8541C3DC64297DCC90BA6A103BF" ma:contentTypeVersion="14" ma:contentTypeDescription="Create a new document." ma:contentTypeScope="" ma:versionID="2a7fff13e536ae098297332684996a00">
  <xsd:schema xmlns:xsd="http://www.w3.org/2001/XMLSchema" xmlns:xs="http://www.w3.org/2001/XMLSchema" xmlns:p="http://schemas.microsoft.com/office/2006/metadata/properties" xmlns:ns1="http://schemas.microsoft.com/sharepoint/v3" xmlns:ns2="2747357e-4519-41e0-9fd9-2fb66e832715" xmlns:ns3="af83a568-8e73-4cb8-acb5-23991b9176b3" targetNamespace="http://schemas.microsoft.com/office/2006/metadata/properties" ma:root="true" ma:fieldsID="882f39d2761121f56df149dd453aa135" ns1:_="" ns2:_="" ns3:_="">
    <xsd:import namespace="http://schemas.microsoft.com/sharepoint/v3"/>
    <xsd:import namespace="2747357e-4519-41e0-9fd9-2fb66e832715"/>
    <xsd:import namespace="af83a568-8e73-4cb8-acb5-23991b9176b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47357e-4519-41e0-9fd9-2fb66e8327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83a568-8e73-4cb8-acb5-23991b9176b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8A5EEC-BDEA-4D1D-AF94-8706EE6D3739}">
  <ds:schemaRefs>
    <ds:schemaRef ds:uri="http://schemas.microsoft.com/sharepoint/v3/contenttype/forms"/>
  </ds:schemaRefs>
</ds:datastoreItem>
</file>

<file path=customXml/itemProps2.xml><?xml version="1.0" encoding="utf-8"?>
<ds:datastoreItem xmlns:ds="http://schemas.openxmlformats.org/officeDocument/2006/customXml" ds:itemID="{F9BE3008-1741-491F-92A6-BA9C5A4612DB}">
  <ds:schemaRefs>
    <ds:schemaRef ds:uri="http://schemas.microsoft.com/sharepoint/v3"/>
    <ds:schemaRef ds:uri="2747357e-4519-41e0-9fd9-2fb66e832715"/>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af83a568-8e73-4cb8-acb5-23991b9176b3"/>
    <ds:schemaRef ds:uri="http://www.w3.org/XML/1998/namespace"/>
    <ds:schemaRef ds:uri="http://purl.org/dc/dcmitype/"/>
    <ds:schemaRef ds:uri="http://purl.org/dc/elements/1.1/"/>
  </ds:schemaRefs>
</ds:datastoreItem>
</file>

<file path=customXml/itemProps3.xml><?xml version="1.0" encoding="utf-8"?>
<ds:datastoreItem xmlns:ds="http://schemas.openxmlformats.org/officeDocument/2006/customXml" ds:itemID="{AA409114-1371-4BD3-88E8-728801081D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747357e-4519-41e0-9fd9-2fb66e832715"/>
    <ds:schemaRef ds:uri="af83a568-8e73-4cb8-acb5-23991b9176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5801</Words>
  <Application>Microsoft Macintosh PowerPoint</Application>
  <PresentationFormat>On-screen Show (16:9)</PresentationFormat>
  <Paragraphs>1468</Paragraphs>
  <Slides>61</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Cambria Math</vt:lpstr>
      <vt:lpstr>1_Office Theme</vt:lpstr>
      <vt:lpstr>   FASE Framework for Air-Mobility SoS Evaluation </vt:lpstr>
      <vt:lpstr>Team Members</vt:lpstr>
      <vt:lpstr>Table of Contents</vt:lpstr>
      <vt:lpstr>Current Situation</vt:lpstr>
      <vt:lpstr>Motivation for Air Mobility</vt:lpstr>
      <vt:lpstr>Motivation for Air Mobility</vt:lpstr>
      <vt:lpstr>Past &amp; Current Implementations</vt:lpstr>
      <vt:lpstr>Past &amp; Current Implementations</vt:lpstr>
      <vt:lpstr>PowerPoint Presentation</vt:lpstr>
      <vt:lpstr>PowerPoint Presentation</vt:lpstr>
      <vt:lpstr>Emerging Concepts are Point-Designs</vt:lpstr>
      <vt:lpstr>Challenges in Implementation</vt:lpstr>
      <vt:lpstr>How would a SoS be Scoped?</vt:lpstr>
      <vt:lpstr>Context Required to Scope UAM SoS</vt:lpstr>
      <vt:lpstr>Research Question</vt:lpstr>
      <vt:lpstr>Methodology Introduction</vt:lpstr>
      <vt:lpstr>Methodology Roadmap</vt:lpstr>
      <vt:lpstr>Selecting a Stakeholder Perspective</vt:lpstr>
      <vt:lpstr>SoS Goals and Evaluation Criteria</vt:lpstr>
      <vt:lpstr>Breakdown of Evaluation Criteria</vt:lpstr>
      <vt:lpstr>Simulation Environment</vt:lpstr>
      <vt:lpstr>Analysis &amp; Iterations</vt:lpstr>
      <vt:lpstr>Intended Use</vt:lpstr>
      <vt:lpstr>Perspective Selected for Implementation</vt:lpstr>
      <vt:lpstr>Identification of SoS Goals</vt:lpstr>
      <vt:lpstr>Identifying Evaluation Criteria</vt:lpstr>
      <vt:lpstr>Breakdown: “Bottom-Up” Approach</vt:lpstr>
      <vt:lpstr>Breakdown: “Top-Down” Approach</vt:lpstr>
      <vt:lpstr>Evaluation Criteria Definitions</vt:lpstr>
      <vt:lpstr>Cost &amp; Time Savings</vt:lpstr>
      <vt:lpstr>Evaluation Criteria: Societal Impact</vt:lpstr>
      <vt:lpstr>How much information is needed?</vt:lpstr>
      <vt:lpstr>SoS Decomposition Levels</vt:lpstr>
      <vt:lpstr>Environment Creation</vt:lpstr>
      <vt:lpstr>DoE Setup</vt:lpstr>
      <vt:lpstr>Environment Verification</vt:lpstr>
      <vt:lpstr>Response Sensitivities</vt:lpstr>
      <vt:lpstr>Modeling Time-Dependent Demand</vt:lpstr>
      <vt:lpstr>Generating Network Alternatives</vt:lpstr>
      <vt:lpstr>Generating Network Alternatives</vt:lpstr>
      <vt:lpstr>Analyzing Network Alternatives</vt:lpstr>
      <vt:lpstr>Analyzing Network Alternatives</vt:lpstr>
      <vt:lpstr>Analyzing Network Alternatives</vt:lpstr>
      <vt:lpstr>Refined Selection</vt:lpstr>
      <vt:lpstr>Tying in the 5 Categories</vt:lpstr>
      <vt:lpstr>Dashboard</vt:lpstr>
      <vt:lpstr>Dashboard</vt:lpstr>
      <vt:lpstr>Dashboard</vt:lpstr>
      <vt:lpstr>Dashboard</vt:lpstr>
      <vt:lpstr>Closing the Loop</vt:lpstr>
      <vt:lpstr>References </vt:lpstr>
      <vt:lpstr>Backup</vt:lpstr>
      <vt:lpstr>Common Inputs to Evaluation Criteria</vt:lpstr>
      <vt:lpstr>Input Data Sources – Demand </vt:lpstr>
      <vt:lpstr>Input Data Sources – Performance</vt:lpstr>
      <vt:lpstr>Time Savings Module</vt:lpstr>
      <vt:lpstr>Cost Module</vt:lpstr>
      <vt:lpstr>Societal Impact Module</vt:lpstr>
      <vt:lpstr>Societal Impact Module</vt:lpstr>
      <vt:lpstr>Environment Details</vt:lpstr>
      <vt:lpstr>Results from Updated Demand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SAAB Technologies SoS Grand Challenge Project Vision &amp; Questions</dc:title>
  <dc:creator>Petitgenet, Victor L</dc:creator>
  <cp:lastModifiedBy>Petitgenet, Victor L</cp:lastModifiedBy>
  <cp:revision>3</cp:revision>
  <dcterms:modified xsi:type="dcterms:W3CDTF">2020-10-05T02:52:09Z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0x010100C24DC8541C3DC64297DCC90BA6A103BF</vt:lpwstr>
  </property>
</Properties>
</file>